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Literaturnaya Bold" charset="1" panose="02020803070505020403"/>
      <p:regular r:id="rId17"/>
    </p:embeddedFont>
    <p:embeddedFont>
      <p:font typeface="Be Vietnam" charset="1" panose="00000500000000000000"/>
      <p:regular r:id="rId18"/>
    </p:embeddedFont>
    <p:embeddedFont>
      <p:font typeface="Be Vietnam Ultra-Bold" charset="1" panose="000009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15.png" Type="http://schemas.openxmlformats.org/officeDocument/2006/relationships/image"/><Relationship Id="rId12" Target="../media/image16.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media/image2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1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3.jpeg" Type="http://schemas.openxmlformats.org/officeDocument/2006/relationships/image"/><Relationship Id="rId8" Target="../media/image2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5.png" Type="http://schemas.openxmlformats.org/officeDocument/2006/relationships/image"/><Relationship Id="rId8"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gif"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9353655"/>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6709931"/>
            <a:ext cx="3258110" cy="3258110"/>
          </a:xfrm>
          <a:custGeom>
            <a:avLst/>
            <a:gdLst/>
            <a:ahLst/>
            <a:cxnLst/>
            <a:rect r="r" b="b" t="t" l="l"/>
            <a:pathLst>
              <a:path h="3258110" w="3258110">
                <a:moveTo>
                  <a:pt x="0" y="0"/>
                </a:moveTo>
                <a:lnTo>
                  <a:pt x="3258110" y="0"/>
                </a:lnTo>
                <a:lnTo>
                  <a:pt x="3258110" y="3258110"/>
                </a:lnTo>
                <a:lnTo>
                  <a:pt x="0" y="3258110"/>
                </a:lnTo>
                <a:lnTo>
                  <a:pt x="0" y="0"/>
                </a:lnTo>
                <a:close/>
              </a:path>
            </a:pathLst>
          </a:custGeom>
          <a:blipFill>
            <a:blip r:embed="rId7"/>
            <a:stretch>
              <a:fillRect l="0" t="0" r="0" b="0"/>
            </a:stretch>
          </a:blipFill>
        </p:spPr>
      </p:sp>
      <p:sp>
        <p:nvSpPr>
          <p:cNvPr name="TextBox 8" id="8"/>
          <p:cNvSpPr txBox="true"/>
          <p:nvPr/>
        </p:nvSpPr>
        <p:spPr>
          <a:xfrm rot="0">
            <a:off x="345143" y="2910164"/>
            <a:ext cx="17565866" cy="3185381"/>
          </a:xfrm>
          <a:prstGeom prst="rect">
            <a:avLst/>
          </a:prstGeom>
        </p:spPr>
        <p:txBody>
          <a:bodyPr anchor="t" rtlCol="false" tIns="0" lIns="0" bIns="0" rIns="0">
            <a:spAutoFit/>
          </a:bodyPr>
          <a:lstStyle/>
          <a:p>
            <a:pPr algn="ctr">
              <a:lnSpc>
                <a:spcPts val="9307"/>
              </a:lnSpc>
            </a:pPr>
            <a:r>
              <a:rPr lang="en-US" b="true" sz="10116">
                <a:solidFill>
                  <a:srgbClr val="728674"/>
                </a:solidFill>
                <a:latin typeface="Literaturnaya Bold"/>
                <a:ea typeface="Literaturnaya Bold"/>
                <a:cs typeface="Literaturnaya Bold"/>
                <a:sym typeface="Literaturnaya Bold"/>
              </a:rPr>
              <a:t>MEE305 - HEAT TRANSFER</a:t>
            </a:r>
          </a:p>
          <a:p>
            <a:pPr algn="ctr">
              <a:lnSpc>
                <a:spcPts val="9307"/>
              </a:lnSpc>
            </a:pPr>
          </a:p>
          <a:p>
            <a:pPr algn="ctr">
              <a:lnSpc>
                <a:spcPts val="6179"/>
              </a:lnSpc>
            </a:pPr>
            <a:r>
              <a:rPr lang="en-US" b="true" sz="6717">
                <a:solidFill>
                  <a:srgbClr val="728674"/>
                </a:solidFill>
                <a:latin typeface="Literaturnaya Bold"/>
                <a:ea typeface="Literaturnaya Bold"/>
                <a:cs typeface="Literaturnaya Bold"/>
                <a:sym typeface="Literaturnaya Bold"/>
              </a:rPr>
              <a:t>COURSE DESCRIPTION AND INFORMATION</a:t>
            </a:r>
          </a:p>
        </p:txBody>
      </p:sp>
      <p:sp>
        <p:nvSpPr>
          <p:cNvPr name="TextBox 9" id="9"/>
          <p:cNvSpPr txBox="true"/>
          <p:nvPr/>
        </p:nvSpPr>
        <p:spPr>
          <a:xfrm rot="0">
            <a:off x="4176765" y="766602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3973647" y="2507802"/>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OVERVIEW</a:t>
            </a:r>
          </a:p>
        </p:txBody>
      </p:sp>
      <p:sp>
        <p:nvSpPr>
          <p:cNvPr name="TextBox 6" id="6"/>
          <p:cNvSpPr txBox="true"/>
          <p:nvPr/>
        </p:nvSpPr>
        <p:spPr>
          <a:xfrm rot="0">
            <a:off x="8899641" y="7178006"/>
            <a:ext cx="8173935"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Learning Outcomes</a:t>
            </a:r>
          </a:p>
        </p:txBody>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824677" y="431940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Details</a:t>
            </a:r>
          </a:p>
        </p:txBody>
      </p:sp>
      <p:sp>
        <p:nvSpPr>
          <p:cNvPr name="TextBox 10" id="10"/>
          <p:cNvSpPr txBox="true"/>
          <p:nvPr/>
        </p:nvSpPr>
        <p:spPr>
          <a:xfrm rot="0">
            <a:off x="8899641" y="431940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Resources</a:t>
            </a:r>
          </a:p>
        </p:txBody>
      </p:sp>
      <p:sp>
        <p:nvSpPr>
          <p:cNvPr name="TextBox 11" id="11"/>
          <p:cNvSpPr txBox="true"/>
          <p:nvPr/>
        </p:nvSpPr>
        <p:spPr>
          <a:xfrm rot="0">
            <a:off x="1824677" y="5271239"/>
            <a:ext cx="8094314"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Objectives of the Course</a:t>
            </a:r>
          </a:p>
        </p:txBody>
      </p:sp>
      <p:sp>
        <p:nvSpPr>
          <p:cNvPr name="TextBox 12" id="12"/>
          <p:cNvSpPr txBox="true"/>
          <p:nvPr/>
        </p:nvSpPr>
        <p:spPr>
          <a:xfrm rot="0">
            <a:off x="8899641" y="5271239"/>
            <a:ext cx="6390420"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Assessment Methods </a:t>
            </a:r>
          </a:p>
        </p:txBody>
      </p:sp>
      <p:sp>
        <p:nvSpPr>
          <p:cNvPr name="TextBox 13" id="13"/>
          <p:cNvSpPr txBox="true"/>
          <p:nvPr/>
        </p:nvSpPr>
        <p:spPr>
          <a:xfrm rot="0">
            <a:off x="1824677" y="622431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Content</a:t>
            </a:r>
          </a:p>
        </p:txBody>
      </p:sp>
      <p:sp>
        <p:nvSpPr>
          <p:cNvPr name="TextBox 14" id="14"/>
          <p:cNvSpPr txBox="true"/>
          <p:nvPr/>
        </p:nvSpPr>
        <p:spPr>
          <a:xfrm rot="0">
            <a:off x="1824677" y="7178006"/>
            <a:ext cx="5562359"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Methods</a:t>
            </a:r>
          </a:p>
        </p:txBody>
      </p:sp>
      <p:sp>
        <p:nvSpPr>
          <p:cNvPr name="TextBox 15" id="15"/>
          <p:cNvSpPr txBox="true"/>
          <p:nvPr/>
        </p:nvSpPr>
        <p:spPr>
          <a:xfrm rot="0">
            <a:off x="8899641" y="6224313"/>
            <a:ext cx="9782284"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Weekly Detailed Course Contents</a:t>
            </a:r>
          </a:p>
        </p:txBody>
      </p:sp>
      <p:sp>
        <p:nvSpPr>
          <p:cNvPr name="TextBox 16" id="16"/>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973647" y="1764485"/>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DETAILS</a:t>
            </a:r>
          </a:p>
        </p:txBody>
      </p:sp>
      <p:sp>
        <p:nvSpPr>
          <p:cNvPr name="TextBox 4" id="4"/>
          <p:cNvSpPr txBox="true"/>
          <p:nvPr/>
        </p:nvSpPr>
        <p:spPr>
          <a:xfrm rot="0">
            <a:off x="4648528" y="3576777"/>
            <a:ext cx="8990945" cy="5089398"/>
          </a:xfrm>
          <a:prstGeom prst="rect">
            <a:avLst/>
          </a:prstGeom>
        </p:spPr>
        <p:txBody>
          <a:bodyPr anchor="t" rtlCol="false" tIns="0" lIns="0" bIns="0" rIns="0">
            <a:spAutoFit/>
          </a:bodyPr>
          <a:lstStyle/>
          <a:p>
            <a:pPr algn="l">
              <a:lnSpc>
                <a:spcPts val="3696"/>
              </a:lnSpc>
            </a:pPr>
            <a:r>
              <a:rPr lang="en-US" sz="2100" b="true">
                <a:solidFill>
                  <a:srgbClr val="728674"/>
                </a:solidFill>
                <a:latin typeface="Be Vietnam Ultra-Bold"/>
                <a:ea typeface="Be Vietnam Ultra-Bold"/>
                <a:cs typeface="Be Vietnam Ultra-Bold"/>
                <a:sym typeface="Be Vietnam Ultra-Bold"/>
              </a:rPr>
              <a:t>Course Unit Code: </a:t>
            </a:r>
            <a:r>
              <a:rPr lang="en-US" sz="2100">
                <a:solidFill>
                  <a:srgbClr val="728674"/>
                </a:solidFill>
                <a:latin typeface="Be Vietnam"/>
                <a:ea typeface="Be Vietnam"/>
                <a:cs typeface="Be Vietnam"/>
                <a:sym typeface="Be Vietnam"/>
              </a:rPr>
              <a:t>MEE305</a:t>
            </a:r>
          </a:p>
          <a:p>
            <a:pPr algn="l">
              <a:lnSpc>
                <a:spcPts val="3696"/>
              </a:lnSpc>
            </a:pPr>
            <a:r>
              <a:rPr lang="en-US" sz="2100" b="true">
                <a:solidFill>
                  <a:srgbClr val="728674"/>
                </a:solidFill>
                <a:latin typeface="Be Vietnam Ultra-Bold"/>
                <a:ea typeface="Be Vietnam Ultra-Bold"/>
                <a:cs typeface="Be Vietnam Ultra-Bold"/>
                <a:sym typeface="Be Vietnam Ultra-Bold"/>
              </a:rPr>
              <a:t>Course Unit Title:</a:t>
            </a:r>
            <a:r>
              <a:rPr lang="en-US" sz="2100">
                <a:solidFill>
                  <a:srgbClr val="728674"/>
                </a:solidFill>
                <a:latin typeface="Be Vietnam"/>
                <a:ea typeface="Be Vietnam"/>
                <a:cs typeface="Be Vietnam"/>
                <a:sym typeface="Be Vietnam"/>
              </a:rPr>
              <a:t> Heat Transfer</a:t>
            </a:r>
          </a:p>
          <a:p>
            <a:pPr algn="l">
              <a:lnSpc>
                <a:spcPts val="3696"/>
              </a:lnSpc>
            </a:pPr>
            <a:r>
              <a:rPr lang="en-US" sz="2100" b="true">
                <a:solidFill>
                  <a:srgbClr val="728674"/>
                </a:solidFill>
                <a:latin typeface="Be Vietnam Ultra-Bold"/>
                <a:ea typeface="Be Vietnam Ultra-Bold"/>
                <a:cs typeface="Be Vietnam Ultra-Bold"/>
                <a:sym typeface="Be Vietnam Ultra-Bold"/>
              </a:rPr>
              <a:t>Semester:</a:t>
            </a:r>
            <a:r>
              <a:rPr lang="en-US" sz="2100">
                <a:solidFill>
                  <a:srgbClr val="728674"/>
                </a:solidFill>
                <a:latin typeface="Be Vietnam"/>
                <a:ea typeface="Be Vietnam"/>
                <a:cs typeface="Be Vietnam"/>
                <a:sym typeface="Be Vietnam"/>
              </a:rPr>
              <a:t> 5</a:t>
            </a:r>
          </a:p>
          <a:p>
            <a:pPr algn="l">
              <a:lnSpc>
                <a:spcPts val="3696"/>
              </a:lnSpc>
            </a:pPr>
            <a:r>
              <a:rPr lang="en-US" sz="2100" b="true">
                <a:solidFill>
                  <a:srgbClr val="728674"/>
                </a:solidFill>
                <a:latin typeface="Be Vietnam Ultra-Bold"/>
                <a:ea typeface="Be Vietnam Ultra-Bold"/>
                <a:cs typeface="Be Vietnam Ultra-Bold"/>
                <a:sym typeface="Be Vietnam Ultra-Bold"/>
              </a:rPr>
              <a:t>T+P+L:</a:t>
            </a:r>
            <a:r>
              <a:rPr lang="en-US" sz="2100">
                <a:solidFill>
                  <a:srgbClr val="728674"/>
                </a:solidFill>
                <a:latin typeface="Be Vietnam"/>
                <a:ea typeface="Be Vietnam"/>
                <a:cs typeface="Be Vietnam"/>
                <a:sym typeface="Be Vietnam"/>
              </a:rPr>
              <a:t> 4+0+0</a:t>
            </a:r>
          </a:p>
          <a:p>
            <a:pPr algn="l">
              <a:lnSpc>
                <a:spcPts val="3696"/>
              </a:lnSpc>
            </a:pPr>
            <a:r>
              <a:rPr lang="en-US" sz="2100" b="true">
                <a:solidFill>
                  <a:srgbClr val="728674"/>
                </a:solidFill>
                <a:latin typeface="Be Vietnam Ultra-Bold"/>
                <a:ea typeface="Be Vietnam Ultra-Bold"/>
                <a:cs typeface="Be Vietnam Ultra-Bold"/>
                <a:sym typeface="Be Vietnam Ultra-Bold"/>
              </a:rPr>
              <a:t>Credit:</a:t>
            </a:r>
            <a:r>
              <a:rPr lang="en-US" sz="2100">
                <a:solidFill>
                  <a:srgbClr val="728674"/>
                </a:solidFill>
                <a:latin typeface="Be Vietnam"/>
                <a:ea typeface="Be Vietnam"/>
                <a:cs typeface="Be Vietnam"/>
                <a:sym typeface="Be Vietnam"/>
              </a:rPr>
              <a:t> 4</a:t>
            </a:r>
          </a:p>
          <a:p>
            <a:pPr algn="l">
              <a:lnSpc>
                <a:spcPts val="3696"/>
              </a:lnSpc>
            </a:pPr>
            <a:r>
              <a:rPr lang="en-US" sz="2100" b="true">
                <a:solidFill>
                  <a:srgbClr val="728674"/>
                </a:solidFill>
                <a:latin typeface="Be Vietnam Ultra-Bold"/>
                <a:ea typeface="Be Vietnam Ultra-Bold"/>
                <a:cs typeface="Be Vietnam Ultra-Bold"/>
                <a:sym typeface="Be Vietnam Ultra-Bold"/>
              </a:rPr>
              <a:t>Number of ECTS Credits:</a:t>
            </a:r>
            <a:r>
              <a:rPr lang="en-US" sz="2100">
                <a:solidFill>
                  <a:srgbClr val="728674"/>
                </a:solidFill>
                <a:latin typeface="Be Vietnam"/>
                <a:ea typeface="Be Vietnam"/>
                <a:cs typeface="Be Vietnam"/>
                <a:sym typeface="Be Vietnam"/>
              </a:rPr>
              <a:t> 4</a:t>
            </a:r>
          </a:p>
          <a:p>
            <a:pPr algn="l">
              <a:lnSpc>
                <a:spcPts val="3696"/>
              </a:lnSpc>
            </a:pPr>
            <a:r>
              <a:rPr lang="en-US" sz="2100" b="true">
                <a:solidFill>
                  <a:srgbClr val="728674"/>
                </a:solidFill>
                <a:latin typeface="Be Vietnam Ultra-Bold"/>
                <a:ea typeface="Be Vietnam Ultra-Bold"/>
                <a:cs typeface="Be Vietnam Ultra-Bold"/>
                <a:sym typeface="Be Vietnam Ultra-Bold"/>
              </a:rPr>
              <a:t>Department / Program:</a:t>
            </a:r>
            <a:r>
              <a:rPr lang="en-US" sz="2100">
                <a:solidFill>
                  <a:srgbClr val="728674"/>
                </a:solidFill>
                <a:latin typeface="Be Vietnam"/>
                <a:ea typeface="Be Vietnam"/>
                <a:cs typeface="Be Vietnam"/>
                <a:sym typeface="Be Vietnam"/>
              </a:rPr>
              <a:t> Mechanical Engineering</a:t>
            </a:r>
          </a:p>
          <a:p>
            <a:pPr algn="l">
              <a:lnSpc>
                <a:spcPts val="3696"/>
              </a:lnSpc>
            </a:pPr>
            <a:r>
              <a:rPr lang="en-US" sz="2100" b="true">
                <a:solidFill>
                  <a:srgbClr val="728674"/>
                </a:solidFill>
                <a:latin typeface="Be Vietnam Ultra-Bold"/>
                <a:ea typeface="Be Vietnam Ultra-Bold"/>
                <a:cs typeface="Be Vietnam Ultra-Bold"/>
                <a:sym typeface="Be Vietnam Ultra-Bold"/>
              </a:rPr>
              <a:t>Type of Program:</a:t>
            </a:r>
            <a:r>
              <a:rPr lang="en-US" sz="2100">
                <a:solidFill>
                  <a:srgbClr val="728674"/>
                </a:solidFill>
                <a:latin typeface="Be Vietnam"/>
                <a:ea typeface="Be Vietnam"/>
                <a:cs typeface="Be Vietnam"/>
                <a:sym typeface="Be Vietnam"/>
              </a:rPr>
              <a:t> Formal Education</a:t>
            </a:r>
          </a:p>
          <a:p>
            <a:pPr algn="l">
              <a:lnSpc>
                <a:spcPts val="3696"/>
              </a:lnSpc>
            </a:pPr>
            <a:r>
              <a:rPr lang="en-US" sz="2100" b="true">
                <a:solidFill>
                  <a:srgbClr val="728674"/>
                </a:solidFill>
                <a:latin typeface="Be Vietnam Ultra-Bold"/>
                <a:ea typeface="Be Vietnam Ultra-Bold"/>
                <a:cs typeface="Be Vietnam Ultra-Bold"/>
                <a:sym typeface="Be Vietnam Ultra-Bold"/>
              </a:rPr>
              <a:t>Type of Course Unit:</a:t>
            </a:r>
            <a:r>
              <a:rPr lang="en-US" sz="2100">
                <a:solidFill>
                  <a:srgbClr val="728674"/>
                </a:solidFill>
                <a:latin typeface="Be Vietnam"/>
                <a:ea typeface="Be Vietnam"/>
                <a:cs typeface="Be Vietnam"/>
                <a:sym typeface="Be Vietnam"/>
              </a:rPr>
              <a:t> Compulsory</a:t>
            </a:r>
          </a:p>
          <a:p>
            <a:pPr algn="l">
              <a:lnSpc>
                <a:spcPts val="3696"/>
              </a:lnSpc>
            </a:pPr>
            <a:r>
              <a:rPr lang="en-US" sz="2100" b="true">
                <a:solidFill>
                  <a:srgbClr val="728674"/>
                </a:solidFill>
                <a:latin typeface="Be Vietnam Ultra-Bold"/>
                <a:ea typeface="Be Vietnam Ultra-Bold"/>
                <a:cs typeface="Be Vietnam Ultra-Bold"/>
                <a:sym typeface="Be Vietnam Ultra-Bold"/>
              </a:rPr>
              <a:t>Course Delivery Method:</a:t>
            </a:r>
            <a:r>
              <a:rPr lang="en-US" sz="2100">
                <a:solidFill>
                  <a:srgbClr val="728674"/>
                </a:solidFill>
                <a:latin typeface="Be Vietnam"/>
                <a:ea typeface="Be Vietnam"/>
                <a:cs typeface="Be Vietnam"/>
                <a:sym typeface="Be Vietnam"/>
              </a:rPr>
              <a:t> Face To Face</a:t>
            </a:r>
          </a:p>
          <a:p>
            <a:pPr algn="l">
              <a:lnSpc>
                <a:spcPts val="3696"/>
              </a:lnSpc>
            </a:pP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8963648" y="3875343"/>
            <a:ext cx="4830976" cy="2650998"/>
          </a:xfrm>
          <a:custGeom>
            <a:avLst/>
            <a:gdLst/>
            <a:ahLst/>
            <a:cxnLst/>
            <a:rect r="r" b="b" t="t" l="l"/>
            <a:pathLst>
              <a:path h="2650998" w="4830976">
                <a:moveTo>
                  <a:pt x="0" y="0"/>
                </a:moveTo>
                <a:lnTo>
                  <a:pt x="4830976" y="0"/>
                </a:lnTo>
                <a:lnTo>
                  <a:pt x="4830976" y="2650998"/>
                </a:lnTo>
                <a:lnTo>
                  <a:pt x="0" y="2650998"/>
                </a:lnTo>
                <a:lnTo>
                  <a:pt x="0" y="0"/>
                </a:lnTo>
                <a:close/>
              </a:path>
            </a:pathLst>
          </a:custGeom>
          <a:blipFill>
            <a:blip r:embed="rId7"/>
            <a:stretch>
              <a:fillRect l="0" t="0" r="0" b="0"/>
            </a:stretch>
          </a:blipFill>
        </p:spPr>
      </p:sp>
      <p:sp>
        <p:nvSpPr>
          <p:cNvPr name="Freeform 8" id="8"/>
          <p:cNvSpPr/>
          <p:nvPr/>
        </p:nvSpPr>
        <p:spPr>
          <a:xfrm flipH="false" flipV="false" rot="0">
            <a:off x="13794624" y="3697076"/>
            <a:ext cx="3895669" cy="3759055"/>
          </a:xfrm>
          <a:custGeom>
            <a:avLst/>
            <a:gdLst/>
            <a:ahLst/>
            <a:cxnLst/>
            <a:rect r="r" b="b" t="t" l="l"/>
            <a:pathLst>
              <a:path h="3759055" w="3895669">
                <a:moveTo>
                  <a:pt x="0" y="0"/>
                </a:moveTo>
                <a:lnTo>
                  <a:pt x="3895669" y="0"/>
                </a:lnTo>
                <a:lnTo>
                  <a:pt x="3895669" y="3759056"/>
                </a:lnTo>
                <a:lnTo>
                  <a:pt x="0" y="3759056"/>
                </a:lnTo>
                <a:lnTo>
                  <a:pt x="0" y="0"/>
                </a:lnTo>
                <a:close/>
              </a:path>
            </a:pathLst>
          </a:custGeom>
          <a:blipFill>
            <a:blip r:embed="rId8"/>
            <a:stretch>
              <a:fillRect l="0" t="0" r="0" b="-9956"/>
            </a:stretch>
          </a:blipFill>
        </p:spPr>
      </p:sp>
      <p:sp>
        <p:nvSpPr>
          <p:cNvPr name="Freeform 9" id="9"/>
          <p:cNvSpPr/>
          <p:nvPr/>
        </p:nvSpPr>
        <p:spPr>
          <a:xfrm flipH="false" flipV="false" rot="0">
            <a:off x="10758800" y="6738912"/>
            <a:ext cx="2826581" cy="2826581"/>
          </a:xfrm>
          <a:custGeom>
            <a:avLst/>
            <a:gdLst/>
            <a:ahLst/>
            <a:cxnLst/>
            <a:rect r="r" b="b" t="t" l="l"/>
            <a:pathLst>
              <a:path h="2826581" w="2826581">
                <a:moveTo>
                  <a:pt x="0" y="0"/>
                </a:moveTo>
                <a:lnTo>
                  <a:pt x="2826581" y="0"/>
                </a:lnTo>
                <a:lnTo>
                  <a:pt x="2826581" y="2826581"/>
                </a:lnTo>
                <a:lnTo>
                  <a:pt x="0" y="282658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756949" y="2019618"/>
            <a:ext cx="16774102"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OBJECTIVES OF THE COURSE</a:t>
            </a:r>
          </a:p>
        </p:txBody>
      </p:sp>
      <p:sp>
        <p:nvSpPr>
          <p:cNvPr name="TextBox 11" id="11"/>
          <p:cNvSpPr txBox="true"/>
          <p:nvPr/>
        </p:nvSpPr>
        <p:spPr>
          <a:xfrm rot="0">
            <a:off x="1240739" y="3770568"/>
            <a:ext cx="7306986" cy="2641089"/>
          </a:xfrm>
          <a:prstGeom prst="rect">
            <a:avLst/>
          </a:prstGeom>
        </p:spPr>
        <p:txBody>
          <a:bodyPr anchor="t" rtlCol="false" tIns="0" lIns="0" bIns="0" rIns="0">
            <a:spAutoFit/>
          </a:bodyPr>
          <a:lstStyle/>
          <a:p>
            <a:pPr algn="just">
              <a:lnSpc>
                <a:spcPts val="3536"/>
              </a:lnSpc>
            </a:pPr>
            <a:r>
              <a:rPr lang="en-US" sz="2009">
                <a:solidFill>
                  <a:srgbClr val="728674"/>
                </a:solidFill>
                <a:latin typeface="Be Vietnam"/>
                <a:ea typeface="Be Vietnam"/>
                <a:cs typeface="Be Vietnam"/>
                <a:sym typeface="Be Vietnam"/>
              </a:rPr>
              <a:t>This course aims to teach students the fundamentals of heat transfer by conduction, convection and radiation and to teach students the methods of deriving the basic equations in differential form for heat transfer problems using analytical techniques, property tables and related graphs and to help them develop solutions in this context.</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845221" y="1595043"/>
            <a:ext cx="11577600"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CONTENT</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836705" y="3167726"/>
            <a:ext cx="5888983" cy="1126268"/>
          </a:xfrm>
          <a:custGeom>
            <a:avLst/>
            <a:gdLst/>
            <a:ahLst/>
            <a:cxnLst/>
            <a:rect r="r" b="b" t="t" l="l"/>
            <a:pathLst>
              <a:path h="1126268" w="5888983">
                <a:moveTo>
                  <a:pt x="0" y="0"/>
                </a:moveTo>
                <a:lnTo>
                  <a:pt x="5888982" y="0"/>
                </a:lnTo>
                <a:lnTo>
                  <a:pt x="5888982" y="1126268"/>
                </a:lnTo>
                <a:lnTo>
                  <a:pt x="0" y="112626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9836705" y="5143500"/>
            <a:ext cx="3375474" cy="2886030"/>
          </a:xfrm>
          <a:custGeom>
            <a:avLst/>
            <a:gdLst/>
            <a:ahLst/>
            <a:cxnLst/>
            <a:rect r="r" b="b" t="t" l="l"/>
            <a:pathLst>
              <a:path h="2886030" w="3375474">
                <a:moveTo>
                  <a:pt x="0" y="0"/>
                </a:moveTo>
                <a:lnTo>
                  <a:pt x="3375474" y="0"/>
                </a:lnTo>
                <a:lnTo>
                  <a:pt x="3375474" y="2886030"/>
                </a:lnTo>
                <a:lnTo>
                  <a:pt x="0" y="288603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4494819" y="4856196"/>
            <a:ext cx="3692483" cy="3318619"/>
          </a:xfrm>
          <a:custGeom>
            <a:avLst/>
            <a:gdLst/>
            <a:ahLst/>
            <a:cxnLst/>
            <a:rect r="r" b="b" t="t" l="l"/>
            <a:pathLst>
              <a:path h="3318619" w="3692483">
                <a:moveTo>
                  <a:pt x="0" y="0"/>
                </a:moveTo>
                <a:lnTo>
                  <a:pt x="3692483" y="0"/>
                </a:lnTo>
                <a:lnTo>
                  <a:pt x="3692483" y="3318619"/>
                </a:lnTo>
                <a:lnTo>
                  <a:pt x="0" y="331861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448540" y="3204795"/>
            <a:ext cx="5695460" cy="4155948"/>
          </a:xfrm>
          <a:prstGeom prst="rect">
            <a:avLst/>
          </a:prstGeom>
        </p:spPr>
        <p:txBody>
          <a:bodyPr anchor="t" rtlCol="false" tIns="0" lIns="0" bIns="0" rIns="0">
            <a:spAutoFit/>
          </a:bodyPr>
          <a:lstStyle/>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Heat transfer mechanisms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General heat conduction equation</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Steady heat conduction</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Thermal resistance concept</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Heat transfer from finned surfaces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Time-dependent heat conduction</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Heat convection and heat radiation</a:t>
            </a:r>
          </a:p>
          <a:p>
            <a:pPr algn="ctr">
              <a:lnSpc>
                <a:spcPts val="3696"/>
              </a:lnSpc>
            </a:pPr>
          </a:p>
          <a:p>
            <a:pPr algn="ctr">
              <a:lnSpc>
                <a:spcPts val="3696"/>
              </a:lnSpc>
            </a:pP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288018" y="2000456"/>
            <a:ext cx="13489024"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METHODS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675424" y="3242411"/>
            <a:ext cx="7315200" cy="2971800"/>
          </a:xfrm>
          <a:custGeom>
            <a:avLst/>
            <a:gdLst/>
            <a:ahLst/>
            <a:cxnLst/>
            <a:rect r="r" b="b" t="t" l="l"/>
            <a:pathLst>
              <a:path h="2971800" w="7315200">
                <a:moveTo>
                  <a:pt x="0" y="0"/>
                </a:moveTo>
                <a:lnTo>
                  <a:pt x="7315200" y="0"/>
                </a:lnTo>
                <a:lnTo>
                  <a:pt x="7315200" y="2971800"/>
                </a:lnTo>
                <a:lnTo>
                  <a:pt x="0" y="2971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4046387" y="6214211"/>
            <a:ext cx="4111760" cy="4060363"/>
          </a:xfrm>
          <a:custGeom>
            <a:avLst/>
            <a:gdLst/>
            <a:ahLst/>
            <a:cxnLst/>
            <a:rect r="r" b="b" t="t" l="l"/>
            <a:pathLst>
              <a:path h="4060363" w="4111760">
                <a:moveTo>
                  <a:pt x="0" y="0"/>
                </a:moveTo>
                <a:lnTo>
                  <a:pt x="4111760" y="0"/>
                </a:lnTo>
                <a:lnTo>
                  <a:pt x="4111760" y="4060363"/>
                </a:lnTo>
                <a:lnTo>
                  <a:pt x="0" y="406036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8686700" y="6159774"/>
            <a:ext cx="3929634" cy="4114800"/>
          </a:xfrm>
          <a:custGeom>
            <a:avLst/>
            <a:gdLst/>
            <a:ahLst/>
            <a:cxnLst/>
            <a:rect r="r" b="b" t="t" l="l"/>
            <a:pathLst>
              <a:path h="4114800" w="3929634">
                <a:moveTo>
                  <a:pt x="0" y="0"/>
                </a:moveTo>
                <a:lnTo>
                  <a:pt x="3929634" y="0"/>
                </a:lnTo>
                <a:lnTo>
                  <a:pt x="3929634"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074895" y="3713226"/>
            <a:ext cx="5402255" cy="2755773"/>
          </a:xfrm>
          <a:prstGeom prst="rect">
            <a:avLst/>
          </a:prstGeom>
        </p:spPr>
        <p:txBody>
          <a:bodyPr anchor="t" rtlCol="false" tIns="0" lIns="0" bIns="0" rIns="0">
            <a:spAutoFit/>
          </a:bodyPr>
          <a:lstStyle/>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Lecture</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Problem Solving</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Question-Answer</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Brain Storming</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Practice</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Discussion techniques and methods</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387507" y="1128930"/>
            <a:ext cx="13489024"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RESOURCES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678721"/>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4282241" y="5196866"/>
            <a:ext cx="3622295" cy="4527869"/>
          </a:xfrm>
          <a:custGeom>
            <a:avLst/>
            <a:gdLst/>
            <a:ahLst/>
            <a:cxnLst/>
            <a:rect r="r" b="b" t="t" l="l"/>
            <a:pathLst>
              <a:path h="4527869" w="3622295">
                <a:moveTo>
                  <a:pt x="0" y="0"/>
                </a:moveTo>
                <a:lnTo>
                  <a:pt x="3622295" y="0"/>
                </a:lnTo>
                <a:lnTo>
                  <a:pt x="3622295" y="4527869"/>
                </a:lnTo>
                <a:lnTo>
                  <a:pt x="0" y="4527869"/>
                </a:lnTo>
                <a:lnTo>
                  <a:pt x="0" y="0"/>
                </a:lnTo>
                <a:close/>
              </a:path>
            </a:pathLst>
          </a:custGeom>
          <a:blipFill>
            <a:blip r:embed="rId7"/>
            <a:stretch>
              <a:fillRect l="0" t="0" r="0" b="0"/>
            </a:stretch>
          </a:blipFill>
        </p:spPr>
      </p:sp>
      <p:sp>
        <p:nvSpPr>
          <p:cNvPr name="Freeform 9" id="9"/>
          <p:cNvSpPr/>
          <p:nvPr/>
        </p:nvSpPr>
        <p:spPr>
          <a:xfrm flipH="false" flipV="false" rot="0">
            <a:off x="10454807" y="5196866"/>
            <a:ext cx="3407222" cy="4527869"/>
          </a:xfrm>
          <a:custGeom>
            <a:avLst/>
            <a:gdLst/>
            <a:ahLst/>
            <a:cxnLst/>
            <a:rect r="r" b="b" t="t" l="l"/>
            <a:pathLst>
              <a:path h="4527869" w="3407222">
                <a:moveTo>
                  <a:pt x="0" y="0"/>
                </a:moveTo>
                <a:lnTo>
                  <a:pt x="3407222" y="0"/>
                </a:lnTo>
                <a:lnTo>
                  <a:pt x="3407222" y="4527869"/>
                </a:lnTo>
                <a:lnTo>
                  <a:pt x="0" y="4527869"/>
                </a:lnTo>
                <a:lnTo>
                  <a:pt x="0" y="0"/>
                </a:lnTo>
                <a:close/>
              </a:path>
            </a:pathLst>
          </a:custGeom>
          <a:blipFill>
            <a:blip r:embed="rId8"/>
            <a:stretch>
              <a:fillRect l="0" t="0" r="0" b="0"/>
            </a:stretch>
          </a:blipFill>
        </p:spPr>
      </p:sp>
      <p:sp>
        <p:nvSpPr>
          <p:cNvPr name="TextBox 10" id="10"/>
          <p:cNvSpPr txBox="true"/>
          <p:nvPr/>
        </p:nvSpPr>
        <p:spPr>
          <a:xfrm rot="0">
            <a:off x="3281852" y="3698447"/>
            <a:ext cx="5695460" cy="1822323"/>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Y. A. Çengel and A. J. Ghajar, Heat and Mass Transfer: Fundamentals and Applications, 6th Ed., McGraw-Hill, 2020.</a:t>
            </a:r>
          </a:p>
          <a:p>
            <a:pPr algn="ctr">
              <a:lnSpc>
                <a:spcPts val="3696"/>
              </a:lnSpc>
            </a:pPr>
          </a:p>
        </p:txBody>
      </p:sp>
      <p:sp>
        <p:nvSpPr>
          <p:cNvPr name="TextBox 11" id="11"/>
          <p:cNvSpPr txBox="true"/>
          <p:nvPr/>
        </p:nvSpPr>
        <p:spPr>
          <a:xfrm rot="0">
            <a:off x="9310688" y="3698447"/>
            <a:ext cx="5695460" cy="135559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F. P. Incropera and D. P. DeWitt, Fundamentals of Heat and Mass Transfer, 6th Ed., John Wiley, 2007.</a:t>
            </a:r>
          </a:p>
        </p:txBody>
      </p:sp>
      <p:sp>
        <p:nvSpPr>
          <p:cNvPr name="TextBox 12" id="12"/>
          <p:cNvSpPr txBox="true"/>
          <p:nvPr/>
        </p:nvSpPr>
        <p:spPr>
          <a:xfrm rot="0">
            <a:off x="3281852" y="277781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Main</a:t>
            </a:r>
          </a:p>
        </p:txBody>
      </p:sp>
      <p:sp>
        <p:nvSpPr>
          <p:cNvPr name="TextBox 13" id="13"/>
          <p:cNvSpPr txBox="true"/>
          <p:nvPr/>
        </p:nvSpPr>
        <p:spPr>
          <a:xfrm rot="0">
            <a:off x="9310688" y="277781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Assistant</a:t>
            </a:r>
          </a:p>
        </p:txBody>
      </p:sp>
      <p:sp>
        <p:nvSpPr>
          <p:cNvPr name="TextBox 14" id="14"/>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2586617" y="1779036"/>
            <a:ext cx="14380782"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ASSESSMENT METHODS </a:t>
            </a:r>
          </a:p>
        </p:txBody>
      </p:sp>
      <p:pic>
        <p:nvPicPr>
          <p:cNvPr name="Picture 8" id="8"/>
          <p:cNvPicPr>
            <a:picLocks noChangeAspect="true"/>
          </p:cNvPicPr>
          <p:nvPr/>
        </p:nvPicPr>
        <p:blipFill>
          <a:blip r:embed="rId7"/>
          <a:stretch>
            <a:fillRect/>
          </a:stretch>
        </p:blipFill>
        <p:spPr>
          <a:xfrm rot="0">
            <a:off x="2049664" y="3482090"/>
            <a:ext cx="6443436" cy="5178235"/>
          </a:xfrm>
          <a:prstGeom prst="rect">
            <a:avLst/>
          </a:prstGeom>
        </p:spPr>
      </p:pic>
      <p:sp>
        <p:nvSpPr>
          <p:cNvPr name="TextBox 9" id="9"/>
          <p:cNvSpPr txBox="true"/>
          <p:nvPr/>
        </p:nvSpPr>
        <p:spPr>
          <a:xfrm rot="0">
            <a:off x="3274210" y="8018597"/>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0" id="10"/>
          <p:cNvSpPr txBox="true"/>
          <p:nvPr/>
        </p:nvSpPr>
        <p:spPr>
          <a:xfrm rot="0">
            <a:off x="5676944" y="8018597"/>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1" id="11"/>
          <p:cNvSpPr txBox="true"/>
          <p:nvPr/>
        </p:nvSpPr>
        <p:spPr>
          <a:xfrm rot="0">
            <a:off x="2586617" y="309454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First scenario</a:t>
            </a:r>
          </a:p>
        </p:txBody>
      </p:sp>
      <p:pic>
        <p:nvPicPr>
          <p:cNvPr name="Picture 12" id="12"/>
          <p:cNvPicPr>
            <a:picLocks noChangeAspect="true"/>
          </p:cNvPicPr>
          <p:nvPr/>
        </p:nvPicPr>
        <p:blipFill>
          <a:blip r:embed="rId8"/>
          <a:stretch>
            <a:fillRect/>
          </a:stretch>
        </p:blipFill>
        <p:spPr>
          <a:xfrm rot="0">
            <a:off x="8607047" y="3481204"/>
            <a:ext cx="6443436" cy="5178235"/>
          </a:xfrm>
          <a:prstGeom prst="rect">
            <a:avLst/>
          </a:prstGeom>
        </p:spPr>
      </p:pic>
      <p:sp>
        <p:nvSpPr>
          <p:cNvPr name="TextBox 13" id="13"/>
          <p:cNvSpPr txBox="true"/>
          <p:nvPr/>
        </p:nvSpPr>
        <p:spPr>
          <a:xfrm rot="0">
            <a:off x="9481260"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4" id="14"/>
          <p:cNvSpPr txBox="true"/>
          <p:nvPr/>
        </p:nvSpPr>
        <p:spPr>
          <a:xfrm rot="0">
            <a:off x="11070834"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5" id="15"/>
          <p:cNvSpPr txBox="true"/>
          <p:nvPr/>
        </p:nvSpPr>
        <p:spPr>
          <a:xfrm rot="0">
            <a:off x="9144000" y="3093657"/>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Second scenario</a:t>
            </a:r>
          </a:p>
        </p:txBody>
      </p:sp>
      <p:sp>
        <p:nvSpPr>
          <p:cNvPr name="TextBox 16" id="16"/>
          <p:cNvSpPr txBox="true"/>
          <p:nvPr/>
        </p:nvSpPr>
        <p:spPr>
          <a:xfrm rot="0">
            <a:off x="12624567"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7" id="17"/>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271613" y="197218"/>
            <a:ext cx="13489024"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WEEKLY DETAILED COURSE CONTENTS</a:t>
            </a:r>
          </a:p>
        </p:txBody>
      </p:sp>
      <p:sp>
        <p:nvSpPr>
          <p:cNvPr name="TextBox 4" id="4"/>
          <p:cNvSpPr txBox="true"/>
          <p:nvPr/>
        </p:nvSpPr>
        <p:spPr>
          <a:xfrm rot="0">
            <a:off x="2647275" y="3144400"/>
            <a:ext cx="6610822" cy="6956298"/>
          </a:xfrm>
          <a:prstGeom prst="rect">
            <a:avLst/>
          </a:prstGeom>
        </p:spPr>
        <p:txBody>
          <a:bodyPr anchor="t" rtlCol="false" tIns="0" lIns="0" bIns="0" rIns="0">
            <a:spAutoFit/>
          </a:bodyPr>
          <a:lstStyle/>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Intr</a:t>
            </a:r>
            <a:r>
              <a:rPr lang="en-US" sz="2100">
                <a:solidFill>
                  <a:srgbClr val="728674"/>
                </a:solidFill>
                <a:latin typeface="Be Vietnam"/>
                <a:ea typeface="Be Vietnam"/>
                <a:cs typeface="Be Vietnam"/>
                <a:sym typeface="Be Vietnam"/>
              </a:rPr>
              <a:t>oduction and basic concepts, heat transfer mechanisms: conduction, convection, and radiation.</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One dimensional and general heat conduction equation.</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Boundary and initial conditions, solution of steady one-dimensional heat conduction problems.</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Solution of steady one-dimensional heat conduction problems, heat generation in a solid.</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Steady heat conduction in plane walls, thermal resistance concept and thermal resistance networks.</a:t>
            </a:r>
          </a:p>
          <a:p>
            <a:pPr algn="l">
              <a:lnSpc>
                <a:spcPts val="3696"/>
              </a:lnSpc>
            </a:pP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243687"/>
            <a:ext cx="5952686" cy="2544773"/>
          </a:xfrm>
          <a:custGeom>
            <a:avLst/>
            <a:gdLst/>
            <a:ahLst/>
            <a:cxnLst/>
            <a:rect r="r" b="b" t="t" l="l"/>
            <a:pathLst>
              <a:path h="2544773" w="5952686">
                <a:moveTo>
                  <a:pt x="5952686" y="0"/>
                </a:moveTo>
                <a:lnTo>
                  <a:pt x="0" y="0"/>
                </a:lnTo>
                <a:lnTo>
                  <a:pt x="0" y="2544774"/>
                </a:lnTo>
                <a:lnTo>
                  <a:pt x="5952686" y="2544774"/>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9726945" y="3144400"/>
            <a:ext cx="7205291" cy="6022848"/>
          </a:xfrm>
          <a:prstGeom prst="rect">
            <a:avLst/>
          </a:prstGeom>
        </p:spPr>
        <p:txBody>
          <a:bodyPr anchor="t" rtlCol="false" tIns="0" lIns="0" bIns="0" rIns="0">
            <a:spAutoFit/>
          </a:bodyPr>
          <a:lstStyle/>
          <a:p>
            <a:pPr algn="l">
              <a:lnSpc>
                <a:spcPts val="3696"/>
              </a:lnSpc>
            </a:pPr>
            <a:r>
              <a:rPr lang="en-US" sz="2100">
                <a:solidFill>
                  <a:srgbClr val="728674"/>
                </a:solidFill>
                <a:latin typeface="Be Vietnam"/>
                <a:ea typeface="Be Vietnam"/>
                <a:cs typeface="Be Vietnam"/>
                <a:sym typeface="Be Vietnam"/>
              </a:rPr>
              <a:t>6.Heat conduction in cylinders and spheres.</a:t>
            </a:r>
          </a:p>
          <a:p>
            <a:pPr algn="l">
              <a:lnSpc>
                <a:spcPts val="3696"/>
              </a:lnSpc>
            </a:pPr>
            <a:r>
              <a:rPr lang="en-US" sz="2100">
                <a:solidFill>
                  <a:srgbClr val="728674"/>
                </a:solidFill>
                <a:latin typeface="Be Vietnam"/>
                <a:ea typeface="Be Vietnam"/>
                <a:cs typeface="Be Vietnam"/>
                <a:sym typeface="Be Vietnam"/>
              </a:rPr>
              <a:t>7. </a:t>
            </a:r>
            <a:r>
              <a:rPr lang="en-US" sz="2100">
                <a:solidFill>
                  <a:srgbClr val="728674"/>
                </a:solidFill>
                <a:latin typeface="Be Vietnam"/>
                <a:ea typeface="Be Vietnam"/>
                <a:cs typeface="Be Vietnam"/>
                <a:sym typeface="Be Vietnam"/>
              </a:rPr>
              <a:t>Midterm</a:t>
            </a:r>
          </a:p>
          <a:p>
            <a:pPr algn="l">
              <a:lnSpc>
                <a:spcPts val="3696"/>
              </a:lnSpc>
            </a:pPr>
            <a:r>
              <a:rPr lang="en-US" sz="2100">
                <a:solidFill>
                  <a:srgbClr val="728674"/>
                </a:solidFill>
                <a:latin typeface="Be Vietnam"/>
                <a:ea typeface="Be Vietnam"/>
                <a:cs typeface="Be Vietnam"/>
                <a:sym typeface="Be Vietnam"/>
              </a:rPr>
              <a:t>8. </a:t>
            </a:r>
            <a:r>
              <a:rPr lang="en-US" sz="2100">
                <a:solidFill>
                  <a:srgbClr val="728674"/>
                </a:solidFill>
                <a:latin typeface="Be Vietnam"/>
                <a:ea typeface="Be Vietnam"/>
                <a:cs typeface="Be Vietnam"/>
                <a:sym typeface="Be Vietnam"/>
              </a:rPr>
              <a:t>Heat transfer from finned surfaces.</a:t>
            </a:r>
          </a:p>
          <a:p>
            <a:pPr algn="l">
              <a:lnSpc>
                <a:spcPts val="3696"/>
              </a:lnSpc>
            </a:pPr>
            <a:r>
              <a:rPr lang="en-US" sz="2100">
                <a:solidFill>
                  <a:srgbClr val="728674"/>
                </a:solidFill>
                <a:latin typeface="Be Vietnam"/>
                <a:ea typeface="Be Vietnam"/>
                <a:cs typeface="Be Vietnam"/>
                <a:sym typeface="Be Vietnam"/>
              </a:rPr>
              <a:t>9. </a:t>
            </a:r>
            <a:r>
              <a:rPr lang="en-US" sz="2100">
                <a:solidFill>
                  <a:srgbClr val="728674"/>
                </a:solidFill>
                <a:latin typeface="Be Vietnam"/>
                <a:ea typeface="Be Vietnam"/>
                <a:cs typeface="Be Vietnam"/>
                <a:sym typeface="Be Vietnam"/>
              </a:rPr>
              <a:t>Transient heat conduction, lumped system analysis.</a:t>
            </a:r>
          </a:p>
          <a:p>
            <a:pPr algn="l">
              <a:lnSpc>
                <a:spcPts val="3696"/>
              </a:lnSpc>
            </a:pPr>
            <a:r>
              <a:rPr lang="en-US" sz="2100">
                <a:solidFill>
                  <a:srgbClr val="728674"/>
                </a:solidFill>
                <a:latin typeface="Be Vietnam"/>
                <a:ea typeface="Be Vietnam"/>
                <a:cs typeface="Be Vietnam"/>
                <a:sym typeface="Be Vietnam"/>
              </a:rPr>
              <a:t>10. </a:t>
            </a:r>
            <a:r>
              <a:rPr lang="en-US" sz="2100">
                <a:solidFill>
                  <a:srgbClr val="728674"/>
                </a:solidFill>
                <a:latin typeface="Be Vietnam"/>
                <a:ea typeface="Be Vietnam"/>
                <a:cs typeface="Be Vietnam"/>
                <a:sym typeface="Be Vietnam"/>
              </a:rPr>
              <a:t>Transient heat conduction in large plane walls, long        cylinders and spheres with spatial effects.</a:t>
            </a:r>
          </a:p>
          <a:p>
            <a:pPr algn="l">
              <a:lnSpc>
                <a:spcPts val="3696"/>
              </a:lnSpc>
            </a:pPr>
            <a:r>
              <a:rPr lang="en-US" sz="2100">
                <a:solidFill>
                  <a:srgbClr val="728674"/>
                </a:solidFill>
                <a:latin typeface="Be Vietnam"/>
                <a:ea typeface="Be Vietnam"/>
                <a:cs typeface="Be Vietnam"/>
                <a:sym typeface="Be Vietnam"/>
              </a:rPr>
              <a:t>11. </a:t>
            </a:r>
            <a:r>
              <a:rPr lang="en-US" sz="2100">
                <a:solidFill>
                  <a:srgbClr val="728674"/>
                </a:solidFill>
                <a:latin typeface="Be Vietnam"/>
                <a:ea typeface="Be Vietnam"/>
                <a:cs typeface="Be Vietnam"/>
                <a:sym typeface="Be Vietnam"/>
              </a:rPr>
              <a:t>Fundamentals of convection, quiz.</a:t>
            </a:r>
          </a:p>
          <a:p>
            <a:pPr algn="l">
              <a:lnSpc>
                <a:spcPts val="3696"/>
              </a:lnSpc>
            </a:pPr>
            <a:r>
              <a:rPr lang="en-US" sz="2100">
                <a:solidFill>
                  <a:srgbClr val="728674"/>
                </a:solidFill>
                <a:latin typeface="Be Vietnam"/>
                <a:ea typeface="Be Vietnam"/>
                <a:cs typeface="Be Vietnam"/>
                <a:sym typeface="Be Vietnam"/>
              </a:rPr>
              <a:t>12. </a:t>
            </a:r>
            <a:r>
              <a:rPr lang="en-US" sz="2100">
                <a:solidFill>
                  <a:srgbClr val="728674"/>
                </a:solidFill>
                <a:latin typeface="Be Vietnam"/>
                <a:ea typeface="Be Vietnam"/>
                <a:cs typeface="Be Vietnam"/>
                <a:sym typeface="Be Vietnam"/>
              </a:rPr>
              <a:t>External forced convection.</a:t>
            </a:r>
          </a:p>
          <a:p>
            <a:pPr algn="l">
              <a:lnSpc>
                <a:spcPts val="3696"/>
              </a:lnSpc>
            </a:pPr>
            <a:r>
              <a:rPr lang="en-US" sz="2100">
                <a:solidFill>
                  <a:srgbClr val="728674"/>
                </a:solidFill>
                <a:latin typeface="Be Vietnam"/>
                <a:ea typeface="Be Vietnam"/>
                <a:cs typeface="Be Vietnam"/>
                <a:sym typeface="Be Vietnam"/>
              </a:rPr>
              <a:t>13. </a:t>
            </a:r>
            <a:r>
              <a:rPr lang="en-US" sz="2100">
                <a:solidFill>
                  <a:srgbClr val="728674"/>
                </a:solidFill>
                <a:latin typeface="Be Vietnam"/>
                <a:ea typeface="Be Vietnam"/>
                <a:cs typeface="Be Vietnam"/>
                <a:sym typeface="Be Vietnam"/>
              </a:rPr>
              <a:t>Internal forced convection.</a:t>
            </a:r>
          </a:p>
          <a:p>
            <a:pPr algn="l">
              <a:lnSpc>
                <a:spcPts val="3696"/>
              </a:lnSpc>
            </a:pPr>
            <a:r>
              <a:rPr lang="en-US" sz="2100">
                <a:solidFill>
                  <a:srgbClr val="728674"/>
                </a:solidFill>
                <a:latin typeface="Be Vietnam"/>
                <a:ea typeface="Be Vietnam"/>
                <a:cs typeface="Be Vietnam"/>
                <a:sym typeface="Be Vietnam"/>
              </a:rPr>
              <a:t>14. </a:t>
            </a:r>
            <a:r>
              <a:rPr lang="en-US" sz="2100">
                <a:solidFill>
                  <a:srgbClr val="728674"/>
                </a:solidFill>
                <a:latin typeface="Be Vietnam"/>
                <a:ea typeface="Be Vietnam"/>
                <a:cs typeface="Be Vietnam"/>
                <a:sym typeface="Be Vietnam"/>
              </a:rPr>
              <a:t>Natural convection.</a:t>
            </a:r>
          </a:p>
          <a:p>
            <a:pPr algn="l">
              <a:lnSpc>
                <a:spcPts val="3696"/>
              </a:lnSpc>
            </a:pPr>
            <a:r>
              <a:rPr lang="en-US" sz="2100">
                <a:solidFill>
                  <a:srgbClr val="728674"/>
                </a:solidFill>
                <a:latin typeface="Be Vietnam"/>
                <a:ea typeface="Be Vietnam"/>
                <a:cs typeface="Be Vietnam"/>
                <a:sym typeface="Be Vietnam"/>
              </a:rPr>
              <a:t>15. </a:t>
            </a:r>
            <a:r>
              <a:rPr lang="en-US" sz="2100">
                <a:solidFill>
                  <a:srgbClr val="728674"/>
                </a:solidFill>
                <a:latin typeface="Be Vietnam"/>
                <a:ea typeface="Be Vietnam"/>
                <a:cs typeface="Be Vietnam"/>
                <a:sym typeface="Be Vietnam"/>
              </a:rPr>
              <a:t>Fundamentals of thermal radiation.</a:t>
            </a:r>
          </a:p>
          <a:p>
            <a:pPr algn="ctr">
              <a:lnSpc>
                <a:spcPts val="3696"/>
              </a:lnSpc>
            </a:pPr>
            <a:r>
              <a:rPr lang="en-US" sz="2100">
                <a:solidFill>
                  <a:srgbClr val="728674"/>
                </a:solidFill>
                <a:latin typeface="Be Vietnam"/>
                <a:ea typeface="Be Vietnam"/>
                <a:cs typeface="Be Vietnam"/>
                <a:sym typeface="Be Vietnam"/>
              </a:rPr>
              <a:t>Final Exam</a:t>
            </a:r>
          </a:p>
          <a:p>
            <a:pPr algn="l">
              <a:lnSpc>
                <a:spcPts val="3696"/>
              </a:lnSpc>
            </a:pP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976343" y="1104900"/>
            <a:ext cx="13489024"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LEARNING OUTCOMES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2368660" y="302560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pic>
        <p:nvPicPr>
          <p:cNvPr name="Picture 9" id="9"/>
          <p:cNvPicPr>
            <a:picLocks noChangeAspect="true"/>
          </p:cNvPicPr>
          <p:nvPr/>
        </p:nvPicPr>
        <p:blipFill>
          <a:blip r:embed="rId9"/>
          <a:srcRect l="0" t="0" r="0" b="0"/>
          <a:stretch>
            <a:fillRect/>
          </a:stretch>
        </p:blipFill>
        <p:spPr>
          <a:xfrm flipH="false" flipV="false" rot="0">
            <a:off x="9024568" y="7397297"/>
            <a:ext cx="2676025" cy="2689473"/>
          </a:xfrm>
          <a:prstGeom prst="rect">
            <a:avLst/>
          </a:prstGeom>
        </p:spPr>
      </p:pic>
      <p:sp>
        <p:nvSpPr>
          <p:cNvPr name="TextBox 10" id="10"/>
          <p:cNvSpPr txBox="true"/>
          <p:nvPr/>
        </p:nvSpPr>
        <p:spPr>
          <a:xfrm rot="0">
            <a:off x="2562451" y="4136764"/>
            <a:ext cx="8990945" cy="2755773"/>
          </a:xfrm>
          <a:prstGeom prst="rect">
            <a:avLst/>
          </a:prstGeom>
        </p:spPr>
        <p:txBody>
          <a:bodyPr anchor="t" rtlCol="false" tIns="0" lIns="0" bIns="0" rIns="0">
            <a:spAutoFit/>
          </a:bodyPr>
          <a:lstStyle/>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olves problems related to heat transfer mechanisms.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Solves problems related to steady and transient heat transfer.</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Calculates convection heat transfer problems.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Define boundary conditions and applies them to heat convection, conduction and radiation problems.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Calculate forced external convection resistance and heat transfer.</a:t>
            </a:r>
          </a:p>
        </p:txBody>
      </p:sp>
      <p:sp>
        <p:nvSpPr>
          <p:cNvPr name="TextBox 11" id="11"/>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002531" y="3911374"/>
            <a:ext cx="12282938" cy="2403867"/>
          </a:xfrm>
          <a:prstGeom prst="rect">
            <a:avLst/>
          </a:prstGeom>
        </p:spPr>
        <p:txBody>
          <a:bodyPr anchor="t" rtlCol="false" tIns="0" lIns="0" bIns="0" rIns="0">
            <a:spAutoFit/>
          </a:bodyPr>
          <a:lstStyle/>
          <a:p>
            <a:pPr algn="ctr">
              <a:lnSpc>
                <a:spcPts val="18500"/>
              </a:lnSpc>
            </a:pPr>
            <a:r>
              <a:rPr lang="en-US" b="true" sz="16667">
                <a:solidFill>
                  <a:srgbClr val="728674"/>
                </a:solidFill>
                <a:latin typeface="Literaturnaya Bold"/>
                <a:ea typeface="Literaturnaya Bold"/>
                <a:cs typeface="Literaturnaya Bold"/>
                <a:sym typeface="Literaturnaya Bold"/>
              </a:rPr>
              <a:t>THANK YOU</a:t>
            </a:r>
          </a:p>
        </p:txBody>
      </p:sp>
      <p:sp>
        <p:nvSpPr>
          <p:cNvPr name="TextBox 4" id="4"/>
          <p:cNvSpPr txBox="true"/>
          <p:nvPr/>
        </p:nvSpPr>
        <p:spPr>
          <a:xfrm rot="0">
            <a:off x="4941129" y="581307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 </a:t>
            </a: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DAGrFb9zTeU</dc:identifier>
  <dcterms:modified xsi:type="dcterms:W3CDTF">2011-08-01T06:04:30Z</dcterms:modified>
  <cp:revision>1</cp:revision>
  <dc:title>MEE305 - HEAT TRANSFER  course description and information</dc:title>
</cp:coreProperties>
</file>