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Literaturnaya Bold" charset="1" panose="02020803070505020403"/>
      <p:regular r:id="rId21"/>
    </p:embeddedFont>
    <p:embeddedFont>
      <p:font typeface="Be Vietnam" charset="1" panose="00000500000000000000"/>
      <p:regular r:id="rId22"/>
    </p:embeddedFont>
    <p:embeddedFont>
      <p:font typeface="Be Vietnam Italics" charset="1" panose="00000500000000000000"/>
      <p:regular r:id="rId23"/>
    </p:embeddedFont>
    <p:embeddedFont>
      <p:font typeface="Be Vietnam Ultra-Bold" charset="1" panose="000009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2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2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9353655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6709931"/>
            <a:ext cx="3258110" cy="3258110"/>
          </a:xfrm>
          <a:custGeom>
            <a:avLst/>
            <a:gdLst/>
            <a:ahLst/>
            <a:cxnLst/>
            <a:rect r="r" b="b" t="t" l="l"/>
            <a:pathLst>
              <a:path h="3258110" w="3258110">
                <a:moveTo>
                  <a:pt x="0" y="0"/>
                </a:moveTo>
                <a:lnTo>
                  <a:pt x="3258110" y="0"/>
                </a:lnTo>
                <a:lnTo>
                  <a:pt x="3258110" y="3258110"/>
                </a:lnTo>
                <a:lnTo>
                  <a:pt x="0" y="32581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45143" y="2910164"/>
            <a:ext cx="17565866" cy="3571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07"/>
              </a:lnSpc>
            </a:pPr>
            <a:r>
              <a:rPr lang="en-US" b="true" sz="10116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MEE305 - HEAT TRANSFER</a:t>
            </a:r>
          </a:p>
          <a:p>
            <a:pPr algn="ctr">
              <a:lnSpc>
                <a:spcPts val="9307"/>
              </a:lnSpc>
            </a:pPr>
          </a:p>
          <a:p>
            <a:pPr algn="ctr">
              <a:lnSpc>
                <a:spcPts val="6179"/>
              </a:lnSpc>
            </a:pPr>
            <a:r>
              <a:rPr lang="en-US" b="true" sz="671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WEEK 2</a:t>
            </a:r>
          </a:p>
          <a:p>
            <a:pPr algn="ctr">
              <a:lnSpc>
                <a:spcPts val="3511"/>
              </a:lnSpc>
            </a:pPr>
            <a:r>
              <a:rPr lang="en-US" b="true" sz="381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CHAPTER 2: HEAT CONDUCTION EQUATION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76765" y="7666027"/>
            <a:ext cx="8405743" cy="695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3"/>
              </a:lnSpc>
            </a:pPr>
            <a:r>
              <a:rPr lang="en-US" sz="41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973647" y="495147"/>
            <a:ext cx="10340707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OBJECTIVES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865178" y="2167181"/>
            <a:ext cx="13015131" cy="6105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01"/>
              </a:lnSpc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When you finish studying 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this chapter, you should be able to:</a:t>
            </a:r>
          </a:p>
          <a:p>
            <a:pPr algn="just" marL="503161" indent="-251581" lvl="1">
              <a:lnSpc>
                <a:spcPts val="4101"/>
              </a:lnSpc>
              <a:buFont typeface="Arial"/>
              <a:buChar char="•"/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Understand multidimensionality and time dependence of heat transfer, and the conditions under which a heat transfer problem can be approximated as being one-dimensional,</a:t>
            </a:r>
          </a:p>
          <a:p>
            <a:pPr algn="just" marL="503161" indent="-251581" lvl="1">
              <a:lnSpc>
                <a:spcPts val="4101"/>
              </a:lnSpc>
              <a:buFont typeface="Arial"/>
              <a:buChar char="•"/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Obtain the differential equation of heat conduction in various coordinate systems, and simplify it for steady one-dimensional case,</a:t>
            </a:r>
          </a:p>
          <a:p>
            <a:pPr algn="just" marL="503161" indent="-251581" lvl="1">
              <a:lnSpc>
                <a:spcPts val="4101"/>
              </a:lnSpc>
              <a:buFont typeface="Arial"/>
              <a:buChar char="•"/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Identify the thermal conditions on surfaces, and express them mathematically as boundary and initial conditions,</a:t>
            </a:r>
          </a:p>
          <a:p>
            <a:pPr algn="just" marL="503161" indent="-251581" lvl="1">
              <a:lnSpc>
                <a:spcPts val="4101"/>
              </a:lnSpc>
              <a:buFont typeface="Arial"/>
              <a:buChar char="•"/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Solve one-dimensional heat conduction problems and obtain the temperature distributions within a medium and the heat flux,</a:t>
            </a:r>
          </a:p>
          <a:p>
            <a:pPr algn="just" marL="503161" indent="-251581" lvl="1">
              <a:lnSpc>
                <a:spcPts val="4101"/>
              </a:lnSpc>
              <a:buFont typeface="Arial"/>
              <a:buChar char="•"/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Analyze one-dimensional heat conduction in solids that involve heat generation, and</a:t>
            </a:r>
          </a:p>
          <a:p>
            <a:pPr algn="just" marL="503161" indent="-251581" lvl="1">
              <a:lnSpc>
                <a:spcPts val="4101"/>
              </a:lnSpc>
              <a:buFont typeface="Arial"/>
              <a:buChar char="•"/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Evaluate heat conduction in solids with temperature-dependent thermal conductivity.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15071" y="614633"/>
            <a:ext cx="10340707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INTRODUCTION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853696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60099" y="2974090"/>
            <a:ext cx="8109945" cy="4338820"/>
          </a:xfrm>
          <a:custGeom>
            <a:avLst/>
            <a:gdLst/>
            <a:ahLst/>
            <a:cxnLst/>
            <a:rect r="r" b="b" t="t" l="l"/>
            <a:pathLst>
              <a:path h="4338820" w="8109945">
                <a:moveTo>
                  <a:pt x="0" y="0"/>
                </a:moveTo>
                <a:lnTo>
                  <a:pt x="8109944" y="0"/>
                </a:lnTo>
                <a:lnTo>
                  <a:pt x="8109944" y="4338820"/>
                </a:lnTo>
                <a:lnTo>
                  <a:pt x="0" y="43388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789139" y="2156041"/>
            <a:ext cx="8470161" cy="5547956"/>
          </a:xfrm>
          <a:custGeom>
            <a:avLst/>
            <a:gdLst/>
            <a:ahLst/>
            <a:cxnLst/>
            <a:rect r="r" b="b" t="t" l="l"/>
            <a:pathLst>
              <a:path h="5547956" w="8470161">
                <a:moveTo>
                  <a:pt x="0" y="0"/>
                </a:moveTo>
                <a:lnTo>
                  <a:pt x="8470161" y="0"/>
                </a:lnTo>
                <a:lnTo>
                  <a:pt x="8470161" y="5547955"/>
                </a:lnTo>
                <a:lnTo>
                  <a:pt x="0" y="55479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85643" y="7703090"/>
            <a:ext cx="8099341" cy="2217195"/>
          </a:xfrm>
          <a:custGeom>
            <a:avLst/>
            <a:gdLst/>
            <a:ahLst/>
            <a:cxnLst/>
            <a:rect r="r" b="b" t="t" l="l"/>
            <a:pathLst>
              <a:path h="2217195" w="8099341">
                <a:moveTo>
                  <a:pt x="0" y="0"/>
                </a:moveTo>
                <a:lnTo>
                  <a:pt x="8099342" y="0"/>
                </a:lnTo>
                <a:lnTo>
                  <a:pt x="8099342" y="2217194"/>
                </a:lnTo>
                <a:lnTo>
                  <a:pt x="0" y="22171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04934" y="57150"/>
            <a:ext cx="11535025" cy="334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06"/>
              </a:lnSpc>
            </a:pPr>
            <a:r>
              <a:rPr lang="en-US" b="true" sz="78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STEADY VERSUS TRANSIENT HEAT TRANSFER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853696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410743" y="3292881"/>
            <a:ext cx="10458496" cy="6994119"/>
          </a:xfrm>
          <a:custGeom>
            <a:avLst/>
            <a:gdLst/>
            <a:ahLst/>
            <a:cxnLst/>
            <a:rect r="r" b="b" t="t" l="l"/>
            <a:pathLst>
              <a:path h="6994119" w="10458496">
                <a:moveTo>
                  <a:pt x="0" y="0"/>
                </a:moveTo>
                <a:lnTo>
                  <a:pt x="10458496" y="0"/>
                </a:lnTo>
                <a:lnTo>
                  <a:pt x="10458496" y="6994119"/>
                </a:lnTo>
                <a:lnTo>
                  <a:pt x="0" y="69941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327208" y="268965"/>
            <a:ext cx="10340707" cy="2063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0"/>
              </a:lnSpc>
            </a:pPr>
            <a:r>
              <a:rPr lang="en-US" b="true" sz="72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MULTIDIMENSIONAL HEAT TRANSFER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853696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881183" y="4070992"/>
            <a:ext cx="3227469" cy="3215471"/>
          </a:xfrm>
          <a:custGeom>
            <a:avLst/>
            <a:gdLst/>
            <a:ahLst/>
            <a:cxnLst/>
            <a:rect r="r" b="b" t="t" l="l"/>
            <a:pathLst>
              <a:path h="3215471" w="3227469">
                <a:moveTo>
                  <a:pt x="0" y="0"/>
                </a:moveTo>
                <a:lnTo>
                  <a:pt x="3227469" y="0"/>
                </a:lnTo>
                <a:lnTo>
                  <a:pt x="3227469" y="3215471"/>
                </a:lnTo>
                <a:lnTo>
                  <a:pt x="0" y="32154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546974" y="4904836"/>
            <a:ext cx="5217173" cy="1268657"/>
          </a:xfrm>
          <a:custGeom>
            <a:avLst/>
            <a:gdLst/>
            <a:ahLst/>
            <a:cxnLst/>
            <a:rect r="r" b="b" t="t" l="l"/>
            <a:pathLst>
              <a:path h="1268657" w="5217173">
                <a:moveTo>
                  <a:pt x="0" y="0"/>
                </a:moveTo>
                <a:lnTo>
                  <a:pt x="5217173" y="0"/>
                </a:lnTo>
                <a:lnTo>
                  <a:pt x="5217173" y="1268657"/>
                </a:lnTo>
                <a:lnTo>
                  <a:pt x="0" y="12686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43466" y="2564606"/>
            <a:ext cx="6916145" cy="5625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01"/>
              </a:lnSpc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Heat transfer problems are also classified as being:</a:t>
            </a:r>
          </a:p>
          <a:p>
            <a:pPr algn="just" marL="503161" indent="-251580" lvl="1">
              <a:lnSpc>
                <a:spcPts val="4101"/>
              </a:lnSpc>
              <a:buFont typeface="Arial"/>
              <a:buChar char="•"/>
            </a:pPr>
            <a:r>
              <a:rPr lang="en-US" sz="2330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one-dimensional,</a:t>
            </a:r>
          </a:p>
          <a:p>
            <a:pPr algn="just" marL="503161" indent="-251580" lvl="1">
              <a:lnSpc>
                <a:spcPts val="4101"/>
              </a:lnSpc>
              <a:buFont typeface="Arial"/>
              <a:buChar char="•"/>
            </a:pPr>
            <a:r>
              <a:rPr lang="en-US" sz="2330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two dimensional,</a:t>
            </a:r>
          </a:p>
          <a:p>
            <a:pPr algn="just" marL="503161" indent="-251580" lvl="1">
              <a:lnSpc>
                <a:spcPts val="4101"/>
              </a:lnSpc>
              <a:buFont typeface="Arial"/>
              <a:buChar char="•"/>
            </a:pPr>
            <a:r>
              <a:rPr lang="en-US" sz="2330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three-dimensional.</a:t>
            </a:r>
          </a:p>
          <a:p>
            <a:pPr algn="just">
              <a:lnSpc>
                <a:spcPts val="4101"/>
              </a:lnSpc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In the most general case, heat transfer through a medium is </a:t>
            </a:r>
            <a:r>
              <a:rPr lang="en-US" sz="233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three-dimensional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 However, some problems can be classified as two- or one-dimensional depending on the relative magnitudes of heat transfer rates in different directions and the level of accuracy desired.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44000" y="2574131"/>
            <a:ext cx="8752084" cy="1496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89"/>
              </a:lnSpc>
            </a:pP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rate of heat c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ond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uc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tion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thro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ugh 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medium in a specified direction (say, in 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x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-di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ct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ion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) is expressed by </a:t>
            </a:r>
            <a:r>
              <a:rPr lang="en-US" sz="2323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Fourier’s law of heat conduction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for one-dimensional heat conduction as: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961991" y="6786975"/>
            <a:ext cx="8162887" cy="2009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89"/>
              </a:lnSpc>
            </a:pP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Heat is c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ond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uc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ed in the direction of decreasing 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tempera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ture, a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nd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thus the temperature g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ad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ie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nt i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neg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tive 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w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hen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heat 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is 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conduct</a:t>
            </a:r>
            <a:r>
              <a:rPr lang="en-US" sz="2323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ed in the positive xdirection.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247586" y="842059"/>
            <a:ext cx="10340707" cy="1044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0"/>
              </a:lnSpc>
            </a:pPr>
            <a:r>
              <a:rPr lang="en-US" b="true" sz="72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HEAT GENERATION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853696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075421" y="2229743"/>
            <a:ext cx="12059676" cy="4596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01"/>
              </a:lnSpc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Examples:</a:t>
            </a:r>
          </a:p>
          <a:p>
            <a:pPr algn="just" marL="503161" indent="-251580" lvl="1">
              <a:lnSpc>
                <a:spcPts val="4101"/>
              </a:lnSpc>
              <a:buFont typeface="Arial"/>
              <a:buChar char="•"/>
            </a:pP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electrical energy being converted to heat at a rate of I2R,</a:t>
            </a:r>
          </a:p>
          <a:p>
            <a:pPr algn="just" marL="503161" indent="-251580" lvl="1">
              <a:lnSpc>
                <a:spcPts val="4101"/>
              </a:lnSpc>
              <a:buFont typeface="Arial"/>
              <a:buChar char="•"/>
            </a:pP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fuel elements of nuclear reactors,</a:t>
            </a:r>
          </a:p>
          <a:p>
            <a:pPr algn="just" marL="503161" indent="-251580" lvl="1">
              <a:lnSpc>
                <a:spcPts val="4101"/>
              </a:lnSpc>
              <a:buFont typeface="Arial"/>
              <a:buChar char="•"/>
            </a:pP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ex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o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th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rm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 che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m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ical r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act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ion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s.</a:t>
            </a:r>
          </a:p>
          <a:p>
            <a:pPr algn="just">
              <a:lnSpc>
                <a:spcPts val="4101"/>
              </a:lnSpc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 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g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en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erat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ion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is 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3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vo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l</a:t>
            </a:r>
            <a:r>
              <a:rPr lang="en-US" sz="233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ume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tr</a:t>
            </a:r>
            <a:r>
              <a:rPr lang="en-US" sz="233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ic ph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</a:t>
            </a:r>
            <a:r>
              <a:rPr lang="en-US" sz="233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no</a:t>
            </a:r>
            <a:r>
              <a:rPr lang="en-US" b="true" sz="233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menon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>
              <a:lnSpc>
                <a:spcPts val="4101"/>
              </a:lnSpc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rate of heat generation units : </a:t>
            </a:r>
            <a:r>
              <a:rPr lang="en-US" sz="233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W/m</a:t>
            </a:r>
            <a:r>
              <a:rPr lang="en-US" sz="233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3</a:t>
            </a:r>
          </a:p>
          <a:p>
            <a:pPr algn="just">
              <a:lnSpc>
                <a:spcPts val="4101"/>
              </a:lnSpc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 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of h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 g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en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erat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ion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in 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medium may vary with time as well as position within the medium.</a:t>
            </a:r>
          </a:p>
          <a:p>
            <a:pPr algn="just">
              <a:lnSpc>
                <a:spcPts val="4101"/>
              </a:lnSpc>
            </a:pPr>
            <a:r>
              <a:rPr lang="en-US" sz="233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total rate of heat generation in a medium of volume V can be determined from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952686" y="7195165"/>
            <a:ext cx="6029838" cy="1755942"/>
          </a:xfrm>
          <a:custGeom>
            <a:avLst/>
            <a:gdLst/>
            <a:ahLst/>
            <a:cxnLst/>
            <a:rect r="r" b="b" t="t" l="l"/>
            <a:pathLst>
              <a:path h="1755942" w="6029838">
                <a:moveTo>
                  <a:pt x="0" y="0"/>
                </a:moveTo>
                <a:lnTo>
                  <a:pt x="6029838" y="0"/>
                </a:lnTo>
                <a:lnTo>
                  <a:pt x="6029838" y="1755942"/>
                </a:lnTo>
                <a:lnTo>
                  <a:pt x="0" y="17559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559616" y="57150"/>
            <a:ext cx="12394934" cy="3083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0"/>
              </a:lnSpc>
            </a:pPr>
            <a:r>
              <a:rPr lang="en-US" b="true" sz="72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ONE-DIMENSIONAL HEAT CONDUCTION</a:t>
            </a:r>
          </a:p>
          <a:p>
            <a:pPr algn="ctr">
              <a:lnSpc>
                <a:spcPts val="8040"/>
              </a:lnSpc>
            </a:pPr>
            <a:r>
              <a:rPr lang="en-US" b="true" sz="72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EQUATION - PLANE WALL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79299" y="8172181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588836" y="-66881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663545" y="3275585"/>
            <a:ext cx="11120835" cy="6644699"/>
          </a:xfrm>
          <a:custGeom>
            <a:avLst/>
            <a:gdLst/>
            <a:ahLst/>
            <a:cxnLst/>
            <a:rect r="r" b="b" t="t" l="l"/>
            <a:pathLst>
              <a:path h="6644699" w="11120835">
                <a:moveTo>
                  <a:pt x="0" y="0"/>
                </a:moveTo>
                <a:lnTo>
                  <a:pt x="11120835" y="0"/>
                </a:lnTo>
                <a:lnTo>
                  <a:pt x="11120835" y="6644699"/>
                </a:lnTo>
                <a:lnTo>
                  <a:pt x="0" y="66446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179299" y="8172181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-588836" y="-66881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197965" y="245791"/>
            <a:ext cx="12702103" cy="9478944"/>
          </a:xfrm>
          <a:custGeom>
            <a:avLst/>
            <a:gdLst/>
            <a:ahLst/>
            <a:cxnLst/>
            <a:rect r="r" b="b" t="t" l="l"/>
            <a:pathLst>
              <a:path h="9478944" w="12702103">
                <a:moveTo>
                  <a:pt x="0" y="0"/>
                </a:moveTo>
                <a:lnTo>
                  <a:pt x="12702103" y="0"/>
                </a:lnTo>
                <a:lnTo>
                  <a:pt x="12702103" y="9478944"/>
                </a:lnTo>
                <a:lnTo>
                  <a:pt x="0" y="94789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179299" y="8172181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-588836" y="-66881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894539" y="1187942"/>
            <a:ext cx="12261103" cy="8536793"/>
          </a:xfrm>
          <a:custGeom>
            <a:avLst/>
            <a:gdLst/>
            <a:ahLst/>
            <a:cxnLst/>
            <a:rect r="r" b="b" t="t" l="l"/>
            <a:pathLst>
              <a:path h="8536793" w="12261103">
                <a:moveTo>
                  <a:pt x="0" y="0"/>
                </a:moveTo>
                <a:lnTo>
                  <a:pt x="12261103" y="0"/>
                </a:lnTo>
                <a:lnTo>
                  <a:pt x="12261103" y="8536793"/>
                </a:lnTo>
                <a:lnTo>
                  <a:pt x="0" y="85367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35460" y="57150"/>
            <a:ext cx="12781444" cy="3083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0"/>
              </a:lnSpc>
            </a:pPr>
            <a:r>
              <a:rPr lang="en-US" b="true" sz="72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ONE-DIMENSIONAL HEAT CONDUCTION</a:t>
            </a:r>
          </a:p>
          <a:p>
            <a:pPr algn="ctr">
              <a:lnSpc>
                <a:spcPts val="8040"/>
              </a:lnSpc>
            </a:pPr>
            <a:r>
              <a:rPr lang="en-US" b="true" sz="72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EQUATION - LONG CYLINDER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79299" y="8172181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588836" y="-66881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18871" y="3140318"/>
            <a:ext cx="11810613" cy="6584417"/>
          </a:xfrm>
          <a:custGeom>
            <a:avLst/>
            <a:gdLst/>
            <a:ahLst/>
            <a:cxnLst/>
            <a:rect r="r" b="b" t="t" l="l"/>
            <a:pathLst>
              <a:path h="6584417" w="11810613">
                <a:moveTo>
                  <a:pt x="0" y="0"/>
                </a:moveTo>
                <a:lnTo>
                  <a:pt x="11810613" y="0"/>
                </a:lnTo>
                <a:lnTo>
                  <a:pt x="11810613" y="6584417"/>
                </a:lnTo>
                <a:lnTo>
                  <a:pt x="0" y="65844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179299" y="8172181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-588836" y="-66881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486337" y="174371"/>
            <a:ext cx="12669305" cy="9391122"/>
          </a:xfrm>
          <a:custGeom>
            <a:avLst/>
            <a:gdLst/>
            <a:ahLst/>
            <a:cxnLst/>
            <a:rect r="r" b="b" t="t" l="l"/>
            <a:pathLst>
              <a:path h="9391122" w="12669305">
                <a:moveTo>
                  <a:pt x="0" y="0"/>
                </a:moveTo>
                <a:lnTo>
                  <a:pt x="12669305" y="0"/>
                </a:lnTo>
                <a:lnTo>
                  <a:pt x="12669305" y="9391122"/>
                </a:lnTo>
                <a:lnTo>
                  <a:pt x="0" y="93911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179299" y="8172181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-588836" y="-66881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820212" y="336037"/>
            <a:ext cx="11883993" cy="8719880"/>
          </a:xfrm>
          <a:custGeom>
            <a:avLst/>
            <a:gdLst/>
            <a:ahLst/>
            <a:cxnLst/>
            <a:rect r="r" b="b" t="t" l="l"/>
            <a:pathLst>
              <a:path h="8719880" w="11883993">
                <a:moveTo>
                  <a:pt x="0" y="0"/>
                </a:moveTo>
                <a:lnTo>
                  <a:pt x="11883992" y="0"/>
                </a:lnTo>
                <a:lnTo>
                  <a:pt x="11883992" y="8719880"/>
                </a:lnTo>
                <a:lnTo>
                  <a:pt x="0" y="87198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35460" y="57150"/>
            <a:ext cx="12781444" cy="2063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0"/>
              </a:lnSpc>
            </a:pPr>
            <a:r>
              <a:rPr lang="en-US" b="true" sz="72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GENERAL HEAT CONDUCTION EQUATION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79299" y="8172181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588836" y="-66881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6000">
            <a:off x="4447819" y="1975003"/>
            <a:ext cx="10156726" cy="7758578"/>
          </a:xfrm>
          <a:custGeom>
            <a:avLst/>
            <a:gdLst/>
            <a:ahLst/>
            <a:cxnLst/>
            <a:rect r="r" b="b" t="t" l="l"/>
            <a:pathLst>
              <a:path h="7758578" w="10156726">
                <a:moveTo>
                  <a:pt x="0" y="17703"/>
                </a:moveTo>
                <a:lnTo>
                  <a:pt x="10143215" y="0"/>
                </a:lnTo>
                <a:lnTo>
                  <a:pt x="10156726" y="7740875"/>
                </a:lnTo>
                <a:lnTo>
                  <a:pt x="13510" y="7758578"/>
                </a:lnTo>
                <a:lnTo>
                  <a:pt x="0" y="17703"/>
                </a:lnTo>
                <a:close/>
              </a:path>
            </a:pathLst>
          </a:custGeom>
          <a:blipFill>
            <a:blip r:embed="rId7"/>
            <a:stretch>
              <a:fillRect l="-66" t="-61" r="-1158" b="-1066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35460" y="57150"/>
            <a:ext cx="12781444" cy="2063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0"/>
              </a:lnSpc>
            </a:pPr>
            <a:r>
              <a:rPr lang="en-US" b="true" sz="72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GENERAL HEAT CONDUCTION EQUATION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79299" y="8172181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588836" y="-66881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477494" y="2239697"/>
            <a:ext cx="10557509" cy="7680588"/>
          </a:xfrm>
          <a:custGeom>
            <a:avLst/>
            <a:gdLst/>
            <a:ahLst/>
            <a:cxnLst/>
            <a:rect r="r" b="b" t="t" l="l"/>
            <a:pathLst>
              <a:path h="7680588" w="10557509">
                <a:moveTo>
                  <a:pt x="0" y="0"/>
                </a:moveTo>
                <a:lnTo>
                  <a:pt x="10557509" y="0"/>
                </a:lnTo>
                <a:lnTo>
                  <a:pt x="10557509" y="7680587"/>
                </a:lnTo>
                <a:lnTo>
                  <a:pt x="0" y="76805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02531" y="3911374"/>
            <a:ext cx="12282938" cy="2403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500"/>
              </a:lnSpc>
            </a:pPr>
            <a:r>
              <a:rPr lang="en-US" b="true" sz="1666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THANK YOU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941129" y="5813077"/>
            <a:ext cx="8405743" cy="695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3"/>
              </a:lnSpc>
            </a:pPr>
            <a:r>
              <a:rPr lang="en-US" sz="41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DAGrHISmeQs</dc:identifier>
  <dcterms:modified xsi:type="dcterms:W3CDTF">2011-08-01T06:04:30Z</dcterms:modified>
  <cp:revision>1</cp:revision>
  <dc:title>MEE305 - HEAT TRANSFER  - Week 2</dc:title>
</cp:coreProperties>
</file>