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8288000" cy="10287000"/>
  <p:notesSz cx="6858000" cy="9144000"/>
  <p:embeddedFontLst>
    <p:embeddedFont>
      <p:font typeface="Literaturnaya Bold" charset="1" panose="02020803070505020403"/>
      <p:regular r:id="rId33"/>
    </p:embeddedFont>
    <p:embeddedFont>
      <p:font typeface="Be Vietnam" charset="1" panose="00000500000000000000"/>
      <p:regular r:id="rId34"/>
    </p:embeddedFont>
    <p:embeddedFont>
      <p:font typeface="Be Vietnam Ultra-Bold" charset="1" panose="00000900000000000000"/>
      <p:regular r:id="rId35"/>
    </p:embeddedFont>
    <p:embeddedFont>
      <p:font typeface="Be Vietnam Italics" charset="1" panose="00000500000000000000"/>
      <p:regular r:id="rId36"/>
    </p:embeddedFont>
    <p:embeddedFont>
      <p:font typeface="Be Vietnam Ultra-Bold Italics" charset="1" panose="0000090000000000000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9.png" Type="http://schemas.openxmlformats.org/officeDocument/2006/relationships/image"/><Relationship Id="rId14" Target="../media/image20.svg" Type="http://schemas.openxmlformats.org/officeDocument/2006/relationships/image"/><Relationship Id="rId15" Target="../media/image21.png" Type="http://schemas.openxmlformats.org/officeDocument/2006/relationships/image"/><Relationship Id="rId16" Target="../media/image22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23.png" Type="http://schemas.openxmlformats.org/officeDocument/2006/relationships/image"/><Relationship Id="rId8" Target="../media/image2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2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26.png" Type="http://schemas.openxmlformats.org/officeDocument/2006/relationships/image"/><Relationship Id="rId8" Target="../media/image2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28.png" Type="http://schemas.openxmlformats.org/officeDocument/2006/relationships/image"/><Relationship Id="rId8" Target="../media/image2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3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31.png" Type="http://schemas.openxmlformats.org/officeDocument/2006/relationships/image"/><Relationship Id="rId8" Target="../media/image32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38.png" Type="http://schemas.openxmlformats.org/officeDocument/2006/relationships/image"/><Relationship Id="rId8" Target="../media/image3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4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44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png" Type="http://schemas.openxmlformats.org/officeDocument/2006/relationships/image"/><Relationship Id="rId12" Target="../media/image50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45.png" Type="http://schemas.openxmlformats.org/officeDocument/2006/relationships/image"/><Relationship Id="rId8" Target="../media/image46.pn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4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51.png" Type="http://schemas.openxmlformats.org/officeDocument/2006/relationships/image"/><Relationship Id="rId8" Target="../media/image52.png" Type="http://schemas.openxmlformats.org/officeDocument/2006/relationships/image"/><Relationship Id="rId9" Target="../media/image53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8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55.png" Type="http://schemas.openxmlformats.org/officeDocument/2006/relationships/image"/><Relationship Id="rId8" Target="../media/image56.png" Type="http://schemas.openxmlformats.org/officeDocument/2006/relationships/image"/><Relationship Id="rId9" Target="../media/image57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59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0.png" Type="http://schemas.openxmlformats.org/officeDocument/2006/relationships/image"/><Relationship Id="rId8" Target="../media/image61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2.png" Type="http://schemas.openxmlformats.org/officeDocument/2006/relationships/image"/><Relationship Id="rId8" Target="../media/image63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4.png" Type="http://schemas.openxmlformats.org/officeDocument/2006/relationships/image"/><Relationship Id="rId8" Target="../media/image6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9.png" Type="http://schemas.openxmlformats.org/officeDocument/2006/relationships/image"/><Relationship Id="rId11" Target="../media/image70.png" Type="http://schemas.openxmlformats.org/officeDocument/2006/relationships/image"/><Relationship Id="rId12" Target="../media/image71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6.png" Type="http://schemas.openxmlformats.org/officeDocument/2006/relationships/image"/><Relationship Id="rId8" Target="../media/image67.png" Type="http://schemas.openxmlformats.org/officeDocument/2006/relationships/image"/><Relationship Id="rId9" Target="../media/image68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9353655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6709931"/>
            <a:ext cx="3258110" cy="3258110"/>
          </a:xfrm>
          <a:custGeom>
            <a:avLst/>
            <a:gdLst/>
            <a:ahLst/>
            <a:cxnLst/>
            <a:rect r="r" b="b" t="t" l="l"/>
            <a:pathLst>
              <a:path h="3258110" w="3258110">
                <a:moveTo>
                  <a:pt x="0" y="0"/>
                </a:moveTo>
                <a:lnTo>
                  <a:pt x="3258110" y="0"/>
                </a:lnTo>
                <a:lnTo>
                  <a:pt x="3258110" y="3258110"/>
                </a:lnTo>
                <a:lnTo>
                  <a:pt x="0" y="32581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45143" y="2910164"/>
            <a:ext cx="17565866" cy="3571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07"/>
              </a:lnSpc>
            </a:pPr>
            <a:r>
              <a:rPr lang="en-US" b="true" sz="10116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MEE305 - HEAT TRANSFER</a:t>
            </a:r>
          </a:p>
          <a:p>
            <a:pPr algn="ctr">
              <a:lnSpc>
                <a:spcPts val="9307"/>
              </a:lnSpc>
            </a:pPr>
          </a:p>
          <a:p>
            <a:pPr algn="ctr">
              <a:lnSpc>
                <a:spcPts val="6179"/>
              </a:lnSpc>
            </a:pPr>
            <a:r>
              <a:rPr lang="en-US" b="true" sz="6717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WEEK 1</a:t>
            </a:r>
          </a:p>
          <a:p>
            <a:pPr algn="ctr">
              <a:lnSpc>
                <a:spcPts val="3511"/>
              </a:lnSpc>
            </a:pPr>
            <a:r>
              <a:rPr lang="en-US" b="true" sz="3817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CHAPTER 1: INTRODUCTION AND BASIC CONCEPTS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76765" y="7666027"/>
            <a:ext cx="8405743" cy="695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3"/>
              </a:lnSpc>
            </a:pPr>
            <a:r>
              <a:rPr lang="en-US" sz="41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973647" y="797707"/>
            <a:ext cx="10340707" cy="139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OBJECTIVES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976343" y="2610719"/>
            <a:ext cx="12844612" cy="6008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When you finish studying this chapter, you should be able to:,</a:t>
            </a:r>
          </a:p>
          <a:p>
            <a:pPr algn="just">
              <a:lnSpc>
                <a:spcPts val="4047"/>
              </a:lnSpc>
            </a:pP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Understand how thermodynamics and heat transfer are related to each other,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Distinguish thermal energy from other forms of energy, and heat transfer from other forms of energy transfer,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Perform general energy balances as well as surface energy balances,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Understand the basic mechanisms of heat transfer, which are conduction, convection, and radiation, and Fourier's law of heat conduction, Newton's law of cooling, and the Stefan–Boltzmann law of radiation,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Identify the mechanisms of heat transfer that occur simultaneously in practice,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Develop an awareness of the cost associated with heat losses, and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Solve various heat transfer problems encountered in practice.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892726" y="4530151"/>
            <a:ext cx="3370543" cy="4099989"/>
          </a:xfrm>
          <a:custGeom>
            <a:avLst/>
            <a:gdLst/>
            <a:ahLst/>
            <a:cxnLst/>
            <a:rect r="r" b="b" t="t" l="l"/>
            <a:pathLst>
              <a:path h="4099989" w="3370543">
                <a:moveTo>
                  <a:pt x="0" y="0"/>
                </a:moveTo>
                <a:lnTo>
                  <a:pt x="3370543" y="0"/>
                </a:lnTo>
                <a:lnTo>
                  <a:pt x="3370543" y="4099989"/>
                </a:lnTo>
                <a:lnTo>
                  <a:pt x="0" y="40999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1780754"/>
            <a:ext cx="16774102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THERMODYNAMICS AND HEAT TRANSFER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08891" y="4688600"/>
            <a:ext cx="8740168" cy="3484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science of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thermodynamics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deals with the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amount of heat transfer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as a system undergoes a process from one equilibrium state to another, and makes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no reference to how long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the process will take.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science of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heat transfer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deals with the determination of the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rates of energy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that can be transferred from one system to another as a result of temperature difference.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713108" y="4612105"/>
            <a:ext cx="1016909" cy="767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68"/>
              </a:lnSpc>
            </a:pPr>
            <a:r>
              <a:rPr lang="en-US" sz="180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Thermos</a:t>
            </a:r>
          </a:p>
          <a:p>
            <a:pPr algn="just">
              <a:lnSpc>
                <a:spcPts val="3168"/>
              </a:lnSpc>
            </a:pPr>
            <a:r>
              <a:rPr lang="en-US" sz="180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bottle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783436" y="8398873"/>
            <a:ext cx="1303546" cy="367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68"/>
              </a:lnSpc>
            </a:pPr>
            <a:r>
              <a:rPr lang="en-US" sz="180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Insulation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780754"/>
            <a:ext cx="16774102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THERMODYNAMICS AND HEAT TRANSFER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584332" y="4762552"/>
            <a:ext cx="13119335" cy="2979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Thermodynamics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deals with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equilibrium states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and changes from one equilibrium state to another.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Heat transfer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, o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oth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ha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d, d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als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wi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systems 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l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ack thermal equilibrium, and thus it is a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nonequilibrium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phenomenon.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Therefore, the study of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heat transfer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cannot be based on the principles of thermodynamics alone.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However, the l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w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of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mod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namics lay the framework for the science of heat transfer.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939695" y="4191675"/>
            <a:ext cx="5592394" cy="3123841"/>
          </a:xfrm>
          <a:custGeom>
            <a:avLst/>
            <a:gdLst/>
            <a:ahLst/>
            <a:cxnLst/>
            <a:rect r="r" b="b" t="t" l="l"/>
            <a:pathLst>
              <a:path h="3123841" w="5592394">
                <a:moveTo>
                  <a:pt x="0" y="0"/>
                </a:moveTo>
                <a:lnTo>
                  <a:pt x="5592394" y="0"/>
                </a:lnTo>
                <a:lnTo>
                  <a:pt x="5592394" y="3123841"/>
                </a:lnTo>
                <a:lnTo>
                  <a:pt x="0" y="31238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1780754"/>
            <a:ext cx="16774102" cy="139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HEAT TRANSFER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30772" y="3657945"/>
            <a:ext cx="9886714" cy="449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basic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requirement for heat transfer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is the presence of a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temperature difference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second law requires that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heat be transferred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in the direction of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decreasing temperature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temperature difference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is the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driving force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for heat transfer.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rate of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heat transfer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in a certain direction depends on the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magnitude of the temperature gradient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in that direction.</a:t>
            </a:r>
          </a:p>
          <a:p>
            <a:pPr algn="just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larger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the temperature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gradient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, the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higher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the rate of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heat transfer.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1197" y="1412093"/>
            <a:ext cx="16736021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APPLICATION AREAS OF HEAT TRANSFER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408358" y="-550879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13746" y="4070207"/>
            <a:ext cx="9855387" cy="5654529"/>
          </a:xfrm>
          <a:custGeom>
            <a:avLst/>
            <a:gdLst/>
            <a:ahLst/>
            <a:cxnLst/>
            <a:rect r="r" b="b" t="t" l="l"/>
            <a:pathLst>
              <a:path h="5654529" w="9855387">
                <a:moveTo>
                  <a:pt x="0" y="0"/>
                </a:moveTo>
                <a:lnTo>
                  <a:pt x="9855387" y="0"/>
                </a:lnTo>
                <a:lnTo>
                  <a:pt x="9855387" y="5654528"/>
                </a:lnTo>
                <a:lnTo>
                  <a:pt x="0" y="56545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76343" y="797707"/>
            <a:ext cx="13489024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HEAT AND OTHER FORMS OF ENERGY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255470" y="4140304"/>
            <a:ext cx="7315200" cy="941832"/>
          </a:xfrm>
          <a:custGeom>
            <a:avLst/>
            <a:gdLst/>
            <a:ahLst/>
            <a:cxnLst/>
            <a:rect r="r" b="b" t="t" l="l"/>
            <a:pathLst>
              <a:path h="941832" w="7315200">
                <a:moveTo>
                  <a:pt x="0" y="0"/>
                </a:moveTo>
                <a:lnTo>
                  <a:pt x="7315200" y="0"/>
                </a:lnTo>
                <a:lnTo>
                  <a:pt x="7315200" y="941832"/>
                </a:lnTo>
                <a:lnTo>
                  <a:pt x="0" y="9418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816890" y="5421416"/>
            <a:ext cx="3648477" cy="2430798"/>
          </a:xfrm>
          <a:custGeom>
            <a:avLst/>
            <a:gdLst/>
            <a:ahLst/>
            <a:cxnLst/>
            <a:rect r="r" b="b" t="t" l="l"/>
            <a:pathLst>
              <a:path h="2430798" w="3648477">
                <a:moveTo>
                  <a:pt x="0" y="0"/>
                </a:moveTo>
                <a:lnTo>
                  <a:pt x="3648477" y="0"/>
                </a:lnTo>
                <a:lnTo>
                  <a:pt x="3648477" y="2430797"/>
                </a:lnTo>
                <a:lnTo>
                  <a:pt x="0" y="243079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100871" y="3325705"/>
            <a:ext cx="12345225" cy="550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En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ergy can exist in numerous forms such as: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thermal,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mechanical,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kinetic,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potential,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electrical,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magnetic,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chemical, and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nuclear.</a:t>
            </a:r>
          </a:p>
          <a:p>
            <a:pPr algn="l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Their sum constitutes the</a:t>
            </a: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 total energy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E (or e on a unit mass basis) of a system.</a:t>
            </a:r>
          </a:p>
          <a:p>
            <a:pPr algn="l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sum of all microscopic forms of energy is called the </a:t>
            </a: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internal energy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of a system.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76343" y="797707"/>
            <a:ext cx="13489024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HEAT AND OTHER FORMS OF ENERGY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90538" y="7983517"/>
            <a:ext cx="5346014" cy="868727"/>
          </a:xfrm>
          <a:custGeom>
            <a:avLst/>
            <a:gdLst/>
            <a:ahLst/>
            <a:cxnLst/>
            <a:rect r="r" b="b" t="t" l="l"/>
            <a:pathLst>
              <a:path h="868727" w="5346014">
                <a:moveTo>
                  <a:pt x="0" y="0"/>
                </a:moveTo>
                <a:lnTo>
                  <a:pt x="5346014" y="0"/>
                </a:lnTo>
                <a:lnTo>
                  <a:pt x="5346014" y="868727"/>
                </a:lnTo>
                <a:lnTo>
                  <a:pt x="0" y="8687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327342" y="3366240"/>
            <a:ext cx="1757098" cy="2345640"/>
          </a:xfrm>
          <a:custGeom>
            <a:avLst/>
            <a:gdLst/>
            <a:ahLst/>
            <a:cxnLst/>
            <a:rect r="r" b="b" t="t" l="l"/>
            <a:pathLst>
              <a:path h="2345640" w="1757098">
                <a:moveTo>
                  <a:pt x="0" y="0"/>
                </a:moveTo>
                <a:lnTo>
                  <a:pt x="1757098" y="0"/>
                </a:lnTo>
                <a:lnTo>
                  <a:pt x="1757098" y="2345640"/>
                </a:lnTo>
                <a:lnTo>
                  <a:pt x="0" y="23456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302199" y="5923819"/>
            <a:ext cx="2957101" cy="2373074"/>
          </a:xfrm>
          <a:custGeom>
            <a:avLst/>
            <a:gdLst/>
            <a:ahLst/>
            <a:cxnLst/>
            <a:rect r="r" b="b" t="t" l="l"/>
            <a:pathLst>
              <a:path h="2373074" w="2957101">
                <a:moveTo>
                  <a:pt x="0" y="0"/>
                </a:moveTo>
                <a:lnTo>
                  <a:pt x="2957101" y="0"/>
                </a:lnTo>
                <a:lnTo>
                  <a:pt x="2957101" y="2373074"/>
                </a:lnTo>
                <a:lnTo>
                  <a:pt x="0" y="237307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316717" y="7710669"/>
            <a:ext cx="1404138" cy="2283151"/>
          </a:xfrm>
          <a:custGeom>
            <a:avLst/>
            <a:gdLst/>
            <a:ahLst/>
            <a:cxnLst/>
            <a:rect r="r" b="b" t="t" l="l"/>
            <a:pathLst>
              <a:path h="2283151" w="1404138">
                <a:moveTo>
                  <a:pt x="0" y="0"/>
                </a:moveTo>
                <a:lnTo>
                  <a:pt x="1404138" y="0"/>
                </a:lnTo>
                <a:lnTo>
                  <a:pt x="1404138" y="2283150"/>
                </a:lnTo>
                <a:lnTo>
                  <a:pt x="0" y="228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161647" y="7710669"/>
            <a:ext cx="2173668" cy="2405165"/>
          </a:xfrm>
          <a:custGeom>
            <a:avLst/>
            <a:gdLst/>
            <a:ahLst/>
            <a:cxnLst/>
            <a:rect r="r" b="b" t="t" l="l"/>
            <a:pathLst>
              <a:path h="2405165" w="2173668">
                <a:moveTo>
                  <a:pt x="0" y="0"/>
                </a:moveTo>
                <a:lnTo>
                  <a:pt x="2173667" y="0"/>
                </a:lnTo>
                <a:lnTo>
                  <a:pt x="2173667" y="2405164"/>
                </a:lnTo>
                <a:lnTo>
                  <a:pt x="0" y="240516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511674" y="3590977"/>
            <a:ext cx="12345225" cy="3989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Internal e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n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ergy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may be viewed as the sum of the kinetic and potential energies of the molecules.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The kinetic energy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of the molecules is called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sensible heat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in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ern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al energy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associated with the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 phase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of a system is called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latent heat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internal energy associated with the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atomic bonds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in a molecule is called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chemical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(or bond)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energy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internal energy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associated with the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bonds within the nucleus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of the atom itself is called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nuclear energy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76343" y="797707"/>
            <a:ext cx="13489024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INTERNAL ENERGY AND ENTHALPY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556077" y="3855055"/>
            <a:ext cx="6703223" cy="2407645"/>
          </a:xfrm>
          <a:custGeom>
            <a:avLst/>
            <a:gdLst/>
            <a:ahLst/>
            <a:cxnLst/>
            <a:rect r="r" b="b" t="t" l="l"/>
            <a:pathLst>
              <a:path h="2407645" w="6703223">
                <a:moveTo>
                  <a:pt x="0" y="0"/>
                </a:moveTo>
                <a:lnTo>
                  <a:pt x="6703223" y="0"/>
                </a:lnTo>
                <a:lnTo>
                  <a:pt x="6703223" y="2407645"/>
                </a:lnTo>
                <a:lnTo>
                  <a:pt x="0" y="24076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806098" y="6570652"/>
            <a:ext cx="5995211" cy="2879917"/>
          </a:xfrm>
          <a:custGeom>
            <a:avLst/>
            <a:gdLst/>
            <a:ahLst/>
            <a:cxnLst/>
            <a:rect r="r" b="b" t="t" l="l"/>
            <a:pathLst>
              <a:path h="2879917" w="5995211">
                <a:moveTo>
                  <a:pt x="0" y="0"/>
                </a:moveTo>
                <a:lnTo>
                  <a:pt x="5995211" y="0"/>
                </a:lnTo>
                <a:lnTo>
                  <a:pt x="5995211" y="2879916"/>
                </a:lnTo>
                <a:lnTo>
                  <a:pt x="0" y="28799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511674" y="3590977"/>
            <a:ext cx="8491558" cy="2979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In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the analysis of systems that involve fluid flow, we frequently encounter the combination of properties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u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and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 P υ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combination is defined as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enthalpy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(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h=u+P υ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).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term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Pυ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represents the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flow energy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of the fluid (also called the flow work).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276038" y="370946"/>
            <a:ext cx="13489024" cy="139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SPECIFIC HEATS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099678" y="8293106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461803" y="-429955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10258" y="7351918"/>
            <a:ext cx="3695933" cy="2763915"/>
          </a:xfrm>
          <a:custGeom>
            <a:avLst/>
            <a:gdLst/>
            <a:ahLst/>
            <a:cxnLst/>
            <a:rect r="r" b="b" t="t" l="l"/>
            <a:pathLst>
              <a:path h="2763915" w="3695933">
                <a:moveTo>
                  <a:pt x="0" y="0"/>
                </a:moveTo>
                <a:lnTo>
                  <a:pt x="3695933" y="0"/>
                </a:lnTo>
                <a:lnTo>
                  <a:pt x="3695933" y="2763915"/>
                </a:lnTo>
                <a:lnTo>
                  <a:pt x="0" y="27639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97387" y="2000519"/>
            <a:ext cx="8332316" cy="5503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Specific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 heat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is defined as </a:t>
            </a:r>
            <a:r>
              <a:rPr lang="en-US" sz="2299" i="true">
                <a:solidFill>
                  <a:srgbClr val="728674"/>
                </a:solidFill>
                <a:latin typeface="Be Vietnam Italics"/>
                <a:ea typeface="Be Vietnam Italics"/>
                <a:cs typeface="Be Vietnam Italics"/>
                <a:sym typeface="Be Vietnam Italics"/>
              </a:rPr>
              <a:t>the energy required to raise the temperature of a unit mass of a substance by one degree.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Two kinds of specific heats:</a:t>
            </a:r>
          </a:p>
          <a:p>
            <a:pPr algn="l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          - specific heat at constant volume </a:t>
            </a: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c</a:t>
            </a: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v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, and</a:t>
            </a:r>
          </a:p>
          <a:p>
            <a:pPr algn="l">
              <a:lnSpc>
                <a:spcPts val="4047"/>
              </a:lnSpc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         -  specific heat at constant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pressure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c</a:t>
            </a:r>
            <a:r>
              <a:rPr lang="en-US" sz="2299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p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specific heats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of a substance, in general, depend on two independ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ent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pro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erties suc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as temperature and pressure.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For an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ideal gas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, h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owe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v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, they depend on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temperature only.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287967" y="2000519"/>
            <a:ext cx="8332316" cy="4998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At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low pressures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all real gases approach ideal gas be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avior,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fo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re t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heir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s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cific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he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ats depend on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temperature on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ly.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substance 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whose specific volume (or density) does not change with temperature or pressure is called an </a:t>
            </a:r>
            <a:r>
              <a:rPr lang="en-US" b="true" sz="2299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incompressible substance</a:t>
            </a: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constant-volume and constant-pressure specific heats are identical for incompressible substances.</a:t>
            </a:r>
          </a:p>
          <a:p>
            <a:pPr algn="l" marL="496569" indent="-248284" lvl="1">
              <a:lnSpc>
                <a:spcPts val="4047"/>
              </a:lnSpc>
              <a:buFont typeface="Arial"/>
              <a:buChar char="•"/>
            </a:pPr>
            <a:r>
              <a:rPr lang="en-US" sz="2299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specific heats of incompressible substances depend on temperature only.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76343" y="1104900"/>
            <a:ext cx="13489024" cy="139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ENERGY TRANSFER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324893" y="2347834"/>
            <a:ext cx="12488953" cy="6018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8"/>
              </a:lnSpc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ergy can be transferred to or from a given mass by two mechanisms:</a:t>
            </a:r>
          </a:p>
          <a:p>
            <a:pPr algn="l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heat transfer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, and</a:t>
            </a:r>
          </a:p>
          <a:p>
            <a:pPr algn="l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work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l">
              <a:lnSpc>
                <a:spcPts val="4048"/>
              </a:lnSpc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amount of heat transferred during a process is denoted by </a:t>
            </a:r>
            <a:r>
              <a:rPr lang="en-US" sz="230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Q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l">
              <a:lnSpc>
                <a:spcPts val="4048"/>
              </a:lnSpc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amount of heat transferred per unit time is called </a:t>
            </a:r>
            <a:r>
              <a:rPr lang="en-US" sz="230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heat transfer rate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, and is denoted by </a:t>
            </a:r>
            <a:r>
              <a:rPr lang="en-US" sz="230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Q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l">
              <a:lnSpc>
                <a:spcPts val="4048"/>
              </a:lnSpc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total amount of heat transfer </a:t>
            </a:r>
            <a:r>
              <a:rPr lang="en-US" sz="230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Q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during a time interval </a:t>
            </a:r>
            <a:r>
              <a:rPr lang="en-US" sz="230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Δt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can be determined from</a:t>
            </a:r>
          </a:p>
          <a:p>
            <a:pPr algn="l">
              <a:lnSpc>
                <a:spcPts val="4048"/>
              </a:lnSpc>
            </a:pPr>
          </a:p>
          <a:p>
            <a:pPr algn="l">
              <a:lnSpc>
                <a:spcPts val="4048"/>
              </a:lnSpc>
            </a:pPr>
          </a:p>
          <a:p>
            <a:pPr algn="l">
              <a:lnSpc>
                <a:spcPts val="4048"/>
              </a:lnSpc>
            </a:pPr>
          </a:p>
          <a:p>
            <a:pPr algn="l">
              <a:lnSpc>
                <a:spcPts val="4048"/>
              </a:lnSpc>
            </a:pPr>
            <a:r>
              <a:rPr lang="en-US" sz="230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 rate of heat transfer per unit area normal to the direction of heat transfer is called </a:t>
            </a:r>
            <a:r>
              <a:rPr lang="en-US" sz="2300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heat flux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, and the average heat flux is expressed as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7539060" y="6121878"/>
            <a:ext cx="3630068" cy="1440782"/>
          </a:xfrm>
          <a:custGeom>
            <a:avLst/>
            <a:gdLst/>
            <a:ahLst/>
            <a:cxnLst/>
            <a:rect r="r" b="b" t="t" l="l"/>
            <a:pathLst>
              <a:path h="1440782" w="3630068">
                <a:moveTo>
                  <a:pt x="0" y="0"/>
                </a:moveTo>
                <a:lnTo>
                  <a:pt x="3630069" y="0"/>
                </a:lnTo>
                <a:lnTo>
                  <a:pt x="3630069" y="1440782"/>
                </a:lnTo>
                <a:lnTo>
                  <a:pt x="0" y="14407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21" t="0" r="-1121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053114" y="8544125"/>
            <a:ext cx="4601961" cy="1571708"/>
          </a:xfrm>
          <a:custGeom>
            <a:avLst/>
            <a:gdLst/>
            <a:ahLst/>
            <a:cxnLst/>
            <a:rect r="r" b="b" t="t" l="l"/>
            <a:pathLst>
              <a:path h="1571708" w="4601961">
                <a:moveTo>
                  <a:pt x="0" y="0"/>
                </a:moveTo>
                <a:lnTo>
                  <a:pt x="4601961" y="0"/>
                </a:lnTo>
                <a:lnTo>
                  <a:pt x="4601961" y="1571708"/>
                </a:lnTo>
                <a:lnTo>
                  <a:pt x="0" y="15717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52037" y="260915"/>
            <a:ext cx="13489024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THE FIRST LAW OF THERMODYNAMICS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014384" y="8452349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445879" y="-82300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60065" y="3978774"/>
            <a:ext cx="11301259" cy="2429771"/>
          </a:xfrm>
          <a:custGeom>
            <a:avLst/>
            <a:gdLst/>
            <a:ahLst/>
            <a:cxnLst/>
            <a:rect r="r" b="b" t="t" l="l"/>
            <a:pathLst>
              <a:path h="2429771" w="11301259">
                <a:moveTo>
                  <a:pt x="0" y="0"/>
                </a:moveTo>
                <a:lnTo>
                  <a:pt x="11301259" y="0"/>
                </a:lnTo>
                <a:lnTo>
                  <a:pt x="11301259" y="2429770"/>
                </a:lnTo>
                <a:lnTo>
                  <a:pt x="0" y="24297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703014" y="7254618"/>
            <a:ext cx="11215360" cy="2655124"/>
          </a:xfrm>
          <a:custGeom>
            <a:avLst/>
            <a:gdLst/>
            <a:ahLst/>
            <a:cxnLst/>
            <a:rect r="r" b="b" t="t" l="l"/>
            <a:pathLst>
              <a:path h="2655124" w="11215360">
                <a:moveTo>
                  <a:pt x="0" y="0"/>
                </a:moveTo>
                <a:lnTo>
                  <a:pt x="11215360" y="0"/>
                </a:lnTo>
                <a:lnTo>
                  <a:pt x="11215360" y="2655124"/>
                </a:lnTo>
                <a:lnTo>
                  <a:pt x="0" y="26551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501774" y="2881139"/>
            <a:ext cx="12488953" cy="969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first law of thermodynamics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tate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that energy can neither be created nor destroyed during a process; it can only 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ange forms.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399386" y="6284719"/>
            <a:ext cx="12488953" cy="969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energy balance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for any system undergoing any process can be expressed as (in 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 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ate form)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52037" y="260915"/>
            <a:ext cx="13489024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THE FIRST LAW OF THERMODYNAMICS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014384" y="8452349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445879" y="-82300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21337" y="5390742"/>
            <a:ext cx="11150424" cy="3391032"/>
          </a:xfrm>
          <a:custGeom>
            <a:avLst/>
            <a:gdLst/>
            <a:ahLst/>
            <a:cxnLst/>
            <a:rect r="r" b="b" t="t" l="l"/>
            <a:pathLst>
              <a:path h="3391032" w="11150424">
                <a:moveTo>
                  <a:pt x="0" y="0"/>
                </a:moveTo>
                <a:lnTo>
                  <a:pt x="11150424" y="0"/>
                </a:lnTo>
                <a:lnTo>
                  <a:pt x="11150424" y="3391032"/>
                </a:lnTo>
                <a:lnTo>
                  <a:pt x="0" y="33910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501774" y="2881139"/>
            <a:ext cx="12488953" cy="1979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In h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eat trans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f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er p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oblem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is convenient to write a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heat balance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and 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treat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the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conve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 of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ucle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r, che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mic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al,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mechanical, and elec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trical energies into thermal energy as heat generation.</a:t>
            </a:r>
          </a:p>
          <a:p>
            <a:pPr algn="l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</a:t>
            </a:r>
            <a:r>
              <a:rPr lang="en-US" sz="2300" i="true">
                <a:solidFill>
                  <a:srgbClr val="728674"/>
                </a:solidFill>
                <a:latin typeface="Be Vietnam Italics"/>
                <a:ea typeface="Be Vietnam Italics"/>
                <a:cs typeface="Be Vietnam Italics"/>
                <a:sym typeface="Be Vietnam Italics"/>
              </a:rPr>
              <a:t>energy balance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in that case can be expressed as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52037" y="260915"/>
            <a:ext cx="13489024" cy="139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ENERGY BALANCE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536008" y="895110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445879" y="-82300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26030" y="3883330"/>
            <a:ext cx="5242106" cy="945944"/>
          </a:xfrm>
          <a:custGeom>
            <a:avLst/>
            <a:gdLst/>
            <a:ahLst/>
            <a:cxnLst/>
            <a:rect r="r" b="b" t="t" l="l"/>
            <a:pathLst>
              <a:path h="945944" w="5242106">
                <a:moveTo>
                  <a:pt x="0" y="0"/>
                </a:moveTo>
                <a:lnTo>
                  <a:pt x="5242106" y="0"/>
                </a:lnTo>
                <a:lnTo>
                  <a:pt x="5242106" y="945944"/>
                </a:lnTo>
                <a:lnTo>
                  <a:pt x="0" y="9459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556630" y="4356302"/>
            <a:ext cx="4987803" cy="730635"/>
          </a:xfrm>
          <a:custGeom>
            <a:avLst/>
            <a:gdLst/>
            <a:ahLst/>
            <a:cxnLst/>
            <a:rect r="r" b="b" t="t" l="l"/>
            <a:pathLst>
              <a:path h="730635" w="4987803">
                <a:moveTo>
                  <a:pt x="0" y="0"/>
                </a:moveTo>
                <a:lnTo>
                  <a:pt x="4987803" y="0"/>
                </a:lnTo>
                <a:lnTo>
                  <a:pt x="4987803" y="730635"/>
                </a:lnTo>
                <a:lnTo>
                  <a:pt x="0" y="73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5502" y="6255631"/>
            <a:ext cx="6501011" cy="844437"/>
          </a:xfrm>
          <a:custGeom>
            <a:avLst/>
            <a:gdLst/>
            <a:ahLst/>
            <a:cxnLst/>
            <a:rect r="r" b="b" t="t" l="l"/>
            <a:pathLst>
              <a:path h="844437" w="6501011">
                <a:moveTo>
                  <a:pt x="0" y="0"/>
                </a:moveTo>
                <a:lnTo>
                  <a:pt x="6501011" y="0"/>
                </a:lnTo>
                <a:lnTo>
                  <a:pt x="6501011" y="844437"/>
                </a:lnTo>
                <a:lnTo>
                  <a:pt x="0" y="8444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482054" y="3056306"/>
            <a:ext cx="5530058" cy="465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ionary close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system, no wo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k: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2117911"/>
            <a:ext cx="5695460" cy="695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3"/>
              </a:lnSpc>
            </a:pPr>
            <a:r>
              <a:rPr lang="en-US" b="true" sz="4102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Closed Systems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5502" y="3161539"/>
            <a:ext cx="5530058" cy="969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F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system with one inlet and one exit: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832148" y="2223144"/>
            <a:ext cx="5695460" cy="695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3"/>
              </a:lnSpc>
            </a:pPr>
            <a:r>
              <a:rPr lang="en-US" b="true" sz="4102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Steady-Flow Systems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5502" y="5138834"/>
            <a:ext cx="7440968" cy="969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Wh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en kinetic and potential energies are negligible, and there is no work interaction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556630" y="7246967"/>
            <a:ext cx="5463289" cy="2673317"/>
          </a:xfrm>
          <a:custGeom>
            <a:avLst/>
            <a:gdLst/>
            <a:ahLst/>
            <a:cxnLst/>
            <a:rect r="r" b="b" t="t" l="l"/>
            <a:pathLst>
              <a:path h="2673317" w="5463289">
                <a:moveTo>
                  <a:pt x="0" y="0"/>
                </a:moveTo>
                <a:lnTo>
                  <a:pt x="5463289" y="0"/>
                </a:lnTo>
                <a:lnTo>
                  <a:pt x="5463289" y="2673317"/>
                </a:lnTo>
                <a:lnTo>
                  <a:pt x="0" y="267331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AutoShape 18" id="18"/>
          <p:cNvSpPr/>
          <p:nvPr/>
        </p:nvSpPr>
        <p:spPr>
          <a:xfrm flipH="true" flipV="true">
            <a:off x="8784371" y="2375182"/>
            <a:ext cx="0" cy="7190311"/>
          </a:xfrm>
          <a:prstGeom prst="line">
            <a:avLst/>
          </a:prstGeom>
          <a:ln cap="flat" w="38100">
            <a:solidFill>
              <a:srgbClr val="728674"/>
            </a:solidFill>
            <a:prstDash val="sysDot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76343" y="1104900"/>
            <a:ext cx="13489024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SURFACE ENERGY BALANCE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985913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86012" y="6047752"/>
            <a:ext cx="7333348" cy="709899"/>
          </a:xfrm>
          <a:custGeom>
            <a:avLst/>
            <a:gdLst/>
            <a:ahLst/>
            <a:cxnLst/>
            <a:rect r="r" b="b" t="t" l="l"/>
            <a:pathLst>
              <a:path h="709899" w="7333348">
                <a:moveTo>
                  <a:pt x="0" y="0"/>
                </a:moveTo>
                <a:lnTo>
                  <a:pt x="7333348" y="0"/>
                </a:lnTo>
                <a:lnTo>
                  <a:pt x="7333348" y="709899"/>
                </a:lnTo>
                <a:lnTo>
                  <a:pt x="0" y="7098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47" t="0" r="-1147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122889" y="7202513"/>
            <a:ext cx="4092828" cy="1079427"/>
          </a:xfrm>
          <a:custGeom>
            <a:avLst/>
            <a:gdLst/>
            <a:ahLst/>
            <a:cxnLst/>
            <a:rect r="r" b="b" t="t" l="l"/>
            <a:pathLst>
              <a:path h="1079427" w="4092828">
                <a:moveTo>
                  <a:pt x="0" y="0"/>
                </a:moveTo>
                <a:lnTo>
                  <a:pt x="4092828" y="0"/>
                </a:lnTo>
                <a:lnTo>
                  <a:pt x="4092828" y="1079427"/>
                </a:lnTo>
                <a:lnTo>
                  <a:pt x="0" y="10794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832441" y="3854296"/>
            <a:ext cx="4632926" cy="4534441"/>
          </a:xfrm>
          <a:custGeom>
            <a:avLst/>
            <a:gdLst/>
            <a:ahLst/>
            <a:cxnLst/>
            <a:rect r="r" b="b" t="t" l="l"/>
            <a:pathLst>
              <a:path h="4534441" w="4632926">
                <a:moveTo>
                  <a:pt x="0" y="0"/>
                </a:moveTo>
                <a:lnTo>
                  <a:pt x="4632926" y="0"/>
                </a:lnTo>
                <a:lnTo>
                  <a:pt x="4632926" y="4534441"/>
                </a:lnTo>
                <a:lnTo>
                  <a:pt x="0" y="45344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500" b="-27282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286012" y="3906278"/>
            <a:ext cx="8141635" cy="1979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48"/>
              </a:lnSpc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surface contains no volume or mass, and thus no energy. Thereore, a surface can be viewed as a fic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iou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sys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 whose energy content remains constant during a process (just like a steady-s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ate or steady-flowsystem)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76343" y="241821"/>
            <a:ext cx="13489024" cy="2005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EXAMPLE</a:t>
            </a:r>
          </a:p>
          <a:p>
            <a:pPr algn="ctr">
              <a:lnSpc>
                <a:spcPts val="5154"/>
              </a:lnSpc>
            </a:pPr>
            <a:r>
              <a:rPr lang="en-US" b="true" sz="4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HEATING OF WATER IN AN ELECTRIC TEAPOT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48412" y="9110350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5"/>
                </a:lnTo>
                <a:lnTo>
                  <a:pt x="0" y="6143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985913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366258" y="-550879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1749" y="2247519"/>
            <a:ext cx="11301259" cy="2034227"/>
          </a:xfrm>
          <a:custGeom>
            <a:avLst/>
            <a:gdLst/>
            <a:ahLst/>
            <a:cxnLst/>
            <a:rect r="r" b="b" t="t" l="l"/>
            <a:pathLst>
              <a:path h="2034227" w="11301259">
                <a:moveTo>
                  <a:pt x="0" y="0"/>
                </a:moveTo>
                <a:lnTo>
                  <a:pt x="11301259" y="0"/>
                </a:lnTo>
                <a:lnTo>
                  <a:pt x="11301259" y="2034227"/>
                </a:lnTo>
                <a:lnTo>
                  <a:pt x="0" y="20342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34055" y="4281746"/>
            <a:ext cx="11301259" cy="1019967"/>
          </a:xfrm>
          <a:custGeom>
            <a:avLst/>
            <a:gdLst/>
            <a:ahLst/>
            <a:cxnLst/>
            <a:rect r="r" b="b" t="t" l="l"/>
            <a:pathLst>
              <a:path h="1019967" w="11301259">
                <a:moveTo>
                  <a:pt x="0" y="0"/>
                </a:moveTo>
                <a:lnTo>
                  <a:pt x="11301259" y="0"/>
                </a:lnTo>
                <a:lnTo>
                  <a:pt x="11301259" y="1019967"/>
                </a:lnTo>
                <a:lnTo>
                  <a:pt x="0" y="10199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39605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841940" y="2323501"/>
            <a:ext cx="4699788" cy="3916490"/>
          </a:xfrm>
          <a:custGeom>
            <a:avLst/>
            <a:gdLst/>
            <a:ahLst/>
            <a:cxnLst/>
            <a:rect r="r" b="b" t="t" l="l"/>
            <a:pathLst>
              <a:path h="3916490" w="4699788">
                <a:moveTo>
                  <a:pt x="0" y="0"/>
                </a:moveTo>
                <a:lnTo>
                  <a:pt x="4699788" y="0"/>
                </a:lnTo>
                <a:lnTo>
                  <a:pt x="4699788" y="3916490"/>
                </a:lnTo>
                <a:lnTo>
                  <a:pt x="0" y="39164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34055" y="5205694"/>
            <a:ext cx="11301259" cy="2980707"/>
          </a:xfrm>
          <a:custGeom>
            <a:avLst/>
            <a:gdLst/>
            <a:ahLst/>
            <a:cxnLst/>
            <a:rect r="r" b="b" t="t" l="l"/>
            <a:pathLst>
              <a:path h="2980707" w="11301259">
                <a:moveTo>
                  <a:pt x="0" y="0"/>
                </a:moveTo>
                <a:lnTo>
                  <a:pt x="11301259" y="0"/>
                </a:lnTo>
                <a:lnTo>
                  <a:pt x="11301259" y="2980707"/>
                </a:lnTo>
                <a:lnTo>
                  <a:pt x="0" y="29807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8071668"/>
            <a:ext cx="11301259" cy="1186632"/>
          </a:xfrm>
          <a:custGeom>
            <a:avLst/>
            <a:gdLst/>
            <a:ahLst/>
            <a:cxnLst/>
            <a:rect r="r" b="b" t="t" l="l"/>
            <a:pathLst>
              <a:path h="1186632" w="11301259">
                <a:moveTo>
                  <a:pt x="0" y="0"/>
                </a:moveTo>
                <a:lnTo>
                  <a:pt x="11301259" y="0"/>
                </a:lnTo>
                <a:lnTo>
                  <a:pt x="11301259" y="1186632"/>
                </a:lnTo>
                <a:lnTo>
                  <a:pt x="0" y="118663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76343" y="1104900"/>
            <a:ext cx="13489024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HEAT TRANSFER MECHANISMS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985913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154587" y="3986163"/>
            <a:ext cx="4947299" cy="3999750"/>
          </a:xfrm>
          <a:custGeom>
            <a:avLst/>
            <a:gdLst/>
            <a:ahLst/>
            <a:cxnLst/>
            <a:rect r="r" b="b" t="t" l="l"/>
            <a:pathLst>
              <a:path h="3999750" w="4947299">
                <a:moveTo>
                  <a:pt x="0" y="0"/>
                </a:moveTo>
                <a:lnTo>
                  <a:pt x="4947299" y="0"/>
                </a:lnTo>
                <a:lnTo>
                  <a:pt x="4947299" y="3999750"/>
                </a:lnTo>
                <a:lnTo>
                  <a:pt x="0" y="39997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384785" y="3862338"/>
            <a:ext cx="8141635" cy="3998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48"/>
              </a:lnSpc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at can be transferred in three basic modes: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conduction,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convection,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radiation.</a:t>
            </a:r>
          </a:p>
          <a:p>
            <a:pPr algn="just">
              <a:lnSpc>
                <a:spcPts val="4048"/>
              </a:lnSpc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All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modes of heat transfer require the existence of a temperature difference.</a:t>
            </a:r>
          </a:p>
          <a:p>
            <a:pPr algn="just">
              <a:lnSpc>
                <a:spcPts val="4048"/>
              </a:lnSpc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All modes are from the high-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temper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ature medium to a lower-temperature one.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76343" y="1104900"/>
            <a:ext cx="13489024" cy="139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CONDUCTION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877085" y="864789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5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5" y="2544773"/>
                </a:lnTo>
                <a:lnTo>
                  <a:pt x="595268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776212" y="2406066"/>
            <a:ext cx="4282646" cy="6852234"/>
          </a:xfrm>
          <a:custGeom>
            <a:avLst/>
            <a:gdLst/>
            <a:ahLst/>
            <a:cxnLst/>
            <a:rect r="r" b="b" t="t" l="l"/>
            <a:pathLst>
              <a:path h="6852234" w="4282646">
                <a:moveTo>
                  <a:pt x="0" y="0"/>
                </a:moveTo>
                <a:lnTo>
                  <a:pt x="4282646" y="0"/>
                </a:lnTo>
                <a:lnTo>
                  <a:pt x="4282646" y="6852234"/>
                </a:lnTo>
                <a:lnTo>
                  <a:pt x="0" y="68522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976343" y="3013608"/>
            <a:ext cx="8141635" cy="5513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48"/>
              </a:lnSpc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Conduc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tion is the transfer of energy from the more energetic particles of a substance to the adjacent less energeti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es as a res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l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f 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tera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b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tween the par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cles.</a:t>
            </a:r>
          </a:p>
          <a:p>
            <a:pPr algn="just">
              <a:lnSpc>
                <a:spcPts val="4048"/>
              </a:lnSpc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ond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tion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can take place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in 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olids, liquids, or gases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In gases and liquids conduction is due to the collisions and diffusion of the molecules during their random motion.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In solids conduction is due to the combina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tion of vibr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ations of the molecules in a lattice and the energy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transport by free electrons.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76343" y="614633"/>
            <a:ext cx="13489024" cy="139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CONDUCTION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877085" y="8647898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5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5" y="2544773"/>
                </a:lnTo>
                <a:lnTo>
                  <a:pt x="595268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93931" y="2174131"/>
            <a:ext cx="11301259" cy="1384404"/>
          </a:xfrm>
          <a:custGeom>
            <a:avLst/>
            <a:gdLst/>
            <a:ahLst/>
            <a:cxnLst/>
            <a:rect r="r" b="b" t="t" l="l"/>
            <a:pathLst>
              <a:path h="1384404" w="11301259">
                <a:moveTo>
                  <a:pt x="0" y="0"/>
                </a:moveTo>
                <a:lnTo>
                  <a:pt x="11301259" y="0"/>
                </a:lnTo>
                <a:lnTo>
                  <a:pt x="11301259" y="1384404"/>
                </a:lnTo>
                <a:lnTo>
                  <a:pt x="0" y="13844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892216" y="3568060"/>
            <a:ext cx="7828639" cy="1732000"/>
          </a:xfrm>
          <a:custGeom>
            <a:avLst/>
            <a:gdLst/>
            <a:ahLst/>
            <a:cxnLst/>
            <a:rect r="r" b="b" t="t" l="l"/>
            <a:pathLst>
              <a:path h="1732000" w="7828639">
                <a:moveTo>
                  <a:pt x="0" y="0"/>
                </a:moveTo>
                <a:lnTo>
                  <a:pt x="7828639" y="0"/>
                </a:lnTo>
                <a:lnTo>
                  <a:pt x="7828639" y="1732000"/>
                </a:lnTo>
                <a:lnTo>
                  <a:pt x="0" y="173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1618" y="5064077"/>
            <a:ext cx="9231547" cy="1334985"/>
          </a:xfrm>
          <a:custGeom>
            <a:avLst/>
            <a:gdLst/>
            <a:ahLst/>
            <a:cxnLst/>
            <a:rect r="r" b="b" t="t" l="l"/>
            <a:pathLst>
              <a:path h="1334985" w="9231547">
                <a:moveTo>
                  <a:pt x="0" y="0"/>
                </a:moveTo>
                <a:lnTo>
                  <a:pt x="9231546" y="0"/>
                </a:lnTo>
                <a:lnTo>
                  <a:pt x="9231546" y="1334985"/>
                </a:lnTo>
                <a:lnTo>
                  <a:pt x="0" y="13349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702154" y="6660148"/>
            <a:ext cx="5392340" cy="2072999"/>
          </a:xfrm>
          <a:custGeom>
            <a:avLst/>
            <a:gdLst/>
            <a:ahLst/>
            <a:cxnLst/>
            <a:rect r="r" b="b" t="t" l="l"/>
            <a:pathLst>
              <a:path h="2072999" w="5392340">
                <a:moveTo>
                  <a:pt x="0" y="0"/>
                </a:moveTo>
                <a:lnTo>
                  <a:pt x="5392340" y="0"/>
                </a:lnTo>
                <a:lnTo>
                  <a:pt x="5392340" y="2072999"/>
                </a:lnTo>
                <a:lnTo>
                  <a:pt x="0" y="20729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119966" y="8733147"/>
            <a:ext cx="9512528" cy="832346"/>
          </a:xfrm>
          <a:custGeom>
            <a:avLst/>
            <a:gdLst/>
            <a:ahLst/>
            <a:cxnLst/>
            <a:rect r="r" b="b" t="t" l="l"/>
            <a:pathLst>
              <a:path h="832346" w="9512528">
                <a:moveTo>
                  <a:pt x="0" y="0"/>
                </a:moveTo>
                <a:lnTo>
                  <a:pt x="9512529" y="0"/>
                </a:lnTo>
                <a:lnTo>
                  <a:pt x="9512529" y="832346"/>
                </a:lnTo>
                <a:lnTo>
                  <a:pt x="0" y="8323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995190" y="3558535"/>
            <a:ext cx="2655204" cy="4632682"/>
          </a:xfrm>
          <a:custGeom>
            <a:avLst/>
            <a:gdLst/>
            <a:ahLst/>
            <a:cxnLst/>
            <a:rect r="r" b="b" t="t" l="l"/>
            <a:pathLst>
              <a:path h="4632682" w="2655204">
                <a:moveTo>
                  <a:pt x="0" y="0"/>
                </a:moveTo>
                <a:lnTo>
                  <a:pt x="2655204" y="0"/>
                </a:lnTo>
                <a:lnTo>
                  <a:pt x="2655204" y="4632682"/>
                </a:lnTo>
                <a:lnTo>
                  <a:pt x="0" y="463268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76343" y="241821"/>
            <a:ext cx="13489024" cy="2005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EXAMPLE</a:t>
            </a:r>
          </a:p>
          <a:p>
            <a:pPr algn="ctr">
              <a:lnSpc>
                <a:spcPts val="5154"/>
              </a:lnSpc>
            </a:pPr>
            <a:r>
              <a:rPr lang="en-US" b="true" sz="4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TH</a:t>
            </a:r>
            <a:r>
              <a:rPr lang="en-US" b="true" sz="4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E COST OF HEAT LOSS THROUGH A ROOF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48412" y="9110350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5"/>
                </a:lnTo>
                <a:lnTo>
                  <a:pt x="0" y="6143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985913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366258" y="-550879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55067" y="2414523"/>
            <a:ext cx="10221529" cy="2632044"/>
          </a:xfrm>
          <a:custGeom>
            <a:avLst/>
            <a:gdLst/>
            <a:ahLst/>
            <a:cxnLst/>
            <a:rect r="r" b="b" t="t" l="l"/>
            <a:pathLst>
              <a:path h="2632044" w="10221529">
                <a:moveTo>
                  <a:pt x="0" y="0"/>
                </a:moveTo>
                <a:lnTo>
                  <a:pt x="10221529" y="0"/>
                </a:lnTo>
                <a:lnTo>
                  <a:pt x="10221529" y="2632044"/>
                </a:lnTo>
                <a:lnTo>
                  <a:pt x="0" y="26320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843337" y="2559544"/>
            <a:ext cx="5847937" cy="3543618"/>
          </a:xfrm>
          <a:custGeom>
            <a:avLst/>
            <a:gdLst/>
            <a:ahLst/>
            <a:cxnLst/>
            <a:rect r="r" b="b" t="t" l="l"/>
            <a:pathLst>
              <a:path h="3543618" w="5847937">
                <a:moveTo>
                  <a:pt x="0" y="0"/>
                </a:moveTo>
                <a:lnTo>
                  <a:pt x="5847937" y="0"/>
                </a:lnTo>
                <a:lnTo>
                  <a:pt x="5847937" y="3543617"/>
                </a:lnTo>
                <a:lnTo>
                  <a:pt x="0" y="35436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55067" y="5218017"/>
            <a:ext cx="10214463" cy="2030125"/>
          </a:xfrm>
          <a:custGeom>
            <a:avLst/>
            <a:gdLst/>
            <a:ahLst/>
            <a:cxnLst/>
            <a:rect r="r" b="b" t="t" l="l"/>
            <a:pathLst>
              <a:path h="2030125" w="10214463">
                <a:moveTo>
                  <a:pt x="0" y="0"/>
                </a:moveTo>
                <a:lnTo>
                  <a:pt x="10214464" y="0"/>
                </a:lnTo>
                <a:lnTo>
                  <a:pt x="10214464" y="2030125"/>
                </a:lnTo>
                <a:lnTo>
                  <a:pt x="0" y="20301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373306" y="7377412"/>
            <a:ext cx="9829247" cy="2211581"/>
          </a:xfrm>
          <a:custGeom>
            <a:avLst/>
            <a:gdLst/>
            <a:ahLst/>
            <a:cxnLst/>
            <a:rect r="r" b="b" t="t" l="l"/>
            <a:pathLst>
              <a:path h="2211581" w="9829247">
                <a:moveTo>
                  <a:pt x="0" y="0"/>
                </a:moveTo>
                <a:lnTo>
                  <a:pt x="9829247" y="0"/>
                </a:lnTo>
                <a:lnTo>
                  <a:pt x="9829247" y="2211580"/>
                </a:lnTo>
                <a:lnTo>
                  <a:pt x="0" y="22115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65178" y="76200"/>
            <a:ext cx="13950827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THERMAL CONDUCTIVITY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574524" y="8452349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75039" y="5309727"/>
            <a:ext cx="5380799" cy="876427"/>
          </a:xfrm>
          <a:custGeom>
            <a:avLst/>
            <a:gdLst/>
            <a:ahLst/>
            <a:cxnLst/>
            <a:rect r="r" b="b" t="t" l="l"/>
            <a:pathLst>
              <a:path h="876427" w="5380799">
                <a:moveTo>
                  <a:pt x="0" y="0"/>
                </a:moveTo>
                <a:lnTo>
                  <a:pt x="5380800" y="0"/>
                </a:lnTo>
                <a:lnTo>
                  <a:pt x="5380800" y="876427"/>
                </a:lnTo>
                <a:lnTo>
                  <a:pt x="0" y="8764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5522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42684" y="6808375"/>
            <a:ext cx="7899801" cy="855511"/>
          </a:xfrm>
          <a:custGeom>
            <a:avLst/>
            <a:gdLst/>
            <a:ahLst/>
            <a:cxnLst/>
            <a:rect r="r" b="b" t="t" l="l"/>
            <a:pathLst>
              <a:path h="855511" w="7899801">
                <a:moveTo>
                  <a:pt x="0" y="0"/>
                </a:moveTo>
                <a:lnTo>
                  <a:pt x="7899802" y="0"/>
                </a:lnTo>
                <a:lnTo>
                  <a:pt x="7899802" y="855511"/>
                </a:lnTo>
                <a:lnTo>
                  <a:pt x="0" y="8555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787" r="0" b="-787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442486" y="2825596"/>
            <a:ext cx="4290947" cy="6356958"/>
          </a:xfrm>
          <a:custGeom>
            <a:avLst/>
            <a:gdLst/>
            <a:ahLst/>
            <a:cxnLst/>
            <a:rect r="r" b="b" t="t" l="l"/>
            <a:pathLst>
              <a:path h="6356958" w="4290947">
                <a:moveTo>
                  <a:pt x="0" y="0"/>
                </a:moveTo>
                <a:lnTo>
                  <a:pt x="4290947" y="0"/>
                </a:lnTo>
                <a:lnTo>
                  <a:pt x="4290947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138836" y="2747810"/>
            <a:ext cx="3527535" cy="5123833"/>
          </a:xfrm>
          <a:custGeom>
            <a:avLst/>
            <a:gdLst/>
            <a:ahLst/>
            <a:cxnLst/>
            <a:rect r="r" b="b" t="t" l="l"/>
            <a:pathLst>
              <a:path h="5123833" w="3527535">
                <a:moveTo>
                  <a:pt x="0" y="0"/>
                </a:moveTo>
                <a:lnTo>
                  <a:pt x="3527534" y="0"/>
                </a:lnTo>
                <a:lnTo>
                  <a:pt x="3527534" y="5123833"/>
                </a:lnTo>
                <a:lnTo>
                  <a:pt x="0" y="51238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69221" y="2701771"/>
            <a:ext cx="6071483" cy="3998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 thermal conductivi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ty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f a mater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al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a measure of the ability of the material to conduct hea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t.</a:t>
            </a:r>
          </a:p>
          <a:p>
            <a:pPr algn="just">
              <a:lnSpc>
                <a:spcPts val="4048"/>
              </a:lnSpc>
            </a:pP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Hig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 value for thermal conductivity</a:t>
            </a:r>
          </a:p>
          <a:p>
            <a:pPr algn="just">
              <a:lnSpc>
                <a:spcPts val="4048"/>
              </a:lnSpc>
            </a:pPr>
          </a:p>
          <a:p>
            <a:pPr algn="just">
              <a:lnSpc>
                <a:spcPts val="4048"/>
              </a:lnSpc>
            </a:pP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Low value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019320" y="7781701"/>
            <a:ext cx="3766566" cy="1080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71"/>
              </a:lnSpc>
            </a:pPr>
            <a:r>
              <a:rPr lang="en-US" sz="1688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A</a:t>
            </a:r>
            <a:r>
              <a:rPr lang="en-US" sz="1688" b="true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 simple experimental setup to determine the thermal conductivity of a material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04963" y="76200"/>
            <a:ext cx="12685688" cy="274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THERMAL DIFFUSIVITY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63506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117099" y="3181590"/>
            <a:ext cx="9232527" cy="1896913"/>
          </a:xfrm>
          <a:custGeom>
            <a:avLst/>
            <a:gdLst/>
            <a:ahLst/>
            <a:cxnLst/>
            <a:rect r="r" b="b" t="t" l="l"/>
            <a:pathLst>
              <a:path h="1896913" w="9232527">
                <a:moveTo>
                  <a:pt x="0" y="0"/>
                </a:moveTo>
                <a:lnTo>
                  <a:pt x="9232527" y="0"/>
                </a:lnTo>
                <a:lnTo>
                  <a:pt x="9232527" y="1896913"/>
                </a:lnTo>
                <a:lnTo>
                  <a:pt x="0" y="18969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81946" y="5119581"/>
            <a:ext cx="12329711" cy="2989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thermal diffusivity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represents h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ow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fast heat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diffuse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through a material.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Appears in the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transient heat conduction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analysis.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 material that has a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 high thermal conductivity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or a low hea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 capacity will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have a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large thermal diffusivity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larger the thermal diffusivity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, the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faster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the propagation of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heat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into the medium.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289038" y="678139"/>
            <a:ext cx="12685688" cy="139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CONVECTION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63506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289038" y="2430971"/>
            <a:ext cx="11301259" cy="1666936"/>
          </a:xfrm>
          <a:custGeom>
            <a:avLst/>
            <a:gdLst/>
            <a:ahLst/>
            <a:cxnLst/>
            <a:rect r="r" b="b" t="t" l="l"/>
            <a:pathLst>
              <a:path h="1666936" w="11301259">
                <a:moveTo>
                  <a:pt x="0" y="0"/>
                </a:moveTo>
                <a:lnTo>
                  <a:pt x="11301259" y="0"/>
                </a:lnTo>
                <a:lnTo>
                  <a:pt x="11301259" y="1666936"/>
                </a:lnTo>
                <a:lnTo>
                  <a:pt x="0" y="16669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182015" y="5143500"/>
            <a:ext cx="4753412" cy="3355350"/>
          </a:xfrm>
          <a:custGeom>
            <a:avLst/>
            <a:gdLst/>
            <a:ahLst/>
            <a:cxnLst/>
            <a:rect r="r" b="b" t="t" l="l"/>
            <a:pathLst>
              <a:path h="3355350" w="4753412">
                <a:moveTo>
                  <a:pt x="0" y="0"/>
                </a:moveTo>
                <a:lnTo>
                  <a:pt x="4753412" y="0"/>
                </a:lnTo>
                <a:lnTo>
                  <a:pt x="4753412" y="3355350"/>
                </a:lnTo>
                <a:lnTo>
                  <a:pt x="0" y="33553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19476" y="4363555"/>
            <a:ext cx="12329711" cy="2989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48"/>
              </a:lnSpc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Conv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ection is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 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f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energ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y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transfer between a 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olid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surface and the adjacent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liquid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or gas that is in mo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just">
              <a:lnSpc>
                <a:spcPts val="4048"/>
              </a:lnSpc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ve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ction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is commonly classified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nto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th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 sub-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odes: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Forced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con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ve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cti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on,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Natural (or free)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convection,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hange of ph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(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li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q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d/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va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, so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l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/l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q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d, 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c.)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04963" y="1340902"/>
            <a:ext cx="12685688" cy="139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CONVECTION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22384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0" y="63506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98508" y="4541106"/>
            <a:ext cx="7993866" cy="1187559"/>
          </a:xfrm>
          <a:custGeom>
            <a:avLst/>
            <a:gdLst/>
            <a:ahLst/>
            <a:cxnLst/>
            <a:rect r="r" b="b" t="t" l="l"/>
            <a:pathLst>
              <a:path h="1187559" w="7993866">
                <a:moveTo>
                  <a:pt x="0" y="0"/>
                </a:moveTo>
                <a:lnTo>
                  <a:pt x="7993866" y="0"/>
                </a:lnTo>
                <a:lnTo>
                  <a:pt x="7993866" y="1187559"/>
                </a:lnTo>
                <a:lnTo>
                  <a:pt x="0" y="11875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082263" y="2732610"/>
            <a:ext cx="4320567" cy="5388755"/>
          </a:xfrm>
          <a:custGeom>
            <a:avLst/>
            <a:gdLst/>
            <a:ahLst/>
            <a:cxnLst/>
            <a:rect r="r" b="b" t="t" l="l"/>
            <a:pathLst>
              <a:path h="5388755" w="4320567">
                <a:moveTo>
                  <a:pt x="0" y="0"/>
                </a:moveTo>
                <a:lnTo>
                  <a:pt x="4320567" y="0"/>
                </a:lnTo>
                <a:lnTo>
                  <a:pt x="4320567" y="5388755"/>
                </a:lnTo>
                <a:lnTo>
                  <a:pt x="0" y="53887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6027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52552" y="3790282"/>
            <a:ext cx="12329711" cy="465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rate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f 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ve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ction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heat transfer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is exp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ssed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by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Newton’s law of cooling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06846" y="5890590"/>
            <a:ext cx="12329711" cy="1474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b="true" sz="2300" i="true">
                <a:solidFill>
                  <a:srgbClr val="728674"/>
                </a:solidFill>
                <a:latin typeface="Be Vietnam Ultra-Bold Italics"/>
                <a:ea typeface="Be Vietnam Ultra-Bold Italics"/>
                <a:cs typeface="Be Vietnam Ultra-Bold Italics"/>
                <a:sym typeface="Be Vietnam Ultra-Bold Italics"/>
              </a:rPr>
              <a:t>h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is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ve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ction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heat transfer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coefficient in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W/m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2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°C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b="true" sz="2300" i="true">
                <a:solidFill>
                  <a:srgbClr val="728674"/>
                </a:solidFill>
                <a:latin typeface="Be Vietnam Ultra-Bold Italics"/>
                <a:ea typeface="Be Vietnam Ultra-Bold Italics"/>
                <a:cs typeface="Be Vietnam Ultra-Bold Italics"/>
                <a:sym typeface="Be Vietnam Ultra-Bold Italics"/>
              </a:rPr>
              <a:t>h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depends on va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riabl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such as the surface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geometry, the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nature of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fluid motion, the properties of the fluid, 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nd the bulk fluid velocity.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04963" y="159296"/>
            <a:ext cx="12685688" cy="139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RADIATION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671878" y="8045402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429955" y="-669009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593357" y="3264995"/>
            <a:ext cx="5054863" cy="746289"/>
          </a:xfrm>
          <a:custGeom>
            <a:avLst/>
            <a:gdLst/>
            <a:ahLst/>
            <a:cxnLst/>
            <a:rect r="r" b="b" t="t" l="l"/>
            <a:pathLst>
              <a:path h="746289" w="5054863">
                <a:moveTo>
                  <a:pt x="0" y="0"/>
                </a:moveTo>
                <a:lnTo>
                  <a:pt x="5054864" y="0"/>
                </a:lnTo>
                <a:lnTo>
                  <a:pt x="5054864" y="746289"/>
                </a:lnTo>
                <a:lnTo>
                  <a:pt x="0" y="7462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647807" y="7188152"/>
            <a:ext cx="6526359" cy="1260456"/>
          </a:xfrm>
          <a:custGeom>
            <a:avLst/>
            <a:gdLst/>
            <a:ahLst/>
            <a:cxnLst/>
            <a:rect r="r" b="b" t="t" l="l"/>
            <a:pathLst>
              <a:path h="1260456" w="6526359">
                <a:moveTo>
                  <a:pt x="0" y="0"/>
                </a:moveTo>
                <a:lnTo>
                  <a:pt x="6526359" y="0"/>
                </a:lnTo>
                <a:lnTo>
                  <a:pt x="6526359" y="1260456"/>
                </a:lnTo>
                <a:lnTo>
                  <a:pt x="0" y="12604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0" y="1588039"/>
            <a:ext cx="8698983" cy="6018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Radiation is 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 ene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rgy emitted by matter in the form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f electr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omagnetic wa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ves (or photons) as a result of the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changes in the electronic configurations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of the atoms or molecules.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Heat transfer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by radiation does not require the p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sence of an intervening medium.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In heat transfer studies we are interested in thermal radiation (radiation emitted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by bodie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because of their temperature).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Radia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 vo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l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umetric phenomenon. Ho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w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ever,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radiati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 is usually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co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nsidered to be a surface phenomenon for s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oli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ds that are op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aque to thermal radiation.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000682" y="1588039"/>
            <a:ext cx="8698983" cy="1474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maximum 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 of 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adiation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that can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be emitted f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rom a surface at a thermodynamic temperature 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s (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in K or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R)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is given by the Stef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an–Boltzmann law as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000682" y="3998928"/>
            <a:ext cx="8698983" cy="2989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σ =5.670X108 W/m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2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·K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4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is 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he </a:t>
            </a:r>
            <a:r>
              <a:rPr lang="en-US" sz="2300" i="true">
                <a:solidFill>
                  <a:srgbClr val="728674"/>
                </a:solidFill>
                <a:latin typeface="Be Vietnam Italics"/>
                <a:ea typeface="Be Vietnam Italics"/>
                <a:cs typeface="Be Vietnam Italics"/>
                <a:sym typeface="Be Vietnam Italics"/>
              </a:rPr>
              <a:t>Stef</a:t>
            </a:r>
            <a:r>
              <a:rPr lang="en-US" sz="2300" i="true">
                <a:solidFill>
                  <a:srgbClr val="728674"/>
                </a:solidFill>
                <a:latin typeface="Be Vietnam Italics"/>
                <a:ea typeface="Be Vietnam Italics"/>
                <a:cs typeface="Be Vietnam Italics"/>
                <a:sym typeface="Be Vietnam Italics"/>
              </a:rPr>
              <a:t>an–Boltzmann const</a:t>
            </a:r>
            <a:r>
              <a:rPr lang="en-US" sz="2300" i="true">
                <a:solidFill>
                  <a:srgbClr val="728674"/>
                </a:solidFill>
                <a:latin typeface="Be Vietnam Italics"/>
                <a:ea typeface="Be Vietnam Italics"/>
                <a:cs typeface="Be Vietnam Italics"/>
                <a:sym typeface="Be Vietnam Italics"/>
              </a:rPr>
              <a:t>ant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idealized surface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that emits r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adiation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at this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maximum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rate is called a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blackbody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.</a:t>
            </a:r>
          </a:p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The radiation emitted by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all real surfaces is less than the radiation emitted by a blackbody at the same temperature, and is expressed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as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144000" y="8439083"/>
            <a:ext cx="5291195" cy="465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6571" indent="-248285" lvl="1">
              <a:lnSpc>
                <a:spcPts val="4048"/>
              </a:lnSpc>
              <a:buFont typeface="Arial"/>
              <a:buChar char="•"/>
            </a:pPr>
            <a:r>
              <a:rPr lang="en-US" b="true" sz="2300" i="true">
                <a:solidFill>
                  <a:srgbClr val="728674"/>
                </a:solidFill>
                <a:latin typeface="Be Vietnam Ultra-Bold Italics"/>
                <a:ea typeface="Be Vietnam Ultra-Bold Italics"/>
                <a:cs typeface="Be Vietnam Ultra-Bold Italics"/>
                <a:sym typeface="Be Vietnam Ultra-Bold Italics"/>
              </a:rPr>
              <a:t>ε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is th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e </a:t>
            </a:r>
            <a:r>
              <a:rPr lang="en-US" b="true" sz="2300">
                <a:solidFill>
                  <a:srgbClr val="728674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emissivity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of the surf</a:t>
            </a:r>
            <a:r>
              <a:rPr lang="en-US" sz="2300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ace.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76343" y="241821"/>
            <a:ext cx="13489024" cy="2005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3"/>
              </a:lnSpc>
            </a:pPr>
            <a:r>
              <a:rPr lang="en-US" b="true" sz="9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EXAMPLE</a:t>
            </a:r>
          </a:p>
          <a:p>
            <a:pPr algn="ctr">
              <a:lnSpc>
                <a:spcPts val="5154"/>
              </a:lnSpc>
            </a:pPr>
            <a:r>
              <a:rPr lang="en-US" b="true" sz="4643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HEAT LOSS FROM A PERSON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48412" y="9110350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5"/>
                </a:lnTo>
                <a:lnTo>
                  <a:pt x="0" y="6143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335314" y="7985913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4"/>
                </a:lnTo>
                <a:lnTo>
                  <a:pt x="5952686" y="2544774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-366258" y="-550879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387507" y="2452018"/>
            <a:ext cx="9808714" cy="1505216"/>
          </a:xfrm>
          <a:custGeom>
            <a:avLst/>
            <a:gdLst/>
            <a:ahLst/>
            <a:cxnLst/>
            <a:rect r="r" b="b" t="t" l="l"/>
            <a:pathLst>
              <a:path h="1505216" w="9808714">
                <a:moveTo>
                  <a:pt x="0" y="0"/>
                </a:moveTo>
                <a:lnTo>
                  <a:pt x="9808715" y="0"/>
                </a:lnTo>
                <a:lnTo>
                  <a:pt x="9808715" y="1505216"/>
                </a:lnTo>
                <a:lnTo>
                  <a:pt x="0" y="15052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17420" y="2247519"/>
            <a:ext cx="4610804" cy="5313870"/>
          </a:xfrm>
          <a:custGeom>
            <a:avLst/>
            <a:gdLst/>
            <a:ahLst/>
            <a:cxnLst/>
            <a:rect r="r" b="b" t="t" l="l"/>
            <a:pathLst>
              <a:path h="5313870" w="4610804">
                <a:moveTo>
                  <a:pt x="0" y="0"/>
                </a:moveTo>
                <a:lnTo>
                  <a:pt x="4610803" y="0"/>
                </a:lnTo>
                <a:lnTo>
                  <a:pt x="4610803" y="5313870"/>
                </a:lnTo>
                <a:lnTo>
                  <a:pt x="0" y="531387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387507" y="3957234"/>
            <a:ext cx="8865116" cy="1553985"/>
          </a:xfrm>
          <a:custGeom>
            <a:avLst/>
            <a:gdLst/>
            <a:ahLst/>
            <a:cxnLst/>
            <a:rect r="r" b="b" t="t" l="l"/>
            <a:pathLst>
              <a:path h="1553985" w="8865116">
                <a:moveTo>
                  <a:pt x="0" y="0"/>
                </a:moveTo>
                <a:lnTo>
                  <a:pt x="8865116" y="0"/>
                </a:lnTo>
                <a:lnTo>
                  <a:pt x="8865116" y="1553985"/>
                </a:lnTo>
                <a:lnTo>
                  <a:pt x="0" y="15539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931798" y="5711244"/>
            <a:ext cx="6654340" cy="1713997"/>
          </a:xfrm>
          <a:custGeom>
            <a:avLst/>
            <a:gdLst/>
            <a:ahLst/>
            <a:cxnLst/>
            <a:rect r="r" b="b" t="t" l="l"/>
            <a:pathLst>
              <a:path h="1713997" w="6654340">
                <a:moveTo>
                  <a:pt x="0" y="0"/>
                </a:moveTo>
                <a:lnTo>
                  <a:pt x="6654339" y="0"/>
                </a:lnTo>
                <a:lnTo>
                  <a:pt x="6654339" y="1713997"/>
                </a:lnTo>
                <a:lnTo>
                  <a:pt x="0" y="171399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089740" y="7321457"/>
            <a:ext cx="6092918" cy="1760959"/>
          </a:xfrm>
          <a:custGeom>
            <a:avLst/>
            <a:gdLst/>
            <a:ahLst/>
            <a:cxnLst/>
            <a:rect r="r" b="b" t="t" l="l"/>
            <a:pathLst>
              <a:path h="1760959" w="6092918">
                <a:moveTo>
                  <a:pt x="0" y="0"/>
                </a:moveTo>
                <a:lnTo>
                  <a:pt x="6092918" y="0"/>
                </a:lnTo>
                <a:lnTo>
                  <a:pt x="6092918" y="1760959"/>
                </a:lnTo>
                <a:lnTo>
                  <a:pt x="0" y="176095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931798" y="9082416"/>
            <a:ext cx="6854332" cy="545438"/>
          </a:xfrm>
          <a:custGeom>
            <a:avLst/>
            <a:gdLst/>
            <a:ahLst/>
            <a:cxnLst/>
            <a:rect r="r" b="b" t="t" l="l"/>
            <a:pathLst>
              <a:path h="545438" w="6854332">
                <a:moveTo>
                  <a:pt x="0" y="0"/>
                </a:moveTo>
                <a:lnTo>
                  <a:pt x="6854332" y="0"/>
                </a:lnTo>
                <a:lnTo>
                  <a:pt x="6854332" y="545438"/>
                </a:lnTo>
                <a:lnTo>
                  <a:pt x="0" y="54543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1470" y="9677110"/>
            <a:ext cx="4552075" cy="43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6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002531" y="3911374"/>
            <a:ext cx="12282938" cy="2403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500"/>
              </a:lnSpc>
            </a:pPr>
            <a:r>
              <a:rPr lang="en-US" b="true" sz="16667">
                <a:solidFill>
                  <a:srgbClr val="728674"/>
                </a:solidFill>
                <a:latin typeface="Literaturnaya Bold"/>
                <a:ea typeface="Literaturnaya Bold"/>
                <a:cs typeface="Literaturnaya Bold"/>
                <a:sym typeface="Literaturnaya Bold"/>
              </a:rPr>
              <a:t>THANK YOU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941129" y="5813077"/>
            <a:ext cx="8405743" cy="695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3"/>
              </a:lnSpc>
            </a:pPr>
            <a:r>
              <a:rPr lang="en-US" sz="4102">
                <a:solidFill>
                  <a:srgbClr val="728674"/>
                </a:solidFill>
                <a:latin typeface="Be Vietnam"/>
                <a:ea typeface="Be Vietnam"/>
                <a:cs typeface="Be Vietnam"/>
                <a:sym typeface="Be Vietnam"/>
              </a:rPr>
              <a:t>Presented By Gürşah GÜRÜF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28700" y="89511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422822" y="721507"/>
            <a:ext cx="1836478" cy="614386"/>
          </a:xfrm>
          <a:custGeom>
            <a:avLst/>
            <a:gdLst/>
            <a:ahLst/>
            <a:cxnLst/>
            <a:rect r="r" b="b" t="t" l="l"/>
            <a:pathLst>
              <a:path h="614386" w="1836478">
                <a:moveTo>
                  <a:pt x="0" y="0"/>
                </a:moveTo>
                <a:lnTo>
                  <a:pt x="1836478" y="0"/>
                </a:lnTo>
                <a:lnTo>
                  <a:pt x="1836478" y="614386"/>
                </a:lnTo>
                <a:lnTo>
                  <a:pt x="0" y="61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2335314" y="7742227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10800000">
            <a:off x="0" y="0"/>
            <a:ext cx="5952686" cy="2544773"/>
          </a:xfrm>
          <a:custGeom>
            <a:avLst/>
            <a:gdLst/>
            <a:ahLst/>
            <a:cxnLst/>
            <a:rect r="r" b="b" t="t" l="l"/>
            <a:pathLst>
              <a:path h="2544773" w="5952686">
                <a:moveTo>
                  <a:pt x="5952686" y="0"/>
                </a:moveTo>
                <a:lnTo>
                  <a:pt x="0" y="0"/>
                </a:lnTo>
                <a:lnTo>
                  <a:pt x="0" y="2544773"/>
                </a:lnTo>
                <a:lnTo>
                  <a:pt x="5952686" y="2544773"/>
                </a:lnTo>
                <a:lnTo>
                  <a:pt x="59526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DAGrGVIEHNQ</dc:identifier>
  <dcterms:modified xsi:type="dcterms:W3CDTF">2011-08-01T06:04:30Z</dcterms:modified>
  <cp:revision>1</cp:revision>
  <dc:title>MEE305 - HEAT TRANSFER  - Week 1</dc:title>
</cp:coreProperties>
</file>