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Literaturnaya Bold" charset="1" panose="02020803070505020403"/>
      <p:regular r:id="rId17"/>
    </p:embeddedFont>
    <p:embeddedFont>
      <p:font typeface="Be Vietnam" charset="1" panose="00000500000000000000"/>
      <p:regular r:id="rId18"/>
    </p:embeddedFont>
    <p:embeddedFont>
      <p:font typeface="Be Vietnam Ultra-Bold" charset="1" panose="000009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11" Target="../media/image11.png" Type="http://schemas.openxmlformats.org/officeDocument/2006/relationships/image"/><Relationship Id="rId12" Target="../media/image12.svg" Type="http://schemas.openxmlformats.org/officeDocument/2006/relationships/image"/><Relationship Id="rId13" Target="../media/image13.png" Type="http://schemas.openxmlformats.org/officeDocument/2006/relationships/image"/><Relationship Id="rId14" Target="../media/image14.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7.png" Type="http://schemas.openxmlformats.org/officeDocument/2006/relationships/image"/><Relationship Id="rId8" Target="../media/image8.svg" Type="http://schemas.openxmlformats.org/officeDocument/2006/relationships/image"/><Relationship Id="rId9" Target="../media/image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svg" Type="http://schemas.openxmlformats.org/officeDocument/2006/relationships/image"/><Relationship Id="rId11" Target="../media/image19.png" Type="http://schemas.openxmlformats.org/officeDocument/2006/relationships/image"/><Relationship Id="rId12" Target="../media/image20.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5.png" Type="http://schemas.openxmlformats.org/officeDocument/2006/relationships/image"/><Relationship Id="rId8" Target="../media/image16.svg" Type="http://schemas.openxmlformats.org/officeDocument/2006/relationships/image"/><Relationship Id="rId9" Target="../media/image1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svg" Type="http://schemas.openxmlformats.org/officeDocument/2006/relationships/image"/><Relationship Id="rId11" Target="../media/image25.png" Type="http://schemas.openxmlformats.org/officeDocument/2006/relationships/image"/><Relationship Id="rId12" Target="../media/image26.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1.png" Type="http://schemas.openxmlformats.org/officeDocument/2006/relationships/image"/><Relationship Id="rId8" Target="../media/image22.svg" Type="http://schemas.openxmlformats.org/officeDocument/2006/relationships/image"/><Relationship Id="rId9" Target="../media/image2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7.jpeg" Type="http://schemas.openxmlformats.org/officeDocument/2006/relationships/image"/><Relationship Id="rId8" Target="../media/image28.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9.png" Type="http://schemas.openxmlformats.org/officeDocument/2006/relationships/image"/><Relationship Id="rId8" Target="../media/image3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33.gif"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28700" y="9353655"/>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0" y="6709931"/>
            <a:ext cx="3258110" cy="3258110"/>
          </a:xfrm>
          <a:custGeom>
            <a:avLst/>
            <a:gdLst/>
            <a:ahLst/>
            <a:cxnLst/>
            <a:rect r="r" b="b" t="t" l="l"/>
            <a:pathLst>
              <a:path h="3258110" w="3258110">
                <a:moveTo>
                  <a:pt x="0" y="0"/>
                </a:moveTo>
                <a:lnTo>
                  <a:pt x="3258110" y="0"/>
                </a:lnTo>
                <a:lnTo>
                  <a:pt x="3258110" y="3258110"/>
                </a:lnTo>
                <a:lnTo>
                  <a:pt x="0" y="3258110"/>
                </a:lnTo>
                <a:lnTo>
                  <a:pt x="0" y="0"/>
                </a:lnTo>
                <a:close/>
              </a:path>
            </a:pathLst>
          </a:custGeom>
          <a:blipFill>
            <a:blip r:embed="rId7"/>
            <a:stretch>
              <a:fillRect l="0" t="0" r="0" b="0"/>
            </a:stretch>
          </a:blipFill>
        </p:spPr>
      </p:sp>
      <p:sp>
        <p:nvSpPr>
          <p:cNvPr name="TextBox 8" id="8"/>
          <p:cNvSpPr txBox="true"/>
          <p:nvPr/>
        </p:nvSpPr>
        <p:spPr>
          <a:xfrm rot="0">
            <a:off x="345143" y="2910164"/>
            <a:ext cx="17565866" cy="3098516"/>
          </a:xfrm>
          <a:prstGeom prst="rect">
            <a:avLst/>
          </a:prstGeom>
        </p:spPr>
        <p:txBody>
          <a:bodyPr anchor="t" rtlCol="false" tIns="0" lIns="0" bIns="0" rIns="0">
            <a:spAutoFit/>
          </a:bodyPr>
          <a:lstStyle/>
          <a:p>
            <a:pPr algn="ctr">
              <a:lnSpc>
                <a:spcPts val="8755"/>
              </a:lnSpc>
            </a:pPr>
            <a:r>
              <a:rPr lang="en-US" b="true" sz="9516">
                <a:solidFill>
                  <a:srgbClr val="728674"/>
                </a:solidFill>
                <a:latin typeface="Literaturnaya Bold"/>
                <a:ea typeface="Literaturnaya Bold"/>
                <a:cs typeface="Literaturnaya Bold"/>
                <a:sym typeface="Literaturnaya Bold"/>
              </a:rPr>
              <a:t>MEE302 - FLUID MECHANICS II</a:t>
            </a:r>
          </a:p>
          <a:p>
            <a:pPr algn="ctr">
              <a:lnSpc>
                <a:spcPts val="9307"/>
              </a:lnSpc>
            </a:pPr>
          </a:p>
          <a:p>
            <a:pPr algn="ctr">
              <a:lnSpc>
                <a:spcPts val="6179"/>
              </a:lnSpc>
            </a:pPr>
            <a:r>
              <a:rPr lang="en-US" b="true" sz="6717">
                <a:solidFill>
                  <a:srgbClr val="728674"/>
                </a:solidFill>
                <a:latin typeface="Literaturnaya Bold"/>
                <a:ea typeface="Literaturnaya Bold"/>
                <a:cs typeface="Literaturnaya Bold"/>
                <a:sym typeface="Literaturnaya Bold"/>
              </a:rPr>
              <a:t>COURSE DESCRIPTION AND INFORMATION</a:t>
            </a:r>
          </a:p>
        </p:txBody>
      </p:sp>
      <p:sp>
        <p:nvSpPr>
          <p:cNvPr name="TextBox 9" id="9"/>
          <p:cNvSpPr txBox="true"/>
          <p:nvPr/>
        </p:nvSpPr>
        <p:spPr>
          <a:xfrm rot="0">
            <a:off x="4176765" y="7666027"/>
            <a:ext cx="8405743" cy="695899"/>
          </a:xfrm>
          <a:prstGeom prst="rect">
            <a:avLst/>
          </a:prstGeom>
        </p:spPr>
        <p:txBody>
          <a:bodyPr anchor="t" rtlCol="false" tIns="0" lIns="0" bIns="0" rIns="0">
            <a:spAutoFit/>
          </a:bodyPr>
          <a:lstStyle/>
          <a:p>
            <a:pPr algn="ctr">
              <a:lnSpc>
                <a:spcPts val="5743"/>
              </a:lnSpc>
            </a:pPr>
            <a:r>
              <a:rPr lang="en-US" sz="41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3973647" y="2507802"/>
            <a:ext cx="10340707"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OVERVIEW</a:t>
            </a:r>
          </a:p>
        </p:txBody>
      </p:sp>
      <p:sp>
        <p:nvSpPr>
          <p:cNvPr name="TextBox 6" id="6"/>
          <p:cNvSpPr txBox="true"/>
          <p:nvPr/>
        </p:nvSpPr>
        <p:spPr>
          <a:xfrm rot="0">
            <a:off x="8899641" y="7178006"/>
            <a:ext cx="8173935"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Course Learning Outcomes</a:t>
            </a:r>
          </a:p>
        </p:txBody>
      </p:sp>
      <p:sp>
        <p:nvSpPr>
          <p:cNvPr name="Freeform 7" id="7"/>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824677" y="4319403"/>
            <a:ext cx="5403117"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Course Details</a:t>
            </a:r>
          </a:p>
        </p:txBody>
      </p:sp>
      <p:sp>
        <p:nvSpPr>
          <p:cNvPr name="TextBox 10" id="10"/>
          <p:cNvSpPr txBox="true"/>
          <p:nvPr/>
        </p:nvSpPr>
        <p:spPr>
          <a:xfrm rot="0">
            <a:off x="8899641" y="4319403"/>
            <a:ext cx="5403117"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Resources</a:t>
            </a:r>
          </a:p>
        </p:txBody>
      </p:sp>
      <p:sp>
        <p:nvSpPr>
          <p:cNvPr name="TextBox 11" id="11"/>
          <p:cNvSpPr txBox="true"/>
          <p:nvPr/>
        </p:nvSpPr>
        <p:spPr>
          <a:xfrm rot="0">
            <a:off x="1824677" y="5271239"/>
            <a:ext cx="8094314"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Objectives of the Course</a:t>
            </a:r>
          </a:p>
        </p:txBody>
      </p:sp>
      <p:sp>
        <p:nvSpPr>
          <p:cNvPr name="TextBox 12" id="12"/>
          <p:cNvSpPr txBox="true"/>
          <p:nvPr/>
        </p:nvSpPr>
        <p:spPr>
          <a:xfrm rot="0">
            <a:off x="8899641" y="5271239"/>
            <a:ext cx="6390420"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Assessment Methods </a:t>
            </a:r>
          </a:p>
        </p:txBody>
      </p:sp>
      <p:sp>
        <p:nvSpPr>
          <p:cNvPr name="TextBox 13" id="13"/>
          <p:cNvSpPr txBox="true"/>
          <p:nvPr/>
        </p:nvSpPr>
        <p:spPr>
          <a:xfrm rot="0">
            <a:off x="1824677" y="6224313"/>
            <a:ext cx="5403117"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Course Content</a:t>
            </a:r>
          </a:p>
        </p:txBody>
      </p:sp>
      <p:sp>
        <p:nvSpPr>
          <p:cNvPr name="TextBox 14" id="14"/>
          <p:cNvSpPr txBox="true"/>
          <p:nvPr/>
        </p:nvSpPr>
        <p:spPr>
          <a:xfrm rot="0">
            <a:off x="1824677" y="7178006"/>
            <a:ext cx="5562359"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Course Methods</a:t>
            </a:r>
          </a:p>
        </p:txBody>
      </p:sp>
      <p:sp>
        <p:nvSpPr>
          <p:cNvPr name="TextBox 15" id="15"/>
          <p:cNvSpPr txBox="true"/>
          <p:nvPr/>
        </p:nvSpPr>
        <p:spPr>
          <a:xfrm rot="0">
            <a:off x="8899641" y="6224313"/>
            <a:ext cx="9782284" cy="695899"/>
          </a:xfrm>
          <a:prstGeom prst="rect">
            <a:avLst/>
          </a:prstGeom>
        </p:spPr>
        <p:txBody>
          <a:bodyPr anchor="t" rtlCol="false" tIns="0" lIns="0" bIns="0" rIns="0">
            <a:spAutoFit/>
          </a:bodyPr>
          <a:lstStyle/>
          <a:p>
            <a:pPr algn="l" marL="885707" indent="-442854" lvl="1">
              <a:lnSpc>
                <a:spcPts val="5743"/>
              </a:lnSpc>
              <a:buFont typeface="Arial"/>
              <a:buChar char="•"/>
            </a:pPr>
            <a:r>
              <a:rPr lang="en-US" sz="4102">
                <a:solidFill>
                  <a:srgbClr val="728674"/>
                </a:solidFill>
                <a:latin typeface="Be Vietnam"/>
                <a:ea typeface="Be Vietnam"/>
                <a:cs typeface="Be Vietnam"/>
                <a:sym typeface="Be Vietnam"/>
              </a:rPr>
              <a:t>Weekly Detailed Course Contents</a:t>
            </a:r>
          </a:p>
        </p:txBody>
      </p:sp>
      <p:sp>
        <p:nvSpPr>
          <p:cNvPr name="TextBox 16" id="16"/>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973647" y="1764485"/>
            <a:ext cx="10340707"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COURSE DETAILS</a:t>
            </a:r>
          </a:p>
        </p:txBody>
      </p:sp>
      <p:sp>
        <p:nvSpPr>
          <p:cNvPr name="TextBox 4" id="4"/>
          <p:cNvSpPr txBox="true"/>
          <p:nvPr/>
        </p:nvSpPr>
        <p:spPr>
          <a:xfrm rot="0">
            <a:off x="4648528" y="3576777"/>
            <a:ext cx="8990945" cy="5089398"/>
          </a:xfrm>
          <a:prstGeom prst="rect">
            <a:avLst/>
          </a:prstGeom>
        </p:spPr>
        <p:txBody>
          <a:bodyPr anchor="t" rtlCol="false" tIns="0" lIns="0" bIns="0" rIns="0">
            <a:spAutoFit/>
          </a:bodyPr>
          <a:lstStyle/>
          <a:p>
            <a:pPr algn="l">
              <a:lnSpc>
                <a:spcPts val="3696"/>
              </a:lnSpc>
            </a:pPr>
            <a:r>
              <a:rPr lang="en-US" sz="2100" b="true">
                <a:solidFill>
                  <a:srgbClr val="728674"/>
                </a:solidFill>
                <a:latin typeface="Be Vietnam Ultra-Bold"/>
                <a:ea typeface="Be Vietnam Ultra-Bold"/>
                <a:cs typeface="Be Vietnam Ultra-Bold"/>
                <a:sym typeface="Be Vietnam Ultra-Bold"/>
              </a:rPr>
              <a:t>Course Unit Code: </a:t>
            </a:r>
            <a:r>
              <a:rPr lang="en-US" sz="2100">
                <a:solidFill>
                  <a:srgbClr val="728674"/>
                </a:solidFill>
                <a:latin typeface="Be Vietnam"/>
                <a:ea typeface="Be Vietnam"/>
                <a:cs typeface="Be Vietnam"/>
                <a:sym typeface="Be Vietnam"/>
              </a:rPr>
              <a:t>MEE302</a:t>
            </a:r>
          </a:p>
          <a:p>
            <a:pPr algn="l">
              <a:lnSpc>
                <a:spcPts val="3696"/>
              </a:lnSpc>
            </a:pPr>
            <a:r>
              <a:rPr lang="en-US" sz="2100" b="true">
                <a:solidFill>
                  <a:srgbClr val="728674"/>
                </a:solidFill>
                <a:latin typeface="Be Vietnam Ultra-Bold"/>
                <a:ea typeface="Be Vietnam Ultra-Bold"/>
                <a:cs typeface="Be Vietnam Ultra-Bold"/>
                <a:sym typeface="Be Vietnam Ultra-Bold"/>
              </a:rPr>
              <a:t>Course Unit Title:</a:t>
            </a:r>
            <a:r>
              <a:rPr lang="en-US" sz="2100">
                <a:solidFill>
                  <a:srgbClr val="728674"/>
                </a:solidFill>
                <a:latin typeface="Be Vietnam"/>
                <a:ea typeface="Be Vietnam"/>
                <a:cs typeface="Be Vietnam"/>
                <a:sym typeface="Be Vietnam"/>
              </a:rPr>
              <a:t> Fluid Mechanics II</a:t>
            </a:r>
          </a:p>
          <a:p>
            <a:pPr algn="l">
              <a:lnSpc>
                <a:spcPts val="3696"/>
              </a:lnSpc>
            </a:pPr>
            <a:r>
              <a:rPr lang="en-US" sz="2100" b="true">
                <a:solidFill>
                  <a:srgbClr val="728674"/>
                </a:solidFill>
                <a:latin typeface="Be Vietnam Ultra-Bold"/>
                <a:ea typeface="Be Vietnam Ultra-Bold"/>
                <a:cs typeface="Be Vietnam Ultra-Bold"/>
                <a:sym typeface="Be Vietnam Ultra-Bold"/>
              </a:rPr>
              <a:t>Semester:</a:t>
            </a:r>
            <a:r>
              <a:rPr lang="en-US" sz="2100">
                <a:solidFill>
                  <a:srgbClr val="728674"/>
                </a:solidFill>
                <a:latin typeface="Be Vietnam"/>
                <a:ea typeface="Be Vietnam"/>
                <a:cs typeface="Be Vietnam"/>
                <a:sym typeface="Be Vietnam"/>
              </a:rPr>
              <a:t> 6</a:t>
            </a:r>
          </a:p>
          <a:p>
            <a:pPr algn="l">
              <a:lnSpc>
                <a:spcPts val="3696"/>
              </a:lnSpc>
            </a:pPr>
            <a:r>
              <a:rPr lang="en-US" sz="2100" b="true">
                <a:solidFill>
                  <a:srgbClr val="728674"/>
                </a:solidFill>
                <a:latin typeface="Be Vietnam Ultra-Bold"/>
                <a:ea typeface="Be Vietnam Ultra-Bold"/>
                <a:cs typeface="Be Vietnam Ultra-Bold"/>
                <a:sym typeface="Be Vietnam Ultra-Bold"/>
              </a:rPr>
              <a:t>T+P+L:</a:t>
            </a:r>
            <a:r>
              <a:rPr lang="en-US" sz="2100">
                <a:solidFill>
                  <a:srgbClr val="728674"/>
                </a:solidFill>
                <a:latin typeface="Be Vietnam"/>
                <a:ea typeface="Be Vietnam"/>
                <a:cs typeface="Be Vietnam"/>
                <a:sym typeface="Be Vietnam"/>
              </a:rPr>
              <a:t> 3+0+0</a:t>
            </a:r>
          </a:p>
          <a:p>
            <a:pPr algn="l">
              <a:lnSpc>
                <a:spcPts val="3696"/>
              </a:lnSpc>
            </a:pPr>
            <a:r>
              <a:rPr lang="en-US" sz="2100" b="true">
                <a:solidFill>
                  <a:srgbClr val="728674"/>
                </a:solidFill>
                <a:latin typeface="Be Vietnam Ultra-Bold"/>
                <a:ea typeface="Be Vietnam Ultra-Bold"/>
                <a:cs typeface="Be Vietnam Ultra-Bold"/>
                <a:sym typeface="Be Vietnam Ultra-Bold"/>
              </a:rPr>
              <a:t>Credit:</a:t>
            </a:r>
            <a:r>
              <a:rPr lang="en-US" sz="2100">
                <a:solidFill>
                  <a:srgbClr val="728674"/>
                </a:solidFill>
                <a:latin typeface="Be Vietnam"/>
                <a:ea typeface="Be Vietnam"/>
                <a:cs typeface="Be Vietnam"/>
                <a:sym typeface="Be Vietnam"/>
              </a:rPr>
              <a:t> 3</a:t>
            </a:r>
          </a:p>
          <a:p>
            <a:pPr algn="l">
              <a:lnSpc>
                <a:spcPts val="3696"/>
              </a:lnSpc>
            </a:pPr>
            <a:r>
              <a:rPr lang="en-US" sz="2100" b="true">
                <a:solidFill>
                  <a:srgbClr val="728674"/>
                </a:solidFill>
                <a:latin typeface="Be Vietnam Ultra-Bold"/>
                <a:ea typeface="Be Vietnam Ultra-Bold"/>
                <a:cs typeface="Be Vietnam Ultra-Bold"/>
                <a:sym typeface="Be Vietnam Ultra-Bold"/>
              </a:rPr>
              <a:t>Number of ECTS Credits:</a:t>
            </a:r>
            <a:r>
              <a:rPr lang="en-US" sz="2100">
                <a:solidFill>
                  <a:srgbClr val="728674"/>
                </a:solidFill>
                <a:latin typeface="Be Vietnam"/>
                <a:ea typeface="Be Vietnam"/>
                <a:cs typeface="Be Vietnam"/>
                <a:sym typeface="Be Vietnam"/>
              </a:rPr>
              <a:t> 3</a:t>
            </a:r>
          </a:p>
          <a:p>
            <a:pPr algn="l">
              <a:lnSpc>
                <a:spcPts val="3696"/>
              </a:lnSpc>
            </a:pPr>
            <a:r>
              <a:rPr lang="en-US" sz="2100" b="true">
                <a:solidFill>
                  <a:srgbClr val="728674"/>
                </a:solidFill>
                <a:latin typeface="Be Vietnam Ultra-Bold"/>
                <a:ea typeface="Be Vietnam Ultra-Bold"/>
                <a:cs typeface="Be Vietnam Ultra-Bold"/>
                <a:sym typeface="Be Vietnam Ultra-Bold"/>
              </a:rPr>
              <a:t>Department / Program:</a:t>
            </a:r>
            <a:r>
              <a:rPr lang="en-US" sz="2100">
                <a:solidFill>
                  <a:srgbClr val="728674"/>
                </a:solidFill>
                <a:latin typeface="Be Vietnam"/>
                <a:ea typeface="Be Vietnam"/>
                <a:cs typeface="Be Vietnam"/>
                <a:sym typeface="Be Vietnam"/>
              </a:rPr>
              <a:t> Mechanical Engineering</a:t>
            </a:r>
          </a:p>
          <a:p>
            <a:pPr algn="l">
              <a:lnSpc>
                <a:spcPts val="3696"/>
              </a:lnSpc>
            </a:pPr>
            <a:r>
              <a:rPr lang="en-US" sz="2100" b="true">
                <a:solidFill>
                  <a:srgbClr val="728674"/>
                </a:solidFill>
                <a:latin typeface="Be Vietnam Ultra-Bold"/>
                <a:ea typeface="Be Vietnam Ultra-Bold"/>
                <a:cs typeface="Be Vietnam Ultra-Bold"/>
                <a:sym typeface="Be Vietnam Ultra-Bold"/>
              </a:rPr>
              <a:t>Type of Program:</a:t>
            </a:r>
            <a:r>
              <a:rPr lang="en-US" sz="2100">
                <a:solidFill>
                  <a:srgbClr val="728674"/>
                </a:solidFill>
                <a:latin typeface="Be Vietnam"/>
                <a:ea typeface="Be Vietnam"/>
                <a:cs typeface="Be Vietnam"/>
                <a:sym typeface="Be Vietnam"/>
              </a:rPr>
              <a:t> Formal Education</a:t>
            </a:r>
          </a:p>
          <a:p>
            <a:pPr algn="l">
              <a:lnSpc>
                <a:spcPts val="3696"/>
              </a:lnSpc>
            </a:pPr>
            <a:r>
              <a:rPr lang="en-US" sz="2100" b="true">
                <a:solidFill>
                  <a:srgbClr val="728674"/>
                </a:solidFill>
                <a:latin typeface="Be Vietnam Ultra-Bold"/>
                <a:ea typeface="Be Vietnam Ultra-Bold"/>
                <a:cs typeface="Be Vietnam Ultra-Bold"/>
                <a:sym typeface="Be Vietnam Ultra-Bold"/>
              </a:rPr>
              <a:t>Type of Course Unit:</a:t>
            </a:r>
            <a:r>
              <a:rPr lang="en-US" sz="2100">
                <a:solidFill>
                  <a:srgbClr val="728674"/>
                </a:solidFill>
                <a:latin typeface="Be Vietnam"/>
                <a:ea typeface="Be Vietnam"/>
                <a:cs typeface="Be Vietnam"/>
                <a:sym typeface="Be Vietnam"/>
              </a:rPr>
              <a:t> Compulsory</a:t>
            </a:r>
          </a:p>
          <a:p>
            <a:pPr algn="l">
              <a:lnSpc>
                <a:spcPts val="3696"/>
              </a:lnSpc>
            </a:pPr>
            <a:r>
              <a:rPr lang="en-US" sz="2100" b="true">
                <a:solidFill>
                  <a:srgbClr val="728674"/>
                </a:solidFill>
                <a:latin typeface="Be Vietnam Ultra-Bold"/>
                <a:ea typeface="Be Vietnam Ultra-Bold"/>
                <a:cs typeface="Be Vietnam Ultra-Bold"/>
                <a:sym typeface="Be Vietnam Ultra-Bold"/>
              </a:rPr>
              <a:t>Course Delivery Method:</a:t>
            </a:r>
            <a:r>
              <a:rPr lang="en-US" sz="2100">
                <a:solidFill>
                  <a:srgbClr val="728674"/>
                </a:solidFill>
                <a:latin typeface="Be Vietnam"/>
                <a:ea typeface="Be Vietnam"/>
                <a:cs typeface="Be Vietnam"/>
                <a:sym typeface="Be Vietnam"/>
              </a:rPr>
              <a:t> Face To Face</a:t>
            </a:r>
          </a:p>
          <a:p>
            <a:pPr algn="l">
              <a:lnSpc>
                <a:spcPts val="3696"/>
              </a:lnSpc>
            </a:pPr>
          </a:p>
        </p:txBody>
      </p:sp>
      <p:sp>
        <p:nvSpPr>
          <p:cNvPr name="Freeform 5" id="5"/>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13506648" y="4020926"/>
            <a:ext cx="4431917" cy="1512392"/>
          </a:xfrm>
          <a:custGeom>
            <a:avLst/>
            <a:gdLst/>
            <a:ahLst/>
            <a:cxnLst/>
            <a:rect r="r" b="b" t="t" l="l"/>
            <a:pathLst>
              <a:path h="1512392" w="4431917">
                <a:moveTo>
                  <a:pt x="0" y="0"/>
                </a:moveTo>
                <a:lnTo>
                  <a:pt x="4431917" y="0"/>
                </a:lnTo>
                <a:lnTo>
                  <a:pt x="4431917" y="1512392"/>
                </a:lnTo>
                <a:lnTo>
                  <a:pt x="0" y="151239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8989904" y="3519377"/>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13498634" y="5777646"/>
            <a:ext cx="4439932" cy="1171032"/>
          </a:xfrm>
          <a:custGeom>
            <a:avLst/>
            <a:gdLst/>
            <a:ahLst/>
            <a:cxnLst/>
            <a:rect r="r" b="b" t="t" l="l"/>
            <a:pathLst>
              <a:path h="1171032" w="4439932">
                <a:moveTo>
                  <a:pt x="0" y="0"/>
                </a:moveTo>
                <a:lnTo>
                  <a:pt x="4439931" y="0"/>
                </a:lnTo>
                <a:lnTo>
                  <a:pt x="4439931" y="1171032"/>
                </a:lnTo>
                <a:lnTo>
                  <a:pt x="0" y="1171032"/>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0" id="10"/>
          <p:cNvSpPr/>
          <p:nvPr/>
        </p:nvSpPr>
        <p:spPr>
          <a:xfrm flipH="false" flipV="false" rot="0">
            <a:off x="5046034" y="7977840"/>
            <a:ext cx="8195931" cy="973267"/>
          </a:xfrm>
          <a:custGeom>
            <a:avLst/>
            <a:gdLst/>
            <a:ahLst/>
            <a:cxnLst/>
            <a:rect r="r" b="b" t="t" l="l"/>
            <a:pathLst>
              <a:path h="973267" w="8195931">
                <a:moveTo>
                  <a:pt x="0" y="0"/>
                </a:moveTo>
                <a:lnTo>
                  <a:pt x="8195932" y="0"/>
                </a:lnTo>
                <a:lnTo>
                  <a:pt x="8195932" y="973267"/>
                </a:lnTo>
                <a:lnTo>
                  <a:pt x="0" y="973267"/>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1" id="11"/>
          <p:cNvSpPr txBox="true"/>
          <p:nvPr/>
        </p:nvSpPr>
        <p:spPr>
          <a:xfrm rot="0">
            <a:off x="756949" y="2019618"/>
            <a:ext cx="16774102"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OBJECTIVES OF THE COURSE</a:t>
            </a:r>
          </a:p>
        </p:txBody>
      </p:sp>
      <p:sp>
        <p:nvSpPr>
          <p:cNvPr name="TextBox 12" id="12"/>
          <p:cNvSpPr txBox="true"/>
          <p:nvPr/>
        </p:nvSpPr>
        <p:spPr>
          <a:xfrm rot="0">
            <a:off x="1280973" y="4331786"/>
            <a:ext cx="7306986" cy="3087623"/>
          </a:xfrm>
          <a:prstGeom prst="rect">
            <a:avLst/>
          </a:prstGeom>
        </p:spPr>
        <p:txBody>
          <a:bodyPr anchor="t" rtlCol="false" tIns="0" lIns="0" bIns="0" rIns="0">
            <a:spAutoFit/>
          </a:bodyPr>
          <a:lstStyle/>
          <a:p>
            <a:pPr algn="just">
              <a:lnSpc>
                <a:spcPts val="3536"/>
              </a:lnSpc>
            </a:pPr>
            <a:r>
              <a:rPr lang="en-US" sz="2009">
                <a:solidFill>
                  <a:srgbClr val="728674"/>
                </a:solidFill>
                <a:latin typeface="Be Vietnam"/>
                <a:ea typeface="Be Vietnam"/>
                <a:cs typeface="Be Vietnam"/>
                <a:sym typeface="Be Vietnam"/>
              </a:rPr>
              <a:t>It aims to teach methods for deriving the basic equations in the differential form used in the analysis of engineering problems involving fluids or defining fluids by introducing the basic properties of fluids, their place and their importance in engineering applications, and to help students gain the skills to develop solutions in this context.</a:t>
            </a:r>
          </a:p>
          <a:p>
            <a:pPr algn="just">
              <a:lnSpc>
                <a:spcPts val="3536"/>
              </a:lnSpc>
            </a:pPr>
          </a:p>
        </p:txBody>
      </p:sp>
      <p:sp>
        <p:nvSpPr>
          <p:cNvPr name="TextBox 13" id="13"/>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845221" y="1595043"/>
            <a:ext cx="11577600"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COURSE CONTENT</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8706809" y="3224329"/>
            <a:ext cx="3628505" cy="4114800"/>
          </a:xfrm>
          <a:custGeom>
            <a:avLst/>
            <a:gdLst/>
            <a:ahLst/>
            <a:cxnLst/>
            <a:rect r="r" b="b" t="t" l="l"/>
            <a:pathLst>
              <a:path h="4114800" w="3628505">
                <a:moveTo>
                  <a:pt x="0" y="0"/>
                </a:moveTo>
                <a:lnTo>
                  <a:pt x="3628505" y="0"/>
                </a:lnTo>
                <a:lnTo>
                  <a:pt x="362850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2884328" y="3442710"/>
            <a:ext cx="5076987" cy="1700790"/>
          </a:xfrm>
          <a:custGeom>
            <a:avLst/>
            <a:gdLst/>
            <a:ahLst/>
            <a:cxnLst/>
            <a:rect r="r" b="b" t="t" l="l"/>
            <a:pathLst>
              <a:path h="1700790" w="5076987">
                <a:moveTo>
                  <a:pt x="0" y="0"/>
                </a:moveTo>
                <a:lnTo>
                  <a:pt x="5076987" y="0"/>
                </a:lnTo>
                <a:lnTo>
                  <a:pt x="5076987" y="1700790"/>
                </a:lnTo>
                <a:lnTo>
                  <a:pt x="0" y="170079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12884328" y="5483278"/>
            <a:ext cx="3990321" cy="2843104"/>
          </a:xfrm>
          <a:custGeom>
            <a:avLst/>
            <a:gdLst/>
            <a:ahLst/>
            <a:cxnLst/>
            <a:rect r="r" b="b" t="t" l="l"/>
            <a:pathLst>
              <a:path h="2843104" w="3990321">
                <a:moveTo>
                  <a:pt x="0" y="0"/>
                </a:moveTo>
                <a:lnTo>
                  <a:pt x="3990321" y="0"/>
                </a:lnTo>
                <a:lnTo>
                  <a:pt x="3990321" y="2843103"/>
                </a:lnTo>
                <a:lnTo>
                  <a:pt x="0" y="284310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1815815" y="3119554"/>
            <a:ext cx="5695460" cy="4622673"/>
          </a:xfrm>
          <a:prstGeom prst="rect">
            <a:avLst/>
          </a:prstGeom>
        </p:spPr>
        <p:txBody>
          <a:bodyPr anchor="t" rtlCol="false" tIns="0" lIns="0" bIns="0" rIns="0">
            <a:spAutoFit/>
          </a:bodyPr>
          <a:lstStyle/>
          <a:p>
            <a:pPr algn="just" marL="453390" indent="-226695" lvl="1">
              <a:lnSpc>
                <a:spcPts val="3696"/>
              </a:lnSpc>
              <a:buFont typeface="Arial"/>
              <a:buChar char="•"/>
            </a:pPr>
            <a:r>
              <a:rPr lang="en-US" sz="2100">
                <a:solidFill>
                  <a:srgbClr val="728674"/>
                </a:solidFill>
                <a:latin typeface="Be Vietnam"/>
                <a:ea typeface="Be Vietnam"/>
                <a:cs typeface="Be Vietnam"/>
                <a:sym typeface="Be Vietnam"/>
              </a:rPr>
              <a:t>It is structured to produce solutions using engineering approaches to Bernoulli and energy equations, momentum equations, incompressible viscous flow, Navier-Stokes equations, boundary layer in laminar and turbulent flow, incompressible flows and solutions in closed channels and pipes, flow around immersed objects and compressible flow.</a:t>
            </a:r>
          </a:p>
        </p:txBody>
      </p:sp>
      <p:sp>
        <p:nvSpPr>
          <p:cNvPr name="TextBox 12" id="12"/>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288018" y="2000456"/>
            <a:ext cx="13489024"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COURSE METHODS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0675424" y="3242411"/>
            <a:ext cx="7315200" cy="2971800"/>
          </a:xfrm>
          <a:custGeom>
            <a:avLst/>
            <a:gdLst/>
            <a:ahLst/>
            <a:cxnLst/>
            <a:rect r="r" b="b" t="t" l="l"/>
            <a:pathLst>
              <a:path h="2971800" w="7315200">
                <a:moveTo>
                  <a:pt x="0" y="0"/>
                </a:moveTo>
                <a:lnTo>
                  <a:pt x="7315200" y="0"/>
                </a:lnTo>
                <a:lnTo>
                  <a:pt x="7315200" y="2971800"/>
                </a:lnTo>
                <a:lnTo>
                  <a:pt x="0" y="2971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4046387" y="6214211"/>
            <a:ext cx="4111760" cy="4060363"/>
          </a:xfrm>
          <a:custGeom>
            <a:avLst/>
            <a:gdLst/>
            <a:ahLst/>
            <a:cxnLst/>
            <a:rect r="r" b="b" t="t" l="l"/>
            <a:pathLst>
              <a:path h="4060363" w="4111760">
                <a:moveTo>
                  <a:pt x="0" y="0"/>
                </a:moveTo>
                <a:lnTo>
                  <a:pt x="4111760" y="0"/>
                </a:lnTo>
                <a:lnTo>
                  <a:pt x="4111760" y="4060363"/>
                </a:lnTo>
                <a:lnTo>
                  <a:pt x="0" y="406036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8686700" y="6159774"/>
            <a:ext cx="3929634" cy="4114800"/>
          </a:xfrm>
          <a:custGeom>
            <a:avLst/>
            <a:gdLst/>
            <a:ahLst/>
            <a:cxnLst/>
            <a:rect r="r" b="b" t="t" l="l"/>
            <a:pathLst>
              <a:path h="4114800" w="3929634">
                <a:moveTo>
                  <a:pt x="0" y="0"/>
                </a:moveTo>
                <a:lnTo>
                  <a:pt x="3929634" y="0"/>
                </a:lnTo>
                <a:lnTo>
                  <a:pt x="3929634"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3074895" y="3713226"/>
            <a:ext cx="5402255" cy="2755773"/>
          </a:xfrm>
          <a:prstGeom prst="rect">
            <a:avLst/>
          </a:prstGeom>
        </p:spPr>
        <p:txBody>
          <a:bodyPr anchor="t" rtlCol="false" tIns="0" lIns="0" bIns="0" rIns="0">
            <a:spAutoFit/>
          </a:bodyPr>
          <a:lstStyle/>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Lecture</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Problem Solving</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Question-Answer</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Brain Storming</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Practice</a:t>
            </a:r>
          </a:p>
          <a:p>
            <a:pPr algn="l" marL="453390" indent="-226695" lvl="1">
              <a:lnSpc>
                <a:spcPts val="3696"/>
              </a:lnSpc>
              <a:buFont typeface="Arial"/>
              <a:buChar char="•"/>
            </a:pPr>
            <a:r>
              <a:rPr lang="en-US" sz="2100">
                <a:solidFill>
                  <a:srgbClr val="728674"/>
                </a:solidFill>
                <a:latin typeface="Be Vietnam"/>
                <a:ea typeface="Be Vietnam"/>
                <a:cs typeface="Be Vietnam"/>
                <a:sym typeface="Be Vietnam"/>
              </a:rPr>
              <a:t>Discussion techniques and methods</a:t>
            </a:r>
          </a:p>
        </p:txBody>
      </p:sp>
      <p:sp>
        <p:nvSpPr>
          <p:cNvPr name="TextBox 12" id="12"/>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387507" y="1128930"/>
            <a:ext cx="13489024"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RESOURCES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335314" y="7678721"/>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4282241" y="5196866"/>
            <a:ext cx="3622295" cy="4527869"/>
          </a:xfrm>
          <a:custGeom>
            <a:avLst/>
            <a:gdLst/>
            <a:ahLst/>
            <a:cxnLst/>
            <a:rect r="r" b="b" t="t" l="l"/>
            <a:pathLst>
              <a:path h="4527869" w="3622295">
                <a:moveTo>
                  <a:pt x="0" y="0"/>
                </a:moveTo>
                <a:lnTo>
                  <a:pt x="3622295" y="0"/>
                </a:lnTo>
                <a:lnTo>
                  <a:pt x="3622295" y="4527869"/>
                </a:lnTo>
                <a:lnTo>
                  <a:pt x="0" y="4527869"/>
                </a:lnTo>
                <a:lnTo>
                  <a:pt x="0" y="0"/>
                </a:lnTo>
                <a:close/>
              </a:path>
            </a:pathLst>
          </a:custGeom>
          <a:blipFill>
            <a:blip r:embed="rId7"/>
            <a:stretch>
              <a:fillRect l="0" t="-505" r="0" b="-505"/>
            </a:stretch>
          </a:blipFill>
        </p:spPr>
      </p:sp>
      <p:sp>
        <p:nvSpPr>
          <p:cNvPr name="Freeform 9" id="9"/>
          <p:cNvSpPr/>
          <p:nvPr/>
        </p:nvSpPr>
        <p:spPr>
          <a:xfrm flipH="false" flipV="false" rot="0">
            <a:off x="10454807" y="5196866"/>
            <a:ext cx="3407222" cy="4527869"/>
          </a:xfrm>
          <a:custGeom>
            <a:avLst/>
            <a:gdLst/>
            <a:ahLst/>
            <a:cxnLst/>
            <a:rect r="r" b="b" t="t" l="l"/>
            <a:pathLst>
              <a:path h="4527869" w="3407222">
                <a:moveTo>
                  <a:pt x="0" y="0"/>
                </a:moveTo>
                <a:lnTo>
                  <a:pt x="3407222" y="0"/>
                </a:lnTo>
                <a:lnTo>
                  <a:pt x="3407222" y="4527869"/>
                </a:lnTo>
                <a:lnTo>
                  <a:pt x="0" y="4527869"/>
                </a:lnTo>
                <a:lnTo>
                  <a:pt x="0" y="0"/>
                </a:lnTo>
                <a:close/>
              </a:path>
            </a:pathLst>
          </a:custGeom>
          <a:blipFill>
            <a:blip r:embed="rId8"/>
            <a:stretch>
              <a:fillRect l="-592" t="0" r="-592" b="0"/>
            </a:stretch>
          </a:blipFill>
        </p:spPr>
      </p:sp>
      <p:sp>
        <p:nvSpPr>
          <p:cNvPr name="TextBox 10" id="10"/>
          <p:cNvSpPr txBox="true"/>
          <p:nvPr/>
        </p:nvSpPr>
        <p:spPr>
          <a:xfrm rot="0">
            <a:off x="3281852" y="3217120"/>
            <a:ext cx="5695460" cy="1822323"/>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Fluid Mechanics Fundamentals and Applications, Yunus Cengel, John Cimbala, McGraw-Hill Education; 3 edition (January 30, 2013)</a:t>
            </a:r>
          </a:p>
        </p:txBody>
      </p:sp>
      <p:sp>
        <p:nvSpPr>
          <p:cNvPr name="TextBox 11" id="11"/>
          <p:cNvSpPr txBox="true"/>
          <p:nvPr/>
        </p:nvSpPr>
        <p:spPr>
          <a:xfrm rot="0">
            <a:off x="9310688" y="3698447"/>
            <a:ext cx="5695460" cy="135559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Introduction to Fluid Mechanics, R. W. Fox, P. J. Pritchard and A. T. McDonald, John Wiley &amp; Sons, Inc.</a:t>
            </a:r>
          </a:p>
        </p:txBody>
      </p:sp>
      <p:sp>
        <p:nvSpPr>
          <p:cNvPr name="TextBox 12" id="12"/>
          <p:cNvSpPr txBox="true"/>
          <p:nvPr/>
        </p:nvSpPr>
        <p:spPr>
          <a:xfrm rot="0">
            <a:off x="3281852" y="2468573"/>
            <a:ext cx="5695460" cy="695899"/>
          </a:xfrm>
          <a:prstGeom prst="rect">
            <a:avLst/>
          </a:prstGeom>
        </p:spPr>
        <p:txBody>
          <a:bodyPr anchor="t" rtlCol="false" tIns="0" lIns="0" bIns="0" rIns="0">
            <a:spAutoFit/>
          </a:bodyPr>
          <a:lstStyle/>
          <a:p>
            <a:pPr algn="ctr">
              <a:lnSpc>
                <a:spcPts val="5743"/>
              </a:lnSpc>
            </a:pPr>
            <a:r>
              <a:rPr lang="en-US" b="true" sz="4102">
                <a:solidFill>
                  <a:srgbClr val="728674"/>
                </a:solidFill>
                <a:latin typeface="Be Vietnam Ultra-Bold"/>
                <a:ea typeface="Be Vietnam Ultra-Bold"/>
                <a:cs typeface="Be Vietnam Ultra-Bold"/>
                <a:sym typeface="Be Vietnam Ultra-Bold"/>
              </a:rPr>
              <a:t>Main</a:t>
            </a:r>
          </a:p>
        </p:txBody>
      </p:sp>
      <p:sp>
        <p:nvSpPr>
          <p:cNvPr name="TextBox 13" id="13"/>
          <p:cNvSpPr txBox="true"/>
          <p:nvPr/>
        </p:nvSpPr>
        <p:spPr>
          <a:xfrm rot="0">
            <a:off x="9310688" y="2777814"/>
            <a:ext cx="5695460" cy="695899"/>
          </a:xfrm>
          <a:prstGeom prst="rect">
            <a:avLst/>
          </a:prstGeom>
        </p:spPr>
        <p:txBody>
          <a:bodyPr anchor="t" rtlCol="false" tIns="0" lIns="0" bIns="0" rIns="0">
            <a:spAutoFit/>
          </a:bodyPr>
          <a:lstStyle/>
          <a:p>
            <a:pPr algn="ctr">
              <a:lnSpc>
                <a:spcPts val="5743"/>
              </a:lnSpc>
            </a:pPr>
            <a:r>
              <a:rPr lang="en-US" b="true" sz="4102">
                <a:solidFill>
                  <a:srgbClr val="728674"/>
                </a:solidFill>
                <a:latin typeface="Be Vietnam Ultra-Bold"/>
                <a:ea typeface="Be Vietnam Ultra-Bold"/>
                <a:cs typeface="Be Vietnam Ultra-Bold"/>
                <a:sym typeface="Be Vietnam Ultra-Bold"/>
              </a:rPr>
              <a:t>Assistant</a:t>
            </a:r>
          </a:p>
        </p:txBody>
      </p:sp>
      <p:sp>
        <p:nvSpPr>
          <p:cNvPr name="TextBox 14" id="14"/>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2586617" y="1779036"/>
            <a:ext cx="14380782" cy="1391708"/>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ASSESSMENT METHODS </a:t>
            </a:r>
          </a:p>
        </p:txBody>
      </p:sp>
      <p:pic>
        <p:nvPicPr>
          <p:cNvPr name="Picture 8" id="8"/>
          <p:cNvPicPr>
            <a:picLocks noChangeAspect="true"/>
          </p:cNvPicPr>
          <p:nvPr/>
        </p:nvPicPr>
        <p:blipFill>
          <a:blip r:embed="rId7"/>
          <a:stretch>
            <a:fillRect/>
          </a:stretch>
        </p:blipFill>
        <p:spPr>
          <a:xfrm rot="0">
            <a:off x="2049664" y="3482090"/>
            <a:ext cx="6443436" cy="5178235"/>
          </a:xfrm>
          <a:prstGeom prst="rect">
            <a:avLst/>
          </a:prstGeom>
        </p:spPr>
      </p:pic>
      <p:sp>
        <p:nvSpPr>
          <p:cNvPr name="TextBox 9" id="9"/>
          <p:cNvSpPr txBox="true"/>
          <p:nvPr/>
        </p:nvSpPr>
        <p:spPr>
          <a:xfrm rot="0">
            <a:off x="3274210" y="8018597"/>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0" id="10"/>
          <p:cNvSpPr txBox="true"/>
          <p:nvPr/>
        </p:nvSpPr>
        <p:spPr>
          <a:xfrm rot="0">
            <a:off x="5676944" y="8018597"/>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1" id="11"/>
          <p:cNvSpPr txBox="true"/>
          <p:nvPr/>
        </p:nvSpPr>
        <p:spPr>
          <a:xfrm rot="0">
            <a:off x="2586617" y="3094544"/>
            <a:ext cx="5695460" cy="695899"/>
          </a:xfrm>
          <a:prstGeom prst="rect">
            <a:avLst/>
          </a:prstGeom>
        </p:spPr>
        <p:txBody>
          <a:bodyPr anchor="t" rtlCol="false" tIns="0" lIns="0" bIns="0" rIns="0">
            <a:spAutoFit/>
          </a:bodyPr>
          <a:lstStyle/>
          <a:p>
            <a:pPr algn="ctr">
              <a:lnSpc>
                <a:spcPts val="5743"/>
              </a:lnSpc>
            </a:pPr>
            <a:r>
              <a:rPr lang="en-US" b="true" sz="4102">
                <a:solidFill>
                  <a:srgbClr val="728674"/>
                </a:solidFill>
                <a:latin typeface="Be Vietnam Ultra-Bold"/>
                <a:ea typeface="Be Vietnam Ultra-Bold"/>
                <a:cs typeface="Be Vietnam Ultra-Bold"/>
                <a:sym typeface="Be Vietnam Ultra-Bold"/>
              </a:rPr>
              <a:t>First scenario</a:t>
            </a:r>
          </a:p>
        </p:txBody>
      </p:sp>
      <p:pic>
        <p:nvPicPr>
          <p:cNvPr name="Picture 12" id="12"/>
          <p:cNvPicPr>
            <a:picLocks noChangeAspect="true"/>
          </p:cNvPicPr>
          <p:nvPr/>
        </p:nvPicPr>
        <p:blipFill>
          <a:blip r:embed="rId8"/>
          <a:stretch>
            <a:fillRect/>
          </a:stretch>
        </p:blipFill>
        <p:spPr>
          <a:xfrm rot="0">
            <a:off x="8607047" y="3481204"/>
            <a:ext cx="6443436" cy="5178235"/>
          </a:xfrm>
          <a:prstGeom prst="rect">
            <a:avLst/>
          </a:prstGeom>
        </p:spPr>
      </p:pic>
      <p:sp>
        <p:nvSpPr>
          <p:cNvPr name="TextBox 13" id="13"/>
          <p:cNvSpPr txBox="true"/>
          <p:nvPr/>
        </p:nvSpPr>
        <p:spPr>
          <a:xfrm rot="0">
            <a:off x="9481260" y="8017710"/>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4" id="14"/>
          <p:cNvSpPr txBox="true"/>
          <p:nvPr/>
        </p:nvSpPr>
        <p:spPr>
          <a:xfrm rot="0">
            <a:off x="11070834" y="8017710"/>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5" id="15"/>
          <p:cNvSpPr txBox="true"/>
          <p:nvPr/>
        </p:nvSpPr>
        <p:spPr>
          <a:xfrm rot="0">
            <a:off x="9144000" y="3093657"/>
            <a:ext cx="5695460" cy="695899"/>
          </a:xfrm>
          <a:prstGeom prst="rect">
            <a:avLst/>
          </a:prstGeom>
        </p:spPr>
        <p:txBody>
          <a:bodyPr anchor="t" rtlCol="false" tIns="0" lIns="0" bIns="0" rIns="0">
            <a:spAutoFit/>
          </a:bodyPr>
          <a:lstStyle/>
          <a:p>
            <a:pPr algn="ctr">
              <a:lnSpc>
                <a:spcPts val="5743"/>
              </a:lnSpc>
            </a:pPr>
            <a:r>
              <a:rPr lang="en-US" b="true" sz="4102">
                <a:solidFill>
                  <a:srgbClr val="728674"/>
                </a:solidFill>
                <a:latin typeface="Be Vietnam Ultra-Bold"/>
                <a:ea typeface="Be Vietnam Ultra-Bold"/>
                <a:cs typeface="Be Vietnam Ultra-Bold"/>
                <a:sym typeface="Be Vietnam Ultra-Bold"/>
              </a:rPr>
              <a:t>Second scenario</a:t>
            </a:r>
          </a:p>
        </p:txBody>
      </p:sp>
      <p:sp>
        <p:nvSpPr>
          <p:cNvPr name="TextBox 16" id="16"/>
          <p:cNvSpPr txBox="true"/>
          <p:nvPr/>
        </p:nvSpPr>
        <p:spPr>
          <a:xfrm rot="0">
            <a:off x="12624567" y="8017710"/>
            <a:ext cx="2064732" cy="422148"/>
          </a:xfrm>
          <a:prstGeom prst="rect">
            <a:avLst/>
          </a:prstGeom>
        </p:spPr>
        <p:txBody>
          <a:bodyPr anchor="t" rtlCol="false" tIns="0" lIns="0" bIns="0" rIns="0">
            <a:spAutoFit/>
          </a:bodyPr>
          <a:lstStyle/>
          <a:p>
            <a:pPr algn="ctr">
              <a:lnSpc>
                <a:spcPts val="3696"/>
              </a:lnSpc>
            </a:pPr>
            <a:r>
              <a:rPr lang="en-US" sz="2100">
                <a:solidFill>
                  <a:srgbClr val="728674"/>
                </a:solidFill>
                <a:latin typeface="Be Vietnam"/>
                <a:ea typeface="Be Vietnam"/>
                <a:cs typeface="Be Vietnam"/>
                <a:sym typeface="Be Vietnam"/>
              </a:rPr>
              <a:t>(Quantity 1)</a:t>
            </a:r>
          </a:p>
        </p:txBody>
      </p:sp>
      <p:sp>
        <p:nvSpPr>
          <p:cNvPr name="TextBox 17" id="17"/>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271613" y="197218"/>
            <a:ext cx="13489024" cy="2749396"/>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WEEKLY DETAILED COURSE CONTENTS</a:t>
            </a:r>
          </a:p>
        </p:txBody>
      </p:sp>
      <p:sp>
        <p:nvSpPr>
          <p:cNvPr name="TextBox 4" id="4"/>
          <p:cNvSpPr txBox="true"/>
          <p:nvPr/>
        </p:nvSpPr>
        <p:spPr>
          <a:xfrm rot="0">
            <a:off x="3823042" y="3491764"/>
            <a:ext cx="6699447" cy="3989324"/>
          </a:xfrm>
          <a:prstGeom prst="rect">
            <a:avLst/>
          </a:prstGeom>
        </p:spPr>
        <p:txBody>
          <a:bodyPr anchor="t" rtlCol="false" tIns="0" lIns="0" bIns="0" rIns="0">
            <a:spAutoFit/>
          </a:bodyPr>
          <a:lstStyle/>
          <a:p>
            <a:pPr algn="l" marL="496569" indent="-248284" lvl="1">
              <a:lnSpc>
                <a:spcPts val="4047"/>
              </a:lnSpc>
              <a:buAutoNum type="arabicPeriod" startAt="1"/>
            </a:pPr>
            <a:r>
              <a:rPr lang="en-US" sz="2299">
                <a:solidFill>
                  <a:srgbClr val="728674"/>
                </a:solidFill>
                <a:latin typeface="Be Vietnam"/>
                <a:ea typeface="Be Vietnam"/>
                <a:cs typeface="Be Vietnam"/>
                <a:sym typeface="Be Vietnam"/>
              </a:rPr>
              <a:t>BERNOULLI</a:t>
            </a:r>
            <a:r>
              <a:rPr lang="en-US" sz="2299">
                <a:solidFill>
                  <a:srgbClr val="728674"/>
                </a:solidFill>
                <a:latin typeface="Be Vietnam"/>
                <a:ea typeface="Be Vietnam"/>
                <a:cs typeface="Be Vietnam"/>
                <a:sym typeface="Be Vietnam"/>
              </a:rPr>
              <a:t> EQUATION</a:t>
            </a:r>
          </a:p>
          <a:p>
            <a:pPr algn="l" marL="496569" indent="-248284" lvl="1">
              <a:lnSpc>
                <a:spcPts val="4047"/>
              </a:lnSpc>
              <a:buAutoNum type="arabicPeriod" startAt="1"/>
            </a:pPr>
            <a:r>
              <a:rPr lang="en-US" sz="2299">
                <a:solidFill>
                  <a:srgbClr val="728674"/>
                </a:solidFill>
                <a:latin typeface="Be Vietnam"/>
                <a:ea typeface="Be Vietnam"/>
                <a:cs typeface="Be Vietnam"/>
                <a:sym typeface="Be Vietnam"/>
              </a:rPr>
              <a:t>GENERAL ENERGY EQUATION</a:t>
            </a:r>
          </a:p>
          <a:p>
            <a:pPr algn="l" marL="496569" indent="-248284" lvl="1">
              <a:lnSpc>
                <a:spcPts val="4047"/>
              </a:lnSpc>
              <a:buAutoNum type="arabicPeriod" startAt="1"/>
            </a:pPr>
            <a:r>
              <a:rPr lang="en-US" sz="2299">
                <a:solidFill>
                  <a:srgbClr val="728674"/>
                </a:solidFill>
                <a:latin typeface="Be Vietnam"/>
                <a:ea typeface="Be Vietnam"/>
                <a:cs typeface="Be Vietnam"/>
                <a:sym typeface="Be Vietnam"/>
              </a:rPr>
              <a:t>LINEAR MOMENTUM EQUATION</a:t>
            </a:r>
          </a:p>
          <a:p>
            <a:pPr algn="l" marL="496569" indent="-248284" lvl="1">
              <a:lnSpc>
                <a:spcPts val="4047"/>
              </a:lnSpc>
              <a:buAutoNum type="arabicPeriod" startAt="1"/>
            </a:pPr>
            <a:r>
              <a:rPr lang="en-US" sz="2299">
                <a:solidFill>
                  <a:srgbClr val="728674"/>
                </a:solidFill>
                <a:latin typeface="Be Vietnam"/>
                <a:ea typeface="Be Vietnam"/>
                <a:cs typeface="Be Vietnam"/>
                <a:sym typeface="Be Vietnam"/>
              </a:rPr>
              <a:t>LINEAR MOMENTUM EQUATION</a:t>
            </a:r>
          </a:p>
          <a:p>
            <a:pPr algn="l" marL="496569" indent="-248284" lvl="1">
              <a:lnSpc>
                <a:spcPts val="4047"/>
              </a:lnSpc>
              <a:buAutoNum type="arabicPeriod" startAt="1"/>
            </a:pPr>
            <a:r>
              <a:rPr lang="en-US" sz="2299">
                <a:solidFill>
                  <a:srgbClr val="728674"/>
                </a:solidFill>
                <a:latin typeface="Be Vietnam"/>
                <a:ea typeface="Be Vietnam"/>
                <a:cs typeface="Be Vietnam"/>
                <a:sym typeface="Be Vietnam"/>
              </a:rPr>
              <a:t>ANGULAR MOMENTUM EQUATION</a:t>
            </a:r>
          </a:p>
          <a:p>
            <a:pPr algn="l" marL="496569" indent="-248284" lvl="1">
              <a:lnSpc>
                <a:spcPts val="4047"/>
              </a:lnSpc>
              <a:buAutoNum type="arabicPeriod" startAt="1"/>
            </a:pPr>
            <a:r>
              <a:rPr lang="en-US" sz="2299">
                <a:solidFill>
                  <a:srgbClr val="728674"/>
                </a:solidFill>
                <a:latin typeface="Be Vietnam"/>
                <a:ea typeface="Be Vietnam"/>
                <a:cs typeface="Be Vietnam"/>
                <a:sym typeface="Be Vietnam"/>
              </a:rPr>
              <a:t>ANGULAR MOMENTUM EQUATION</a:t>
            </a:r>
          </a:p>
          <a:p>
            <a:pPr algn="l" marL="496569" indent="-248284" lvl="1">
              <a:lnSpc>
                <a:spcPts val="4047"/>
              </a:lnSpc>
              <a:buAutoNum type="arabicPeriod" startAt="1"/>
            </a:pPr>
            <a:r>
              <a:rPr lang="en-US" sz="2299">
                <a:solidFill>
                  <a:srgbClr val="728674"/>
                </a:solidFill>
                <a:latin typeface="Be Vietnam"/>
                <a:ea typeface="Be Vietnam"/>
                <a:cs typeface="Be Vietnam"/>
                <a:sym typeface="Be Vietnam"/>
              </a:rPr>
              <a:t>MIDTERM</a:t>
            </a:r>
          </a:p>
          <a:p>
            <a:pPr algn="l">
              <a:lnSpc>
                <a:spcPts val="4047"/>
              </a:lnSpc>
            </a:pPr>
          </a:p>
        </p:txBody>
      </p:sp>
      <p:sp>
        <p:nvSpPr>
          <p:cNvPr name="Freeform 5" id="5"/>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true" flipV="false" rot="0">
            <a:off x="12777891" y="7985913"/>
            <a:ext cx="5952686" cy="2544773"/>
          </a:xfrm>
          <a:custGeom>
            <a:avLst/>
            <a:gdLst/>
            <a:ahLst/>
            <a:cxnLst/>
            <a:rect r="r" b="b" t="t" l="l"/>
            <a:pathLst>
              <a:path h="2544773" w="5952686">
                <a:moveTo>
                  <a:pt x="5952686" y="0"/>
                </a:moveTo>
                <a:lnTo>
                  <a:pt x="0" y="0"/>
                </a:lnTo>
                <a:lnTo>
                  <a:pt x="0" y="2544774"/>
                </a:lnTo>
                <a:lnTo>
                  <a:pt x="5952686" y="2544774"/>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243687"/>
            <a:ext cx="5952686" cy="2544773"/>
          </a:xfrm>
          <a:custGeom>
            <a:avLst/>
            <a:gdLst/>
            <a:ahLst/>
            <a:cxnLst/>
            <a:rect r="r" b="b" t="t" l="l"/>
            <a:pathLst>
              <a:path h="2544773" w="5952686">
                <a:moveTo>
                  <a:pt x="5952686" y="0"/>
                </a:moveTo>
                <a:lnTo>
                  <a:pt x="0" y="0"/>
                </a:lnTo>
                <a:lnTo>
                  <a:pt x="0" y="2544774"/>
                </a:lnTo>
                <a:lnTo>
                  <a:pt x="5952686" y="2544774"/>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1163605" y="3491764"/>
            <a:ext cx="3493381" cy="4494149"/>
          </a:xfrm>
          <a:prstGeom prst="rect">
            <a:avLst/>
          </a:prstGeom>
        </p:spPr>
        <p:txBody>
          <a:bodyPr anchor="t" rtlCol="false" tIns="0" lIns="0" bIns="0" rIns="0">
            <a:spAutoFit/>
          </a:bodyPr>
          <a:lstStyle/>
          <a:p>
            <a:pPr algn="l">
              <a:lnSpc>
                <a:spcPts val="4047"/>
              </a:lnSpc>
            </a:pPr>
            <a:r>
              <a:rPr lang="en-US" sz="2299">
                <a:solidFill>
                  <a:srgbClr val="728674"/>
                </a:solidFill>
                <a:latin typeface="Be Vietnam"/>
                <a:ea typeface="Be Vietnam"/>
                <a:cs typeface="Be Vietnam"/>
                <a:sym typeface="Be Vietnam"/>
              </a:rPr>
              <a:t>8. INTERNAL FLOW</a:t>
            </a:r>
          </a:p>
          <a:p>
            <a:pPr algn="l">
              <a:lnSpc>
                <a:spcPts val="4047"/>
              </a:lnSpc>
            </a:pPr>
            <a:r>
              <a:rPr lang="en-US" sz="2299">
                <a:solidFill>
                  <a:srgbClr val="728674"/>
                </a:solidFill>
                <a:latin typeface="Be Vietnam"/>
                <a:ea typeface="Be Vietnam"/>
                <a:cs typeface="Be Vietnam"/>
                <a:sym typeface="Be Vietnam"/>
              </a:rPr>
              <a:t>9. </a:t>
            </a:r>
            <a:r>
              <a:rPr lang="en-US" sz="2299">
                <a:solidFill>
                  <a:srgbClr val="728674"/>
                </a:solidFill>
                <a:latin typeface="Be Vietnam"/>
                <a:ea typeface="Be Vietnam"/>
                <a:cs typeface="Be Vietnam"/>
                <a:sym typeface="Be Vietnam"/>
              </a:rPr>
              <a:t>IN</a:t>
            </a:r>
            <a:r>
              <a:rPr lang="en-US" sz="2299">
                <a:solidFill>
                  <a:srgbClr val="728674"/>
                </a:solidFill>
                <a:latin typeface="Be Vietnam"/>
                <a:ea typeface="Be Vietnam"/>
                <a:cs typeface="Be Vietnam"/>
                <a:sym typeface="Be Vietnam"/>
              </a:rPr>
              <a:t>TERNAL FLOW</a:t>
            </a:r>
          </a:p>
          <a:p>
            <a:pPr algn="l">
              <a:lnSpc>
                <a:spcPts val="4047"/>
              </a:lnSpc>
            </a:pPr>
            <a:r>
              <a:rPr lang="en-US" sz="2299">
                <a:solidFill>
                  <a:srgbClr val="728674"/>
                </a:solidFill>
                <a:latin typeface="Be Vietnam"/>
                <a:ea typeface="Be Vietnam"/>
                <a:cs typeface="Be Vietnam"/>
                <a:sym typeface="Be Vietnam"/>
              </a:rPr>
              <a:t>10. </a:t>
            </a:r>
            <a:r>
              <a:rPr lang="en-US" sz="2299">
                <a:solidFill>
                  <a:srgbClr val="728674"/>
                </a:solidFill>
                <a:latin typeface="Be Vietnam"/>
                <a:ea typeface="Be Vietnam"/>
                <a:cs typeface="Be Vietnam"/>
                <a:sym typeface="Be Vietnam"/>
              </a:rPr>
              <a:t>INTERN</a:t>
            </a:r>
            <a:r>
              <a:rPr lang="en-US" sz="2299">
                <a:solidFill>
                  <a:srgbClr val="728674"/>
                </a:solidFill>
                <a:latin typeface="Be Vietnam"/>
                <a:ea typeface="Be Vietnam"/>
                <a:cs typeface="Be Vietnam"/>
                <a:sym typeface="Be Vietnam"/>
              </a:rPr>
              <a:t>AL FLOW</a:t>
            </a:r>
          </a:p>
          <a:p>
            <a:pPr algn="l">
              <a:lnSpc>
                <a:spcPts val="4047"/>
              </a:lnSpc>
            </a:pPr>
            <a:r>
              <a:rPr lang="en-US" sz="2299">
                <a:solidFill>
                  <a:srgbClr val="728674"/>
                </a:solidFill>
                <a:latin typeface="Be Vietnam"/>
                <a:ea typeface="Be Vietnam"/>
                <a:cs typeface="Be Vietnam"/>
                <a:sym typeface="Be Vietnam"/>
              </a:rPr>
              <a:t>11. </a:t>
            </a:r>
            <a:r>
              <a:rPr lang="en-US" sz="2299">
                <a:solidFill>
                  <a:srgbClr val="728674"/>
                </a:solidFill>
                <a:latin typeface="Be Vietnam"/>
                <a:ea typeface="Be Vietnam"/>
                <a:cs typeface="Be Vietnam"/>
                <a:sym typeface="Be Vietnam"/>
              </a:rPr>
              <a:t>EXTERNAL</a:t>
            </a:r>
            <a:r>
              <a:rPr lang="en-US" sz="2299">
                <a:solidFill>
                  <a:srgbClr val="728674"/>
                </a:solidFill>
                <a:latin typeface="Be Vietnam"/>
                <a:ea typeface="Be Vietnam"/>
                <a:cs typeface="Be Vietnam"/>
                <a:sym typeface="Be Vietnam"/>
              </a:rPr>
              <a:t> FLOW</a:t>
            </a:r>
          </a:p>
          <a:p>
            <a:pPr algn="l">
              <a:lnSpc>
                <a:spcPts val="4047"/>
              </a:lnSpc>
            </a:pPr>
            <a:r>
              <a:rPr lang="en-US" sz="2299">
                <a:solidFill>
                  <a:srgbClr val="728674"/>
                </a:solidFill>
                <a:latin typeface="Be Vietnam"/>
                <a:ea typeface="Be Vietnam"/>
                <a:cs typeface="Be Vietnam"/>
                <a:sym typeface="Be Vietnam"/>
              </a:rPr>
              <a:t>12. </a:t>
            </a:r>
            <a:r>
              <a:rPr lang="en-US" sz="2299">
                <a:solidFill>
                  <a:srgbClr val="728674"/>
                </a:solidFill>
                <a:latin typeface="Be Vietnam"/>
                <a:ea typeface="Be Vietnam"/>
                <a:cs typeface="Be Vietnam"/>
                <a:sym typeface="Be Vietnam"/>
              </a:rPr>
              <a:t>EXTERN</a:t>
            </a:r>
            <a:r>
              <a:rPr lang="en-US" sz="2299">
                <a:solidFill>
                  <a:srgbClr val="728674"/>
                </a:solidFill>
                <a:latin typeface="Be Vietnam"/>
                <a:ea typeface="Be Vietnam"/>
                <a:cs typeface="Be Vietnam"/>
                <a:sym typeface="Be Vietnam"/>
              </a:rPr>
              <a:t>AL FLOW</a:t>
            </a:r>
          </a:p>
          <a:p>
            <a:pPr algn="l">
              <a:lnSpc>
                <a:spcPts val="4047"/>
              </a:lnSpc>
            </a:pPr>
            <a:r>
              <a:rPr lang="en-US" sz="2299">
                <a:solidFill>
                  <a:srgbClr val="728674"/>
                </a:solidFill>
                <a:latin typeface="Be Vietnam"/>
                <a:ea typeface="Be Vietnam"/>
                <a:cs typeface="Be Vietnam"/>
                <a:sym typeface="Be Vietnam"/>
              </a:rPr>
              <a:t>13. </a:t>
            </a:r>
            <a:r>
              <a:rPr lang="en-US" sz="2299">
                <a:solidFill>
                  <a:srgbClr val="728674"/>
                </a:solidFill>
                <a:latin typeface="Be Vietnam"/>
                <a:ea typeface="Be Vietnam"/>
                <a:cs typeface="Be Vietnam"/>
                <a:sym typeface="Be Vietnam"/>
              </a:rPr>
              <a:t>EXTERNAL FLOW</a:t>
            </a:r>
          </a:p>
          <a:p>
            <a:pPr algn="l">
              <a:lnSpc>
                <a:spcPts val="4047"/>
              </a:lnSpc>
            </a:pPr>
            <a:r>
              <a:rPr lang="en-US" sz="2299">
                <a:solidFill>
                  <a:srgbClr val="728674"/>
                </a:solidFill>
                <a:latin typeface="Be Vietnam"/>
                <a:ea typeface="Be Vietnam"/>
                <a:cs typeface="Be Vietnam"/>
                <a:sym typeface="Be Vietnam"/>
              </a:rPr>
              <a:t>14. </a:t>
            </a:r>
            <a:r>
              <a:rPr lang="en-US" sz="2299">
                <a:solidFill>
                  <a:srgbClr val="728674"/>
                </a:solidFill>
                <a:latin typeface="Be Vietnam"/>
                <a:ea typeface="Be Vietnam"/>
                <a:cs typeface="Be Vietnam"/>
                <a:sym typeface="Be Vietnam"/>
              </a:rPr>
              <a:t>COMPRESSIBLE FLOW</a:t>
            </a:r>
          </a:p>
          <a:p>
            <a:pPr algn="l">
              <a:lnSpc>
                <a:spcPts val="4047"/>
              </a:lnSpc>
            </a:pPr>
            <a:r>
              <a:rPr lang="en-US" sz="2299">
                <a:solidFill>
                  <a:srgbClr val="728674"/>
                </a:solidFill>
                <a:latin typeface="Be Vietnam"/>
                <a:ea typeface="Be Vietnam"/>
                <a:cs typeface="Be Vietnam"/>
                <a:sym typeface="Be Vietnam"/>
              </a:rPr>
              <a:t>15. </a:t>
            </a:r>
            <a:r>
              <a:rPr lang="en-US" sz="2299">
                <a:solidFill>
                  <a:srgbClr val="728674"/>
                </a:solidFill>
                <a:latin typeface="Be Vietnam"/>
                <a:ea typeface="Be Vietnam"/>
                <a:cs typeface="Be Vietnam"/>
                <a:sym typeface="Be Vietnam"/>
              </a:rPr>
              <a:t>COMPR</a:t>
            </a:r>
            <a:r>
              <a:rPr lang="en-US" sz="2299">
                <a:solidFill>
                  <a:srgbClr val="728674"/>
                </a:solidFill>
                <a:latin typeface="Be Vietnam"/>
                <a:ea typeface="Be Vietnam"/>
                <a:cs typeface="Be Vietnam"/>
                <a:sym typeface="Be Vietnam"/>
              </a:rPr>
              <a:t>ESSIBLE FLOW</a:t>
            </a:r>
          </a:p>
          <a:p>
            <a:pPr algn="ctr">
              <a:lnSpc>
                <a:spcPts val="4047"/>
              </a:lnSpc>
            </a:pPr>
            <a:r>
              <a:rPr lang="en-US" sz="2299">
                <a:solidFill>
                  <a:srgbClr val="728674"/>
                </a:solidFill>
                <a:latin typeface="Be Vietnam"/>
                <a:ea typeface="Be Vietnam"/>
                <a:cs typeface="Be Vietnam"/>
                <a:sym typeface="Be Vietnam"/>
              </a:rPr>
              <a:t>F</a:t>
            </a:r>
            <a:r>
              <a:rPr lang="en-US" sz="2299">
                <a:solidFill>
                  <a:srgbClr val="728674"/>
                </a:solidFill>
                <a:latin typeface="Be Vietnam"/>
                <a:ea typeface="Be Vietnam"/>
                <a:cs typeface="Be Vietnam"/>
                <a:sym typeface="Be Vietnam"/>
              </a:rPr>
              <a:t>INAL EXAM</a:t>
            </a:r>
          </a:p>
        </p:txBody>
      </p:sp>
      <p:sp>
        <p:nvSpPr>
          <p:cNvPr name="TextBox 10" id="10"/>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2976343" y="1104900"/>
            <a:ext cx="13489024" cy="2749396"/>
          </a:xfrm>
          <a:prstGeom prst="rect">
            <a:avLst/>
          </a:prstGeom>
        </p:spPr>
        <p:txBody>
          <a:bodyPr anchor="t" rtlCol="false" tIns="0" lIns="0" bIns="0" rIns="0">
            <a:spAutoFit/>
          </a:bodyPr>
          <a:lstStyle/>
          <a:p>
            <a:pPr algn="ctr">
              <a:lnSpc>
                <a:spcPts val="10703"/>
              </a:lnSpc>
            </a:pPr>
            <a:r>
              <a:rPr lang="en-US" b="true" sz="9643">
                <a:solidFill>
                  <a:srgbClr val="728674"/>
                </a:solidFill>
                <a:latin typeface="Literaturnaya Bold"/>
                <a:ea typeface="Literaturnaya Bold"/>
                <a:cs typeface="Literaturnaya Bold"/>
                <a:sym typeface="Literaturnaya Bold"/>
              </a:rPr>
              <a:t>COURSE LEARNING OUTCOMES</a:t>
            </a:r>
          </a:p>
        </p:txBody>
      </p:sp>
      <p:sp>
        <p:nvSpPr>
          <p:cNvPr name="Freeform 4" id="4"/>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2368660" y="3025607"/>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pic>
        <p:nvPicPr>
          <p:cNvPr name="Picture 9" id="9"/>
          <p:cNvPicPr>
            <a:picLocks noChangeAspect="true"/>
          </p:cNvPicPr>
          <p:nvPr/>
        </p:nvPicPr>
        <p:blipFill>
          <a:blip r:embed="rId9"/>
          <a:srcRect l="0" t="0" r="0" b="0"/>
          <a:stretch>
            <a:fillRect/>
          </a:stretch>
        </p:blipFill>
        <p:spPr>
          <a:xfrm flipH="false" flipV="false" rot="0">
            <a:off x="9024568" y="7397297"/>
            <a:ext cx="2676025" cy="2689473"/>
          </a:xfrm>
          <a:prstGeom prst="rect">
            <a:avLst/>
          </a:prstGeom>
        </p:spPr>
      </p:pic>
      <p:sp>
        <p:nvSpPr>
          <p:cNvPr name="TextBox 10" id="10"/>
          <p:cNvSpPr txBox="true"/>
          <p:nvPr/>
        </p:nvSpPr>
        <p:spPr>
          <a:xfrm rot="0">
            <a:off x="1805538" y="3826397"/>
            <a:ext cx="8990945" cy="3484499"/>
          </a:xfrm>
          <a:prstGeom prst="rect">
            <a:avLst/>
          </a:prstGeom>
        </p:spPr>
        <p:txBody>
          <a:bodyPr anchor="t" rtlCol="false" tIns="0" lIns="0" bIns="0" rIns="0">
            <a:spAutoFit/>
          </a:bodyPr>
          <a:lstStyle/>
          <a:p>
            <a:pPr algn="l" marL="496569" indent="-248284" lvl="1">
              <a:lnSpc>
                <a:spcPts val="4047"/>
              </a:lnSpc>
              <a:buFont typeface="Arial"/>
              <a:buChar char="•"/>
            </a:pPr>
            <a:r>
              <a:rPr lang="en-US" sz="2299">
                <a:solidFill>
                  <a:srgbClr val="728674"/>
                </a:solidFill>
                <a:latin typeface="Be Vietnam"/>
                <a:ea typeface="Be Vietnam"/>
                <a:cs typeface="Be Vietnam"/>
                <a:sym typeface="Be Vietnam"/>
              </a:rPr>
              <a:t>S</a:t>
            </a:r>
            <a:r>
              <a:rPr lang="en-US" sz="2299">
                <a:solidFill>
                  <a:srgbClr val="728674"/>
                </a:solidFill>
                <a:latin typeface="Be Vietnam"/>
                <a:ea typeface="Be Vietnam"/>
                <a:cs typeface="Be Vietnam"/>
                <a:sym typeface="Be Vietnam"/>
              </a:rPr>
              <a:t>olves energy problems using Bernoulli and Energy equations.</a:t>
            </a:r>
          </a:p>
          <a:p>
            <a:pPr algn="l" marL="496569" indent="-248284" lvl="1">
              <a:lnSpc>
                <a:spcPts val="4047"/>
              </a:lnSpc>
              <a:buFont typeface="Arial"/>
              <a:buChar char="•"/>
            </a:pPr>
            <a:r>
              <a:rPr lang="en-US" sz="2299">
                <a:solidFill>
                  <a:srgbClr val="728674"/>
                </a:solidFill>
                <a:latin typeface="Be Vietnam"/>
                <a:ea typeface="Be Vietnam"/>
                <a:cs typeface="Be Vietnam"/>
                <a:sym typeface="Be Vietnam"/>
              </a:rPr>
              <a:t>Calculate the forces and moments applied to the body by the fluid.</a:t>
            </a:r>
          </a:p>
          <a:p>
            <a:pPr algn="l" marL="496569" indent="-248284" lvl="1">
              <a:lnSpc>
                <a:spcPts val="4047"/>
              </a:lnSpc>
              <a:buFont typeface="Arial"/>
              <a:buChar char="•"/>
            </a:pPr>
            <a:r>
              <a:rPr lang="en-US" sz="2299">
                <a:solidFill>
                  <a:srgbClr val="728674"/>
                </a:solidFill>
                <a:latin typeface="Be Vietnam"/>
                <a:ea typeface="Be Vietnam"/>
                <a:cs typeface="Be Vietnam"/>
                <a:sym typeface="Be Vietnam"/>
              </a:rPr>
              <a:t>Defines and solves fluid problems about internal flow.</a:t>
            </a:r>
          </a:p>
          <a:p>
            <a:pPr algn="l" marL="496569" indent="-248284" lvl="1">
              <a:lnSpc>
                <a:spcPts val="4047"/>
              </a:lnSpc>
              <a:buFont typeface="Arial"/>
              <a:buChar char="•"/>
            </a:pPr>
            <a:r>
              <a:rPr lang="en-US" sz="2299">
                <a:solidFill>
                  <a:srgbClr val="728674"/>
                </a:solidFill>
                <a:latin typeface="Be Vietnam"/>
                <a:ea typeface="Be Vietnam"/>
                <a:cs typeface="Be Vietnam"/>
                <a:sym typeface="Be Vietnam"/>
              </a:rPr>
              <a:t>Defines and solves fluid problems about external flow.</a:t>
            </a:r>
          </a:p>
          <a:p>
            <a:pPr algn="l" marL="496569" indent="-248284" lvl="1">
              <a:lnSpc>
                <a:spcPts val="4047"/>
              </a:lnSpc>
              <a:buFont typeface="Arial"/>
              <a:buChar char="•"/>
            </a:pPr>
            <a:r>
              <a:rPr lang="en-US" sz="2299">
                <a:solidFill>
                  <a:srgbClr val="728674"/>
                </a:solidFill>
                <a:latin typeface="Be Vietnam"/>
                <a:ea typeface="Be Vietnam"/>
                <a:cs typeface="Be Vietnam"/>
                <a:sym typeface="Be Vietnam"/>
              </a:rPr>
              <a:t>Solves fluid problems on compressible flow.</a:t>
            </a:r>
          </a:p>
        </p:txBody>
      </p:sp>
      <p:sp>
        <p:nvSpPr>
          <p:cNvPr name="TextBox 11" id="11"/>
          <p:cNvSpPr txBox="true"/>
          <p:nvPr/>
        </p:nvSpPr>
        <p:spPr>
          <a:xfrm rot="0">
            <a:off x="111470" y="9677110"/>
            <a:ext cx="4552075" cy="438723"/>
          </a:xfrm>
          <a:prstGeom prst="rect">
            <a:avLst/>
          </a:prstGeom>
        </p:spPr>
        <p:txBody>
          <a:bodyPr anchor="t" rtlCol="false" tIns="0" lIns="0" bIns="0" rIns="0">
            <a:spAutoFit/>
          </a:bodyPr>
          <a:lstStyle/>
          <a:p>
            <a:pPr algn="l">
              <a:lnSpc>
                <a:spcPts val="3643"/>
              </a:lnSpc>
            </a:pPr>
            <a:r>
              <a:rPr lang="en-US" sz="2602">
                <a:solidFill>
                  <a:srgbClr val="728674"/>
                </a:solidFill>
                <a:latin typeface="Be Vietnam"/>
                <a:ea typeface="Be Vietnam"/>
                <a:cs typeface="Be Vietnam"/>
                <a:sym typeface="Be Vietnam"/>
              </a:rPr>
              <a:t>Presented By Gürşah GÜRÜF</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3002531" y="3911374"/>
            <a:ext cx="12282938" cy="2403867"/>
          </a:xfrm>
          <a:prstGeom prst="rect">
            <a:avLst/>
          </a:prstGeom>
        </p:spPr>
        <p:txBody>
          <a:bodyPr anchor="t" rtlCol="false" tIns="0" lIns="0" bIns="0" rIns="0">
            <a:spAutoFit/>
          </a:bodyPr>
          <a:lstStyle/>
          <a:p>
            <a:pPr algn="ctr">
              <a:lnSpc>
                <a:spcPts val="18500"/>
              </a:lnSpc>
            </a:pPr>
            <a:r>
              <a:rPr lang="en-US" b="true" sz="16667">
                <a:solidFill>
                  <a:srgbClr val="728674"/>
                </a:solidFill>
                <a:latin typeface="Literaturnaya Bold"/>
                <a:ea typeface="Literaturnaya Bold"/>
                <a:cs typeface="Literaturnaya Bold"/>
                <a:sym typeface="Literaturnaya Bold"/>
              </a:rPr>
              <a:t>THANK YOU</a:t>
            </a:r>
          </a:p>
        </p:txBody>
      </p:sp>
      <p:sp>
        <p:nvSpPr>
          <p:cNvPr name="TextBox 4" id="4"/>
          <p:cNvSpPr txBox="true"/>
          <p:nvPr/>
        </p:nvSpPr>
        <p:spPr>
          <a:xfrm rot="0">
            <a:off x="4941129" y="5813077"/>
            <a:ext cx="8405743" cy="695899"/>
          </a:xfrm>
          <a:prstGeom prst="rect">
            <a:avLst/>
          </a:prstGeom>
        </p:spPr>
        <p:txBody>
          <a:bodyPr anchor="t" rtlCol="false" tIns="0" lIns="0" bIns="0" rIns="0">
            <a:spAutoFit/>
          </a:bodyPr>
          <a:lstStyle/>
          <a:p>
            <a:pPr algn="ctr">
              <a:lnSpc>
                <a:spcPts val="5743"/>
              </a:lnSpc>
            </a:pPr>
            <a:r>
              <a:rPr lang="en-US" sz="4102">
                <a:solidFill>
                  <a:srgbClr val="728674"/>
                </a:solidFill>
                <a:latin typeface="Be Vietnam"/>
                <a:ea typeface="Be Vietnam"/>
                <a:cs typeface="Be Vietnam"/>
                <a:sym typeface="Be Vietnam"/>
              </a:rPr>
              <a:t>Presented By Gürşah GÜRÜF </a:t>
            </a:r>
          </a:p>
        </p:txBody>
      </p:sp>
      <p:sp>
        <p:nvSpPr>
          <p:cNvPr name="Freeform 5" id="5"/>
          <p:cNvSpPr/>
          <p:nvPr/>
        </p:nvSpPr>
        <p:spPr>
          <a:xfrm flipH="false" flipV="false" rot="0">
            <a:off x="1028700" y="89511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422822" y="721507"/>
            <a:ext cx="1836478" cy="614386"/>
          </a:xfrm>
          <a:custGeom>
            <a:avLst/>
            <a:gdLst/>
            <a:ahLst/>
            <a:cxnLst/>
            <a:rect r="r" b="b" t="t" l="l"/>
            <a:pathLst>
              <a:path h="614386" w="1836478">
                <a:moveTo>
                  <a:pt x="0" y="0"/>
                </a:moveTo>
                <a:lnTo>
                  <a:pt x="1836478" y="0"/>
                </a:lnTo>
                <a:lnTo>
                  <a:pt x="1836478" y="614386"/>
                </a:lnTo>
                <a:lnTo>
                  <a:pt x="0" y="614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true" flipV="false" rot="0">
            <a:off x="12335314" y="7742227"/>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true" flipV="false" rot="-10800000">
            <a:off x="0" y="0"/>
            <a:ext cx="5952686" cy="2544773"/>
          </a:xfrm>
          <a:custGeom>
            <a:avLst/>
            <a:gdLst/>
            <a:ahLst/>
            <a:cxnLst/>
            <a:rect r="r" b="b" t="t" l="l"/>
            <a:pathLst>
              <a:path h="2544773" w="5952686">
                <a:moveTo>
                  <a:pt x="5952686" y="0"/>
                </a:moveTo>
                <a:lnTo>
                  <a:pt x="0" y="0"/>
                </a:lnTo>
                <a:lnTo>
                  <a:pt x="0" y="2544773"/>
                </a:lnTo>
                <a:lnTo>
                  <a:pt x="5952686" y="2544773"/>
                </a:lnTo>
                <a:lnTo>
                  <a:pt x="595268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DAGrYz4dKL0</dc:identifier>
  <dcterms:modified xsi:type="dcterms:W3CDTF">2011-08-01T06:04:30Z</dcterms:modified>
  <cp:revision>1</cp:revision>
  <dc:title>MEE302 - FLUID MECHANICS II course description and information</dc:title>
</cp:coreProperties>
</file>