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Literaturnaya Bold" charset="1" panose="02020803070505020403"/>
      <p:regular r:id="rId17"/>
    </p:embeddedFont>
    <p:embeddedFont>
      <p:font typeface="Be Vietnam" charset="1" panose="00000500000000000000"/>
      <p:regular r:id="rId18"/>
    </p:embeddedFont>
    <p:embeddedFont>
      <p:font typeface="Be Vietnam Ultra-Bold" charset="1" panose="000009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11" Target="../media/image11.png" Type="http://schemas.openxmlformats.org/officeDocument/2006/relationships/image"/><Relationship Id="rId12" Target="../media/image12.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7.png" Type="http://schemas.openxmlformats.org/officeDocument/2006/relationships/image"/><Relationship Id="rId8" Target="../media/image8.svg" Type="http://schemas.openxmlformats.org/officeDocument/2006/relationships/image"/><Relationship Id="rId9" Target="../media/image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sv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3.png" Type="http://schemas.openxmlformats.org/officeDocument/2006/relationships/image"/><Relationship Id="rId8" Target="../media/image14.svg" Type="http://schemas.openxmlformats.org/officeDocument/2006/relationships/image"/><Relationship Id="rId9" Target="../media/image1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svg" Type="http://schemas.openxmlformats.org/officeDocument/2006/relationships/image"/><Relationship Id="rId11" Target="../media/image23.png" Type="http://schemas.openxmlformats.org/officeDocument/2006/relationships/image"/><Relationship Id="rId12" Target="../media/image24.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9.png" Type="http://schemas.openxmlformats.org/officeDocument/2006/relationships/image"/><Relationship Id="rId8" Target="../media/image20.svg" Type="http://schemas.openxmlformats.org/officeDocument/2006/relationships/image"/><Relationship Id="rId9" Target="../media/image2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5.jpeg" Type="http://schemas.openxmlformats.org/officeDocument/2006/relationships/image"/><Relationship Id="rId8" Target="../media/image26.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7.png" Type="http://schemas.openxmlformats.org/officeDocument/2006/relationships/image"/><Relationship Id="rId8" Target="../media/image2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9.png" Type="http://schemas.openxmlformats.org/officeDocument/2006/relationships/image"/><Relationship Id="rId8" Target="../media/image30.svg" Type="http://schemas.openxmlformats.org/officeDocument/2006/relationships/image"/><Relationship Id="rId9" Target="../media/image31.gif"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028700" y="9353655"/>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0" y="6709931"/>
            <a:ext cx="3258110" cy="3258110"/>
          </a:xfrm>
          <a:custGeom>
            <a:avLst/>
            <a:gdLst/>
            <a:ahLst/>
            <a:cxnLst/>
            <a:rect r="r" b="b" t="t" l="l"/>
            <a:pathLst>
              <a:path h="3258110" w="3258110">
                <a:moveTo>
                  <a:pt x="0" y="0"/>
                </a:moveTo>
                <a:lnTo>
                  <a:pt x="3258110" y="0"/>
                </a:lnTo>
                <a:lnTo>
                  <a:pt x="3258110" y="3258110"/>
                </a:lnTo>
                <a:lnTo>
                  <a:pt x="0" y="3258110"/>
                </a:lnTo>
                <a:lnTo>
                  <a:pt x="0" y="0"/>
                </a:lnTo>
                <a:close/>
              </a:path>
            </a:pathLst>
          </a:custGeom>
          <a:blipFill>
            <a:blip r:embed="rId7"/>
            <a:stretch>
              <a:fillRect l="0" t="0" r="0" b="0"/>
            </a:stretch>
          </a:blipFill>
        </p:spPr>
      </p:sp>
      <p:sp>
        <p:nvSpPr>
          <p:cNvPr name="TextBox 8" id="8"/>
          <p:cNvSpPr txBox="true"/>
          <p:nvPr/>
        </p:nvSpPr>
        <p:spPr>
          <a:xfrm rot="0">
            <a:off x="345143" y="2910164"/>
            <a:ext cx="17565866" cy="3130646"/>
          </a:xfrm>
          <a:prstGeom prst="rect">
            <a:avLst/>
          </a:prstGeom>
        </p:spPr>
        <p:txBody>
          <a:bodyPr anchor="t" rtlCol="false" tIns="0" lIns="0" bIns="0" rIns="0">
            <a:spAutoFit/>
          </a:bodyPr>
          <a:lstStyle/>
          <a:p>
            <a:pPr algn="ctr">
              <a:lnSpc>
                <a:spcPts val="8939"/>
              </a:lnSpc>
            </a:pPr>
            <a:r>
              <a:rPr lang="en-US" b="true" sz="9716">
                <a:solidFill>
                  <a:srgbClr val="728674"/>
                </a:solidFill>
                <a:latin typeface="Literaturnaya Bold"/>
                <a:ea typeface="Literaturnaya Bold"/>
                <a:cs typeface="Literaturnaya Bold"/>
                <a:sym typeface="Literaturnaya Bold"/>
              </a:rPr>
              <a:t>MEE301 - FLUID MECHANICS I</a:t>
            </a:r>
          </a:p>
          <a:p>
            <a:pPr algn="ctr">
              <a:lnSpc>
                <a:spcPts val="9307"/>
              </a:lnSpc>
            </a:pPr>
          </a:p>
          <a:p>
            <a:pPr algn="ctr">
              <a:lnSpc>
                <a:spcPts val="6179"/>
              </a:lnSpc>
            </a:pPr>
            <a:r>
              <a:rPr lang="en-US" b="true" sz="6717">
                <a:solidFill>
                  <a:srgbClr val="728674"/>
                </a:solidFill>
                <a:latin typeface="Literaturnaya Bold"/>
                <a:ea typeface="Literaturnaya Bold"/>
                <a:cs typeface="Literaturnaya Bold"/>
                <a:sym typeface="Literaturnaya Bold"/>
              </a:rPr>
              <a:t>COURSE DESCRIPTION AND INFORMATION</a:t>
            </a:r>
          </a:p>
        </p:txBody>
      </p:sp>
      <p:sp>
        <p:nvSpPr>
          <p:cNvPr name="TextBox 9" id="9"/>
          <p:cNvSpPr txBox="true"/>
          <p:nvPr/>
        </p:nvSpPr>
        <p:spPr>
          <a:xfrm rot="0">
            <a:off x="4176765" y="7666027"/>
            <a:ext cx="8405743" cy="695899"/>
          </a:xfrm>
          <a:prstGeom prst="rect">
            <a:avLst/>
          </a:prstGeom>
        </p:spPr>
        <p:txBody>
          <a:bodyPr anchor="t" rtlCol="false" tIns="0" lIns="0" bIns="0" rIns="0">
            <a:spAutoFit/>
          </a:bodyPr>
          <a:lstStyle/>
          <a:p>
            <a:pPr algn="ctr">
              <a:lnSpc>
                <a:spcPts val="5743"/>
              </a:lnSpc>
            </a:pPr>
            <a:r>
              <a:rPr lang="en-US" sz="41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3973647" y="2507802"/>
            <a:ext cx="10340707"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OVERVIEW</a:t>
            </a:r>
          </a:p>
        </p:txBody>
      </p:sp>
      <p:sp>
        <p:nvSpPr>
          <p:cNvPr name="TextBox 6" id="6"/>
          <p:cNvSpPr txBox="true"/>
          <p:nvPr/>
        </p:nvSpPr>
        <p:spPr>
          <a:xfrm rot="0">
            <a:off x="8899641" y="7178006"/>
            <a:ext cx="8173935"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Course Learning Outcomes</a:t>
            </a:r>
          </a:p>
        </p:txBody>
      </p:sp>
      <p:sp>
        <p:nvSpPr>
          <p:cNvPr name="Freeform 7" id="7"/>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824677" y="4319403"/>
            <a:ext cx="5403117"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Course Details</a:t>
            </a:r>
          </a:p>
        </p:txBody>
      </p:sp>
      <p:sp>
        <p:nvSpPr>
          <p:cNvPr name="TextBox 10" id="10"/>
          <p:cNvSpPr txBox="true"/>
          <p:nvPr/>
        </p:nvSpPr>
        <p:spPr>
          <a:xfrm rot="0">
            <a:off x="8899641" y="4319403"/>
            <a:ext cx="5403117"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Resources</a:t>
            </a:r>
          </a:p>
        </p:txBody>
      </p:sp>
      <p:sp>
        <p:nvSpPr>
          <p:cNvPr name="TextBox 11" id="11"/>
          <p:cNvSpPr txBox="true"/>
          <p:nvPr/>
        </p:nvSpPr>
        <p:spPr>
          <a:xfrm rot="0">
            <a:off x="1824677" y="5271239"/>
            <a:ext cx="8094314"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Objectives of the Course</a:t>
            </a:r>
          </a:p>
        </p:txBody>
      </p:sp>
      <p:sp>
        <p:nvSpPr>
          <p:cNvPr name="TextBox 12" id="12"/>
          <p:cNvSpPr txBox="true"/>
          <p:nvPr/>
        </p:nvSpPr>
        <p:spPr>
          <a:xfrm rot="0">
            <a:off x="8899641" y="5271239"/>
            <a:ext cx="6390420"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Assessment Methods </a:t>
            </a:r>
          </a:p>
        </p:txBody>
      </p:sp>
      <p:sp>
        <p:nvSpPr>
          <p:cNvPr name="TextBox 13" id="13"/>
          <p:cNvSpPr txBox="true"/>
          <p:nvPr/>
        </p:nvSpPr>
        <p:spPr>
          <a:xfrm rot="0">
            <a:off x="1824677" y="6224313"/>
            <a:ext cx="5403117"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Course Content</a:t>
            </a:r>
          </a:p>
        </p:txBody>
      </p:sp>
      <p:sp>
        <p:nvSpPr>
          <p:cNvPr name="TextBox 14" id="14"/>
          <p:cNvSpPr txBox="true"/>
          <p:nvPr/>
        </p:nvSpPr>
        <p:spPr>
          <a:xfrm rot="0">
            <a:off x="1824677" y="7178006"/>
            <a:ext cx="5562359"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Course Methods</a:t>
            </a:r>
          </a:p>
        </p:txBody>
      </p:sp>
      <p:sp>
        <p:nvSpPr>
          <p:cNvPr name="TextBox 15" id="15"/>
          <p:cNvSpPr txBox="true"/>
          <p:nvPr/>
        </p:nvSpPr>
        <p:spPr>
          <a:xfrm rot="0">
            <a:off x="8899641" y="6224313"/>
            <a:ext cx="9782284"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Weekly Detailed Course Contents</a:t>
            </a:r>
          </a:p>
        </p:txBody>
      </p:sp>
      <p:sp>
        <p:nvSpPr>
          <p:cNvPr name="TextBox 16" id="16"/>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973647" y="1764485"/>
            <a:ext cx="10340707"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COURSE DETAILS</a:t>
            </a:r>
          </a:p>
        </p:txBody>
      </p:sp>
      <p:sp>
        <p:nvSpPr>
          <p:cNvPr name="TextBox 4" id="4"/>
          <p:cNvSpPr txBox="true"/>
          <p:nvPr/>
        </p:nvSpPr>
        <p:spPr>
          <a:xfrm rot="0">
            <a:off x="4648528" y="3576777"/>
            <a:ext cx="8990945" cy="5089398"/>
          </a:xfrm>
          <a:prstGeom prst="rect">
            <a:avLst/>
          </a:prstGeom>
        </p:spPr>
        <p:txBody>
          <a:bodyPr anchor="t" rtlCol="false" tIns="0" lIns="0" bIns="0" rIns="0">
            <a:spAutoFit/>
          </a:bodyPr>
          <a:lstStyle/>
          <a:p>
            <a:pPr algn="l">
              <a:lnSpc>
                <a:spcPts val="3696"/>
              </a:lnSpc>
            </a:pPr>
            <a:r>
              <a:rPr lang="en-US" sz="2100" b="true">
                <a:solidFill>
                  <a:srgbClr val="728674"/>
                </a:solidFill>
                <a:latin typeface="Be Vietnam Ultra-Bold"/>
                <a:ea typeface="Be Vietnam Ultra-Bold"/>
                <a:cs typeface="Be Vietnam Ultra-Bold"/>
                <a:sym typeface="Be Vietnam Ultra-Bold"/>
              </a:rPr>
              <a:t>Course Unit Code: </a:t>
            </a:r>
            <a:r>
              <a:rPr lang="en-US" sz="2100">
                <a:solidFill>
                  <a:srgbClr val="728674"/>
                </a:solidFill>
                <a:latin typeface="Be Vietnam"/>
                <a:ea typeface="Be Vietnam"/>
                <a:cs typeface="Be Vietnam"/>
                <a:sym typeface="Be Vietnam"/>
              </a:rPr>
              <a:t>MEE301</a:t>
            </a:r>
          </a:p>
          <a:p>
            <a:pPr algn="l">
              <a:lnSpc>
                <a:spcPts val="3696"/>
              </a:lnSpc>
            </a:pPr>
            <a:r>
              <a:rPr lang="en-US" sz="2100" b="true">
                <a:solidFill>
                  <a:srgbClr val="728674"/>
                </a:solidFill>
                <a:latin typeface="Be Vietnam Ultra-Bold"/>
                <a:ea typeface="Be Vietnam Ultra-Bold"/>
                <a:cs typeface="Be Vietnam Ultra-Bold"/>
                <a:sym typeface="Be Vietnam Ultra-Bold"/>
              </a:rPr>
              <a:t>Course Unit Title:</a:t>
            </a:r>
            <a:r>
              <a:rPr lang="en-US" sz="2100">
                <a:solidFill>
                  <a:srgbClr val="728674"/>
                </a:solidFill>
                <a:latin typeface="Be Vietnam"/>
                <a:ea typeface="Be Vietnam"/>
                <a:cs typeface="Be Vietnam"/>
                <a:sym typeface="Be Vietnam"/>
              </a:rPr>
              <a:t> Fluid Mechanics I</a:t>
            </a:r>
          </a:p>
          <a:p>
            <a:pPr algn="l">
              <a:lnSpc>
                <a:spcPts val="3696"/>
              </a:lnSpc>
            </a:pPr>
            <a:r>
              <a:rPr lang="en-US" sz="2100" b="true">
                <a:solidFill>
                  <a:srgbClr val="728674"/>
                </a:solidFill>
                <a:latin typeface="Be Vietnam Ultra-Bold"/>
                <a:ea typeface="Be Vietnam Ultra-Bold"/>
                <a:cs typeface="Be Vietnam Ultra-Bold"/>
                <a:sym typeface="Be Vietnam Ultra-Bold"/>
              </a:rPr>
              <a:t>Semester:</a:t>
            </a:r>
            <a:r>
              <a:rPr lang="en-US" sz="2100">
                <a:solidFill>
                  <a:srgbClr val="728674"/>
                </a:solidFill>
                <a:latin typeface="Be Vietnam"/>
                <a:ea typeface="Be Vietnam"/>
                <a:cs typeface="Be Vietnam"/>
                <a:sym typeface="Be Vietnam"/>
              </a:rPr>
              <a:t> 5</a:t>
            </a:r>
          </a:p>
          <a:p>
            <a:pPr algn="l">
              <a:lnSpc>
                <a:spcPts val="3696"/>
              </a:lnSpc>
            </a:pPr>
            <a:r>
              <a:rPr lang="en-US" sz="2100" b="true">
                <a:solidFill>
                  <a:srgbClr val="728674"/>
                </a:solidFill>
                <a:latin typeface="Be Vietnam Ultra-Bold"/>
                <a:ea typeface="Be Vietnam Ultra-Bold"/>
                <a:cs typeface="Be Vietnam Ultra-Bold"/>
                <a:sym typeface="Be Vietnam Ultra-Bold"/>
              </a:rPr>
              <a:t>T+P+L:</a:t>
            </a:r>
            <a:r>
              <a:rPr lang="en-US" sz="2100">
                <a:solidFill>
                  <a:srgbClr val="728674"/>
                </a:solidFill>
                <a:latin typeface="Be Vietnam"/>
                <a:ea typeface="Be Vietnam"/>
                <a:cs typeface="Be Vietnam"/>
                <a:sym typeface="Be Vietnam"/>
              </a:rPr>
              <a:t> 3+0+0</a:t>
            </a:r>
          </a:p>
          <a:p>
            <a:pPr algn="l">
              <a:lnSpc>
                <a:spcPts val="3696"/>
              </a:lnSpc>
            </a:pPr>
            <a:r>
              <a:rPr lang="en-US" sz="2100" b="true">
                <a:solidFill>
                  <a:srgbClr val="728674"/>
                </a:solidFill>
                <a:latin typeface="Be Vietnam Ultra-Bold"/>
                <a:ea typeface="Be Vietnam Ultra-Bold"/>
                <a:cs typeface="Be Vietnam Ultra-Bold"/>
                <a:sym typeface="Be Vietnam Ultra-Bold"/>
              </a:rPr>
              <a:t>Credit:</a:t>
            </a:r>
            <a:r>
              <a:rPr lang="en-US" sz="2100">
                <a:solidFill>
                  <a:srgbClr val="728674"/>
                </a:solidFill>
                <a:latin typeface="Be Vietnam"/>
                <a:ea typeface="Be Vietnam"/>
                <a:cs typeface="Be Vietnam"/>
                <a:sym typeface="Be Vietnam"/>
              </a:rPr>
              <a:t> 3</a:t>
            </a:r>
          </a:p>
          <a:p>
            <a:pPr algn="l">
              <a:lnSpc>
                <a:spcPts val="3696"/>
              </a:lnSpc>
            </a:pPr>
            <a:r>
              <a:rPr lang="en-US" sz="2100" b="true">
                <a:solidFill>
                  <a:srgbClr val="728674"/>
                </a:solidFill>
                <a:latin typeface="Be Vietnam Ultra-Bold"/>
                <a:ea typeface="Be Vietnam Ultra-Bold"/>
                <a:cs typeface="Be Vietnam Ultra-Bold"/>
                <a:sym typeface="Be Vietnam Ultra-Bold"/>
              </a:rPr>
              <a:t>Number of ECTS Credits:</a:t>
            </a:r>
            <a:r>
              <a:rPr lang="en-US" sz="2100">
                <a:solidFill>
                  <a:srgbClr val="728674"/>
                </a:solidFill>
                <a:latin typeface="Be Vietnam"/>
                <a:ea typeface="Be Vietnam"/>
                <a:cs typeface="Be Vietnam"/>
                <a:sym typeface="Be Vietnam"/>
              </a:rPr>
              <a:t> 3</a:t>
            </a:r>
          </a:p>
          <a:p>
            <a:pPr algn="l">
              <a:lnSpc>
                <a:spcPts val="3696"/>
              </a:lnSpc>
            </a:pPr>
            <a:r>
              <a:rPr lang="en-US" sz="2100" b="true">
                <a:solidFill>
                  <a:srgbClr val="728674"/>
                </a:solidFill>
                <a:latin typeface="Be Vietnam Ultra-Bold"/>
                <a:ea typeface="Be Vietnam Ultra-Bold"/>
                <a:cs typeface="Be Vietnam Ultra-Bold"/>
                <a:sym typeface="Be Vietnam Ultra-Bold"/>
              </a:rPr>
              <a:t>Department / Program:</a:t>
            </a:r>
            <a:r>
              <a:rPr lang="en-US" sz="2100">
                <a:solidFill>
                  <a:srgbClr val="728674"/>
                </a:solidFill>
                <a:latin typeface="Be Vietnam"/>
                <a:ea typeface="Be Vietnam"/>
                <a:cs typeface="Be Vietnam"/>
                <a:sym typeface="Be Vietnam"/>
              </a:rPr>
              <a:t> Mechanical Engineering</a:t>
            </a:r>
          </a:p>
          <a:p>
            <a:pPr algn="l">
              <a:lnSpc>
                <a:spcPts val="3696"/>
              </a:lnSpc>
            </a:pPr>
            <a:r>
              <a:rPr lang="en-US" sz="2100" b="true">
                <a:solidFill>
                  <a:srgbClr val="728674"/>
                </a:solidFill>
                <a:latin typeface="Be Vietnam Ultra-Bold"/>
                <a:ea typeface="Be Vietnam Ultra-Bold"/>
                <a:cs typeface="Be Vietnam Ultra-Bold"/>
                <a:sym typeface="Be Vietnam Ultra-Bold"/>
              </a:rPr>
              <a:t>Type of Program:</a:t>
            </a:r>
            <a:r>
              <a:rPr lang="en-US" sz="2100">
                <a:solidFill>
                  <a:srgbClr val="728674"/>
                </a:solidFill>
                <a:latin typeface="Be Vietnam"/>
                <a:ea typeface="Be Vietnam"/>
                <a:cs typeface="Be Vietnam"/>
                <a:sym typeface="Be Vietnam"/>
              </a:rPr>
              <a:t> Formal Education</a:t>
            </a:r>
          </a:p>
          <a:p>
            <a:pPr algn="l">
              <a:lnSpc>
                <a:spcPts val="3696"/>
              </a:lnSpc>
            </a:pPr>
            <a:r>
              <a:rPr lang="en-US" sz="2100" b="true">
                <a:solidFill>
                  <a:srgbClr val="728674"/>
                </a:solidFill>
                <a:latin typeface="Be Vietnam Ultra-Bold"/>
                <a:ea typeface="Be Vietnam Ultra-Bold"/>
                <a:cs typeface="Be Vietnam Ultra-Bold"/>
                <a:sym typeface="Be Vietnam Ultra-Bold"/>
              </a:rPr>
              <a:t>Type of Course Unit:</a:t>
            </a:r>
            <a:r>
              <a:rPr lang="en-US" sz="2100">
                <a:solidFill>
                  <a:srgbClr val="728674"/>
                </a:solidFill>
                <a:latin typeface="Be Vietnam"/>
                <a:ea typeface="Be Vietnam"/>
                <a:cs typeface="Be Vietnam"/>
                <a:sym typeface="Be Vietnam"/>
              </a:rPr>
              <a:t> Compulsory</a:t>
            </a:r>
          </a:p>
          <a:p>
            <a:pPr algn="l">
              <a:lnSpc>
                <a:spcPts val="3696"/>
              </a:lnSpc>
            </a:pPr>
            <a:r>
              <a:rPr lang="en-US" sz="2100" b="true">
                <a:solidFill>
                  <a:srgbClr val="728674"/>
                </a:solidFill>
                <a:latin typeface="Be Vietnam Ultra-Bold"/>
                <a:ea typeface="Be Vietnam Ultra-Bold"/>
                <a:cs typeface="Be Vietnam Ultra-Bold"/>
                <a:sym typeface="Be Vietnam Ultra-Bold"/>
              </a:rPr>
              <a:t>Course Delivery Method:</a:t>
            </a:r>
            <a:r>
              <a:rPr lang="en-US" sz="2100">
                <a:solidFill>
                  <a:srgbClr val="728674"/>
                </a:solidFill>
                <a:latin typeface="Be Vietnam"/>
                <a:ea typeface="Be Vietnam"/>
                <a:cs typeface="Be Vietnam"/>
                <a:sym typeface="Be Vietnam"/>
              </a:rPr>
              <a:t> Face To Face</a:t>
            </a:r>
          </a:p>
          <a:p>
            <a:pPr algn="l">
              <a:lnSpc>
                <a:spcPts val="3696"/>
              </a:lnSpc>
            </a:pPr>
          </a:p>
        </p:txBody>
      </p:sp>
      <p:sp>
        <p:nvSpPr>
          <p:cNvPr name="Freeform 5" id="5"/>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13506648" y="4020926"/>
            <a:ext cx="4431917" cy="1512392"/>
          </a:xfrm>
          <a:custGeom>
            <a:avLst/>
            <a:gdLst/>
            <a:ahLst/>
            <a:cxnLst/>
            <a:rect r="r" b="b" t="t" l="l"/>
            <a:pathLst>
              <a:path h="1512392" w="4431917">
                <a:moveTo>
                  <a:pt x="0" y="0"/>
                </a:moveTo>
                <a:lnTo>
                  <a:pt x="4431917" y="0"/>
                </a:lnTo>
                <a:lnTo>
                  <a:pt x="4431917" y="1512392"/>
                </a:lnTo>
                <a:lnTo>
                  <a:pt x="0" y="151239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8989904" y="3519377"/>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13498634" y="5777646"/>
            <a:ext cx="4439932" cy="1171032"/>
          </a:xfrm>
          <a:custGeom>
            <a:avLst/>
            <a:gdLst/>
            <a:ahLst/>
            <a:cxnLst/>
            <a:rect r="r" b="b" t="t" l="l"/>
            <a:pathLst>
              <a:path h="1171032" w="4439932">
                <a:moveTo>
                  <a:pt x="0" y="0"/>
                </a:moveTo>
                <a:lnTo>
                  <a:pt x="4439931" y="0"/>
                </a:lnTo>
                <a:lnTo>
                  <a:pt x="4439931" y="1171032"/>
                </a:lnTo>
                <a:lnTo>
                  <a:pt x="0" y="1171032"/>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0" id="10"/>
          <p:cNvSpPr txBox="true"/>
          <p:nvPr/>
        </p:nvSpPr>
        <p:spPr>
          <a:xfrm rot="0">
            <a:off x="756949" y="2019618"/>
            <a:ext cx="16774102"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OBJECTIVES OF THE COURSE</a:t>
            </a:r>
          </a:p>
        </p:txBody>
      </p:sp>
      <p:sp>
        <p:nvSpPr>
          <p:cNvPr name="TextBox 11" id="11"/>
          <p:cNvSpPr txBox="true"/>
          <p:nvPr/>
        </p:nvSpPr>
        <p:spPr>
          <a:xfrm rot="0">
            <a:off x="1280973" y="4331786"/>
            <a:ext cx="7306986" cy="2194555"/>
          </a:xfrm>
          <a:prstGeom prst="rect">
            <a:avLst/>
          </a:prstGeom>
        </p:spPr>
        <p:txBody>
          <a:bodyPr anchor="t" rtlCol="false" tIns="0" lIns="0" bIns="0" rIns="0">
            <a:spAutoFit/>
          </a:bodyPr>
          <a:lstStyle/>
          <a:p>
            <a:pPr algn="just">
              <a:lnSpc>
                <a:spcPts val="3536"/>
              </a:lnSpc>
            </a:pPr>
            <a:r>
              <a:rPr lang="en-US" sz="2009">
                <a:solidFill>
                  <a:srgbClr val="728674"/>
                </a:solidFill>
                <a:latin typeface="Be Vietnam"/>
                <a:ea typeface="Be Vietnam"/>
                <a:cs typeface="Be Vietnam"/>
                <a:sym typeface="Be Vietnam"/>
              </a:rPr>
              <a:t>It aims to teach the methods used in analysing engineering problems involving fluids by introducing the basic properties of fluids and their place and importance in engineering applications and to gain the skills to develop solutions in this context.</a:t>
            </a:r>
          </a:p>
        </p:txBody>
      </p:sp>
      <p:sp>
        <p:nvSpPr>
          <p:cNvPr name="TextBox 12" id="12"/>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845221" y="1595043"/>
            <a:ext cx="11577600"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COURSE CONTENT</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8706809" y="3224329"/>
            <a:ext cx="3628505" cy="4114800"/>
          </a:xfrm>
          <a:custGeom>
            <a:avLst/>
            <a:gdLst/>
            <a:ahLst/>
            <a:cxnLst/>
            <a:rect r="r" b="b" t="t" l="l"/>
            <a:pathLst>
              <a:path h="4114800" w="3628505">
                <a:moveTo>
                  <a:pt x="0" y="0"/>
                </a:moveTo>
                <a:lnTo>
                  <a:pt x="3628505" y="0"/>
                </a:lnTo>
                <a:lnTo>
                  <a:pt x="3628505"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12884328" y="3442710"/>
            <a:ext cx="5076987" cy="1700790"/>
          </a:xfrm>
          <a:custGeom>
            <a:avLst/>
            <a:gdLst/>
            <a:ahLst/>
            <a:cxnLst/>
            <a:rect r="r" b="b" t="t" l="l"/>
            <a:pathLst>
              <a:path h="1700790" w="5076987">
                <a:moveTo>
                  <a:pt x="0" y="0"/>
                </a:moveTo>
                <a:lnTo>
                  <a:pt x="5076987" y="0"/>
                </a:lnTo>
                <a:lnTo>
                  <a:pt x="5076987" y="1700790"/>
                </a:lnTo>
                <a:lnTo>
                  <a:pt x="0" y="170079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12884328" y="5483278"/>
            <a:ext cx="3990321" cy="2843104"/>
          </a:xfrm>
          <a:custGeom>
            <a:avLst/>
            <a:gdLst/>
            <a:ahLst/>
            <a:cxnLst/>
            <a:rect r="r" b="b" t="t" l="l"/>
            <a:pathLst>
              <a:path h="2843104" w="3990321">
                <a:moveTo>
                  <a:pt x="0" y="0"/>
                </a:moveTo>
                <a:lnTo>
                  <a:pt x="3990321" y="0"/>
                </a:lnTo>
                <a:lnTo>
                  <a:pt x="3990321" y="2843103"/>
                </a:lnTo>
                <a:lnTo>
                  <a:pt x="0" y="284310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1815815" y="3119554"/>
            <a:ext cx="5695460" cy="4622673"/>
          </a:xfrm>
          <a:prstGeom prst="rect">
            <a:avLst/>
          </a:prstGeom>
        </p:spPr>
        <p:txBody>
          <a:bodyPr anchor="t" rtlCol="false" tIns="0" lIns="0" bIns="0" rIns="0">
            <a:spAutoFit/>
          </a:bodyPr>
          <a:lstStyle/>
          <a:p>
            <a:pPr algn="just" marL="453390" indent="-226695" lvl="1">
              <a:lnSpc>
                <a:spcPts val="3696"/>
              </a:lnSpc>
              <a:buFont typeface="Arial"/>
              <a:buChar char="•"/>
            </a:pPr>
            <a:r>
              <a:rPr lang="en-US" sz="2100">
                <a:solidFill>
                  <a:srgbClr val="728674"/>
                </a:solidFill>
                <a:latin typeface="Be Vietnam"/>
                <a:ea typeface="Be Vietnam"/>
                <a:cs typeface="Be Vietnam"/>
                <a:sym typeface="Be Vietnam"/>
              </a:rPr>
              <a:t>Introduction to fluid mechanics</a:t>
            </a:r>
          </a:p>
          <a:p>
            <a:pPr algn="just" marL="453390" indent="-226695" lvl="1">
              <a:lnSpc>
                <a:spcPts val="3696"/>
              </a:lnSpc>
              <a:buFont typeface="Arial"/>
              <a:buChar char="•"/>
            </a:pPr>
            <a:r>
              <a:rPr lang="en-US" sz="2100">
                <a:solidFill>
                  <a:srgbClr val="728674"/>
                </a:solidFill>
                <a:latin typeface="Be Vietnam"/>
                <a:ea typeface="Be Vietnam"/>
                <a:cs typeface="Be Vietnam"/>
                <a:sym typeface="Be Vietnam"/>
              </a:rPr>
              <a:t>Definition and classification of fluid motion</a:t>
            </a:r>
          </a:p>
          <a:p>
            <a:pPr algn="just" marL="453390" indent="-226695" lvl="1">
              <a:lnSpc>
                <a:spcPts val="3696"/>
              </a:lnSpc>
              <a:buFont typeface="Arial"/>
              <a:buChar char="•"/>
            </a:pPr>
            <a:r>
              <a:rPr lang="en-US" sz="2100">
                <a:solidFill>
                  <a:srgbClr val="728674"/>
                </a:solidFill>
                <a:latin typeface="Be Vietnam"/>
                <a:ea typeface="Be Vietnam"/>
                <a:cs typeface="Be Vietnam"/>
                <a:sym typeface="Be Vietnam"/>
              </a:rPr>
              <a:t>Fluid statics</a:t>
            </a:r>
          </a:p>
          <a:p>
            <a:pPr algn="just" marL="453390" indent="-226695" lvl="1">
              <a:lnSpc>
                <a:spcPts val="3696"/>
              </a:lnSpc>
              <a:buFont typeface="Arial"/>
              <a:buChar char="•"/>
            </a:pPr>
            <a:r>
              <a:rPr lang="en-US" sz="2100">
                <a:solidFill>
                  <a:srgbClr val="728674"/>
                </a:solidFill>
                <a:latin typeface="Be Vietnam"/>
                <a:ea typeface="Be Vietnam"/>
                <a:cs typeface="Be Vietnam"/>
                <a:sym typeface="Be Vietnam"/>
              </a:rPr>
              <a:t>Llift and stability,</a:t>
            </a:r>
          </a:p>
          <a:p>
            <a:pPr algn="just" marL="453390" indent="-226695" lvl="1">
              <a:lnSpc>
                <a:spcPts val="3696"/>
              </a:lnSpc>
              <a:buFont typeface="Arial"/>
              <a:buChar char="•"/>
            </a:pPr>
            <a:r>
              <a:rPr lang="en-US" sz="2100">
                <a:solidFill>
                  <a:srgbClr val="728674"/>
                </a:solidFill>
                <a:latin typeface="Be Vietnam"/>
                <a:ea typeface="Be Vietnam"/>
                <a:cs typeface="Be Vietnam"/>
                <a:sym typeface="Be Vietnam"/>
              </a:rPr>
              <a:t>F</a:t>
            </a:r>
            <a:r>
              <a:rPr lang="en-US" sz="2100">
                <a:solidFill>
                  <a:srgbClr val="728674"/>
                </a:solidFill>
                <a:latin typeface="Be Vietnam"/>
                <a:ea typeface="Be Vietnam"/>
                <a:cs typeface="Be Vietnam"/>
                <a:sym typeface="Be Vietnam"/>
              </a:rPr>
              <a:t>luids undergoing rigid body motion </a:t>
            </a:r>
          </a:p>
          <a:p>
            <a:pPr algn="just" marL="453390" indent="-226695" lvl="1">
              <a:lnSpc>
                <a:spcPts val="3696"/>
              </a:lnSpc>
              <a:buFont typeface="Arial"/>
              <a:buChar char="•"/>
            </a:pPr>
            <a:r>
              <a:rPr lang="en-US" sz="2100">
                <a:solidFill>
                  <a:srgbClr val="728674"/>
                </a:solidFill>
                <a:latin typeface="Be Vietnam"/>
                <a:ea typeface="Be Vietnam"/>
                <a:cs typeface="Be Vietnam"/>
                <a:sym typeface="Be Vietnam"/>
              </a:rPr>
              <a:t>Derivation and application of basic equations in integral form using control volumes, and use of and application of general energy balance.</a:t>
            </a:r>
          </a:p>
        </p:txBody>
      </p:sp>
      <p:sp>
        <p:nvSpPr>
          <p:cNvPr name="TextBox 12" id="12"/>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2288018" y="2000456"/>
            <a:ext cx="13489024"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COURSE METHODS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0675424" y="3242411"/>
            <a:ext cx="7315200" cy="2971800"/>
          </a:xfrm>
          <a:custGeom>
            <a:avLst/>
            <a:gdLst/>
            <a:ahLst/>
            <a:cxnLst/>
            <a:rect r="r" b="b" t="t" l="l"/>
            <a:pathLst>
              <a:path h="2971800" w="7315200">
                <a:moveTo>
                  <a:pt x="0" y="0"/>
                </a:moveTo>
                <a:lnTo>
                  <a:pt x="7315200" y="0"/>
                </a:lnTo>
                <a:lnTo>
                  <a:pt x="7315200" y="2971800"/>
                </a:lnTo>
                <a:lnTo>
                  <a:pt x="0" y="2971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14046387" y="6214211"/>
            <a:ext cx="4111760" cy="4060363"/>
          </a:xfrm>
          <a:custGeom>
            <a:avLst/>
            <a:gdLst/>
            <a:ahLst/>
            <a:cxnLst/>
            <a:rect r="r" b="b" t="t" l="l"/>
            <a:pathLst>
              <a:path h="4060363" w="4111760">
                <a:moveTo>
                  <a:pt x="0" y="0"/>
                </a:moveTo>
                <a:lnTo>
                  <a:pt x="4111760" y="0"/>
                </a:lnTo>
                <a:lnTo>
                  <a:pt x="4111760" y="4060363"/>
                </a:lnTo>
                <a:lnTo>
                  <a:pt x="0" y="406036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8686700" y="6159774"/>
            <a:ext cx="3929634" cy="4114800"/>
          </a:xfrm>
          <a:custGeom>
            <a:avLst/>
            <a:gdLst/>
            <a:ahLst/>
            <a:cxnLst/>
            <a:rect r="r" b="b" t="t" l="l"/>
            <a:pathLst>
              <a:path h="4114800" w="3929634">
                <a:moveTo>
                  <a:pt x="0" y="0"/>
                </a:moveTo>
                <a:lnTo>
                  <a:pt x="3929634" y="0"/>
                </a:lnTo>
                <a:lnTo>
                  <a:pt x="3929634"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3074895" y="3713226"/>
            <a:ext cx="5402255" cy="2755773"/>
          </a:xfrm>
          <a:prstGeom prst="rect">
            <a:avLst/>
          </a:prstGeom>
        </p:spPr>
        <p:txBody>
          <a:bodyPr anchor="t" rtlCol="false" tIns="0" lIns="0" bIns="0" rIns="0">
            <a:spAutoFit/>
          </a:bodyPr>
          <a:lstStyle/>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Lecture</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Problem Solving</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Question-Answer</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Brain Storming</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Practice</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Discussion techniques and methods</a:t>
            </a:r>
          </a:p>
        </p:txBody>
      </p:sp>
      <p:sp>
        <p:nvSpPr>
          <p:cNvPr name="TextBox 12" id="12"/>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2387507" y="1128930"/>
            <a:ext cx="13489024"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RESOURCES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335314" y="7678721"/>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4282241" y="5196866"/>
            <a:ext cx="3622295" cy="4527869"/>
          </a:xfrm>
          <a:custGeom>
            <a:avLst/>
            <a:gdLst/>
            <a:ahLst/>
            <a:cxnLst/>
            <a:rect r="r" b="b" t="t" l="l"/>
            <a:pathLst>
              <a:path h="4527869" w="3622295">
                <a:moveTo>
                  <a:pt x="0" y="0"/>
                </a:moveTo>
                <a:lnTo>
                  <a:pt x="3622295" y="0"/>
                </a:lnTo>
                <a:lnTo>
                  <a:pt x="3622295" y="4527869"/>
                </a:lnTo>
                <a:lnTo>
                  <a:pt x="0" y="4527869"/>
                </a:lnTo>
                <a:lnTo>
                  <a:pt x="0" y="0"/>
                </a:lnTo>
                <a:close/>
              </a:path>
            </a:pathLst>
          </a:custGeom>
          <a:blipFill>
            <a:blip r:embed="rId7"/>
            <a:stretch>
              <a:fillRect l="0" t="-505" r="0" b="-505"/>
            </a:stretch>
          </a:blipFill>
        </p:spPr>
      </p:sp>
      <p:sp>
        <p:nvSpPr>
          <p:cNvPr name="Freeform 9" id="9"/>
          <p:cNvSpPr/>
          <p:nvPr/>
        </p:nvSpPr>
        <p:spPr>
          <a:xfrm flipH="false" flipV="false" rot="0">
            <a:off x="10454807" y="5196866"/>
            <a:ext cx="3407222" cy="4527869"/>
          </a:xfrm>
          <a:custGeom>
            <a:avLst/>
            <a:gdLst/>
            <a:ahLst/>
            <a:cxnLst/>
            <a:rect r="r" b="b" t="t" l="l"/>
            <a:pathLst>
              <a:path h="4527869" w="3407222">
                <a:moveTo>
                  <a:pt x="0" y="0"/>
                </a:moveTo>
                <a:lnTo>
                  <a:pt x="3407222" y="0"/>
                </a:lnTo>
                <a:lnTo>
                  <a:pt x="3407222" y="4527869"/>
                </a:lnTo>
                <a:lnTo>
                  <a:pt x="0" y="4527869"/>
                </a:lnTo>
                <a:lnTo>
                  <a:pt x="0" y="0"/>
                </a:lnTo>
                <a:close/>
              </a:path>
            </a:pathLst>
          </a:custGeom>
          <a:blipFill>
            <a:blip r:embed="rId8"/>
            <a:stretch>
              <a:fillRect l="-592" t="0" r="-592" b="0"/>
            </a:stretch>
          </a:blipFill>
        </p:spPr>
      </p:sp>
      <p:sp>
        <p:nvSpPr>
          <p:cNvPr name="TextBox 10" id="10"/>
          <p:cNvSpPr txBox="true"/>
          <p:nvPr/>
        </p:nvSpPr>
        <p:spPr>
          <a:xfrm rot="0">
            <a:off x="3281852" y="3217120"/>
            <a:ext cx="5695460" cy="1822323"/>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Fluid Mechanics Fundamentals and Applications, Yunus Cengel, John Cimbala, McGraw-Hill Education; 3 edition (January 30, 2013)</a:t>
            </a:r>
          </a:p>
        </p:txBody>
      </p:sp>
      <p:sp>
        <p:nvSpPr>
          <p:cNvPr name="TextBox 11" id="11"/>
          <p:cNvSpPr txBox="true"/>
          <p:nvPr/>
        </p:nvSpPr>
        <p:spPr>
          <a:xfrm rot="0">
            <a:off x="9310688" y="3698447"/>
            <a:ext cx="5695460" cy="135559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Introduction to Fluid Mechanics, R. W. Fox, P. J. Pritchard and A. T. McDonald, John Wiley &amp; Sons, Inc.</a:t>
            </a:r>
          </a:p>
        </p:txBody>
      </p:sp>
      <p:sp>
        <p:nvSpPr>
          <p:cNvPr name="TextBox 12" id="12"/>
          <p:cNvSpPr txBox="true"/>
          <p:nvPr/>
        </p:nvSpPr>
        <p:spPr>
          <a:xfrm rot="0">
            <a:off x="3281852" y="2468573"/>
            <a:ext cx="5695460" cy="695899"/>
          </a:xfrm>
          <a:prstGeom prst="rect">
            <a:avLst/>
          </a:prstGeom>
        </p:spPr>
        <p:txBody>
          <a:bodyPr anchor="t" rtlCol="false" tIns="0" lIns="0" bIns="0" rIns="0">
            <a:spAutoFit/>
          </a:bodyPr>
          <a:lstStyle/>
          <a:p>
            <a:pPr algn="ctr">
              <a:lnSpc>
                <a:spcPts val="5743"/>
              </a:lnSpc>
            </a:pPr>
            <a:r>
              <a:rPr lang="en-US" b="true" sz="4102">
                <a:solidFill>
                  <a:srgbClr val="728674"/>
                </a:solidFill>
                <a:latin typeface="Be Vietnam Ultra-Bold"/>
                <a:ea typeface="Be Vietnam Ultra-Bold"/>
                <a:cs typeface="Be Vietnam Ultra-Bold"/>
                <a:sym typeface="Be Vietnam Ultra-Bold"/>
              </a:rPr>
              <a:t>Main</a:t>
            </a:r>
          </a:p>
        </p:txBody>
      </p:sp>
      <p:sp>
        <p:nvSpPr>
          <p:cNvPr name="TextBox 13" id="13"/>
          <p:cNvSpPr txBox="true"/>
          <p:nvPr/>
        </p:nvSpPr>
        <p:spPr>
          <a:xfrm rot="0">
            <a:off x="9310688" y="2777814"/>
            <a:ext cx="5695460" cy="695899"/>
          </a:xfrm>
          <a:prstGeom prst="rect">
            <a:avLst/>
          </a:prstGeom>
        </p:spPr>
        <p:txBody>
          <a:bodyPr anchor="t" rtlCol="false" tIns="0" lIns="0" bIns="0" rIns="0">
            <a:spAutoFit/>
          </a:bodyPr>
          <a:lstStyle/>
          <a:p>
            <a:pPr algn="ctr">
              <a:lnSpc>
                <a:spcPts val="5743"/>
              </a:lnSpc>
            </a:pPr>
            <a:r>
              <a:rPr lang="en-US" b="true" sz="4102">
                <a:solidFill>
                  <a:srgbClr val="728674"/>
                </a:solidFill>
                <a:latin typeface="Be Vietnam Ultra-Bold"/>
                <a:ea typeface="Be Vietnam Ultra-Bold"/>
                <a:cs typeface="Be Vietnam Ultra-Bold"/>
                <a:sym typeface="Be Vietnam Ultra-Bold"/>
              </a:rPr>
              <a:t>Assistant</a:t>
            </a:r>
          </a:p>
        </p:txBody>
      </p:sp>
      <p:sp>
        <p:nvSpPr>
          <p:cNvPr name="TextBox 14" id="14"/>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2586617" y="1779036"/>
            <a:ext cx="14380782"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ASSESSMENT METHODS </a:t>
            </a:r>
          </a:p>
        </p:txBody>
      </p:sp>
      <p:pic>
        <p:nvPicPr>
          <p:cNvPr name="Picture 8" id="8"/>
          <p:cNvPicPr>
            <a:picLocks noChangeAspect="true"/>
          </p:cNvPicPr>
          <p:nvPr/>
        </p:nvPicPr>
        <p:blipFill>
          <a:blip r:embed="rId7"/>
          <a:stretch>
            <a:fillRect/>
          </a:stretch>
        </p:blipFill>
        <p:spPr>
          <a:xfrm rot="0">
            <a:off x="2049664" y="3482090"/>
            <a:ext cx="6443436" cy="5178235"/>
          </a:xfrm>
          <a:prstGeom prst="rect">
            <a:avLst/>
          </a:prstGeom>
        </p:spPr>
      </p:pic>
      <p:sp>
        <p:nvSpPr>
          <p:cNvPr name="TextBox 9" id="9"/>
          <p:cNvSpPr txBox="true"/>
          <p:nvPr/>
        </p:nvSpPr>
        <p:spPr>
          <a:xfrm rot="0">
            <a:off x="3274210" y="8018597"/>
            <a:ext cx="2064732" cy="42214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(Quantity 1)</a:t>
            </a:r>
          </a:p>
        </p:txBody>
      </p:sp>
      <p:sp>
        <p:nvSpPr>
          <p:cNvPr name="TextBox 10" id="10"/>
          <p:cNvSpPr txBox="true"/>
          <p:nvPr/>
        </p:nvSpPr>
        <p:spPr>
          <a:xfrm rot="0">
            <a:off x="5676944" y="8018597"/>
            <a:ext cx="2064732" cy="42214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(Quantity 1)</a:t>
            </a:r>
          </a:p>
        </p:txBody>
      </p:sp>
      <p:sp>
        <p:nvSpPr>
          <p:cNvPr name="TextBox 11" id="11"/>
          <p:cNvSpPr txBox="true"/>
          <p:nvPr/>
        </p:nvSpPr>
        <p:spPr>
          <a:xfrm rot="0">
            <a:off x="2586617" y="3094544"/>
            <a:ext cx="5695460" cy="695899"/>
          </a:xfrm>
          <a:prstGeom prst="rect">
            <a:avLst/>
          </a:prstGeom>
        </p:spPr>
        <p:txBody>
          <a:bodyPr anchor="t" rtlCol="false" tIns="0" lIns="0" bIns="0" rIns="0">
            <a:spAutoFit/>
          </a:bodyPr>
          <a:lstStyle/>
          <a:p>
            <a:pPr algn="ctr">
              <a:lnSpc>
                <a:spcPts val="5743"/>
              </a:lnSpc>
            </a:pPr>
            <a:r>
              <a:rPr lang="en-US" b="true" sz="4102">
                <a:solidFill>
                  <a:srgbClr val="728674"/>
                </a:solidFill>
                <a:latin typeface="Be Vietnam Ultra-Bold"/>
                <a:ea typeface="Be Vietnam Ultra-Bold"/>
                <a:cs typeface="Be Vietnam Ultra-Bold"/>
                <a:sym typeface="Be Vietnam Ultra-Bold"/>
              </a:rPr>
              <a:t>First scenario</a:t>
            </a:r>
          </a:p>
        </p:txBody>
      </p:sp>
      <p:pic>
        <p:nvPicPr>
          <p:cNvPr name="Picture 12" id="12"/>
          <p:cNvPicPr>
            <a:picLocks noChangeAspect="true"/>
          </p:cNvPicPr>
          <p:nvPr/>
        </p:nvPicPr>
        <p:blipFill>
          <a:blip r:embed="rId8"/>
          <a:stretch>
            <a:fillRect/>
          </a:stretch>
        </p:blipFill>
        <p:spPr>
          <a:xfrm rot="0">
            <a:off x="8607047" y="3481204"/>
            <a:ext cx="6443436" cy="5178235"/>
          </a:xfrm>
          <a:prstGeom prst="rect">
            <a:avLst/>
          </a:prstGeom>
        </p:spPr>
      </p:pic>
      <p:sp>
        <p:nvSpPr>
          <p:cNvPr name="TextBox 13" id="13"/>
          <p:cNvSpPr txBox="true"/>
          <p:nvPr/>
        </p:nvSpPr>
        <p:spPr>
          <a:xfrm rot="0">
            <a:off x="9481260" y="8017710"/>
            <a:ext cx="2064732" cy="42214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(Quantity 1)</a:t>
            </a:r>
          </a:p>
        </p:txBody>
      </p:sp>
      <p:sp>
        <p:nvSpPr>
          <p:cNvPr name="TextBox 14" id="14"/>
          <p:cNvSpPr txBox="true"/>
          <p:nvPr/>
        </p:nvSpPr>
        <p:spPr>
          <a:xfrm rot="0">
            <a:off x="11070834" y="8017710"/>
            <a:ext cx="2064732" cy="42214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(Quantity 1)</a:t>
            </a:r>
          </a:p>
        </p:txBody>
      </p:sp>
      <p:sp>
        <p:nvSpPr>
          <p:cNvPr name="TextBox 15" id="15"/>
          <p:cNvSpPr txBox="true"/>
          <p:nvPr/>
        </p:nvSpPr>
        <p:spPr>
          <a:xfrm rot="0">
            <a:off x="9144000" y="3093657"/>
            <a:ext cx="5695460" cy="695899"/>
          </a:xfrm>
          <a:prstGeom prst="rect">
            <a:avLst/>
          </a:prstGeom>
        </p:spPr>
        <p:txBody>
          <a:bodyPr anchor="t" rtlCol="false" tIns="0" lIns="0" bIns="0" rIns="0">
            <a:spAutoFit/>
          </a:bodyPr>
          <a:lstStyle/>
          <a:p>
            <a:pPr algn="ctr">
              <a:lnSpc>
                <a:spcPts val="5743"/>
              </a:lnSpc>
            </a:pPr>
            <a:r>
              <a:rPr lang="en-US" b="true" sz="4102">
                <a:solidFill>
                  <a:srgbClr val="728674"/>
                </a:solidFill>
                <a:latin typeface="Be Vietnam Ultra-Bold"/>
                <a:ea typeface="Be Vietnam Ultra-Bold"/>
                <a:cs typeface="Be Vietnam Ultra-Bold"/>
                <a:sym typeface="Be Vietnam Ultra-Bold"/>
              </a:rPr>
              <a:t>Second scenario</a:t>
            </a:r>
          </a:p>
        </p:txBody>
      </p:sp>
      <p:sp>
        <p:nvSpPr>
          <p:cNvPr name="TextBox 16" id="16"/>
          <p:cNvSpPr txBox="true"/>
          <p:nvPr/>
        </p:nvSpPr>
        <p:spPr>
          <a:xfrm rot="0">
            <a:off x="12624567" y="8017710"/>
            <a:ext cx="2064732" cy="42214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(Quantity 1)</a:t>
            </a:r>
          </a:p>
        </p:txBody>
      </p:sp>
      <p:sp>
        <p:nvSpPr>
          <p:cNvPr name="TextBox 17" id="17"/>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271613" y="197218"/>
            <a:ext cx="13489024" cy="2749396"/>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WEEKLY DETAILED COURSE CONTENTS</a:t>
            </a:r>
          </a:p>
        </p:txBody>
      </p:sp>
      <p:sp>
        <p:nvSpPr>
          <p:cNvPr name="TextBox 4" id="4"/>
          <p:cNvSpPr txBox="true"/>
          <p:nvPr/>
        </p:nvSpPr>
        <p:spPr>
          <a:xfrm rot="0">
            <a:off x="2533178" y="3075920"/>
            <a:ext cx="6610822" cy="6489573"/>
          </a:xfrm>
          <a:prstGeom prst="rect">
            <a:avLst/>
          </a:prstGeom>
        </p:spPr>
        <p:txBody>
          <a:bodyPr anchor="t" rtlCol="false" tIns="0" lIns="0" bIns="0" rIns="0">
            <a:spAutoFit/>
          </a:bodyPr>
          <a:lstStyle/>
          <a:p>
            <a:pPr algn="l" marL="453390" indent="-226695" lvl="1">
              <a:lnSpc>
                <a:spcPts val="3696"/>
              </a:lnSpc>
              <a:buAutoNum type="arabicPeriod" startAt="1"/>
            </a:pPr>
            <a:r>
              <a:rPr lang="en-US" sz="2100">
                <a:solidFill>
                  <a:srgbClr val="728674"/>
                </a:solidFill>
                <a:latin typeface="Be Vietnam"/>
                <a:ea typeface="Be Vietnam"/>
                <a:cs typeface="Be Vietnam"/>
                <a:sym typeface="Be Vietnam"/>
              </a:rPr>
              <a:t>Defi</a:t>
            </a:r>
            <a:r>
              <a:rPr lang="en-US" sz="2100">
                <a:solidFill>
                  <a:srgbClr val="728674"/>
                </a:solidFill>
                <a:latin typeface="Be Vietnam"/>
                <a:ea typeface="Be Vietnam"/>
                <a:cs typeface="Be Vietnam"/>
                <a:sym typeface="Be Vietnam"/>
              </a:rPr>
              <a:t>ni</a:t>
            </a:r>
            <a:r>
              <a:rPr lang="en-US" sz="2100">
                <a:solidFill>
                  <a:srgbClr val="728674"/>
                </a:solidFill>
                <a:latin typeface="Be Vietnam"/>
                <a:ea typeface="Be Vietnam"/>
                <a:cs typeface="Be Vietnam"/>
                <a:sym typeface="Be Vietnam"/>
              </a:rPr>
              <a:t>tion of fluid, fluid mechanics in engineering, scope of fluid mechanics, methods of analysis, dimensions and units.</a:t>
            </a:r>
          </a:p>
          <a:p>
            <a:pPr algn="l" marL="453390" indent="-226695" lvl="1">
              <a:lnSpc>
                <a:spcPts val="3696"/>
              </a:lnSpc>
              <a:buAutoNum type="arabicPeriod" startAt="1"/>
            </a:pPr>
            <a:r>
              <a:rPr lang="en-US" sz="2100">
                <a:solidFill>
                  <a:srgbClr val="728674"/>
                </a:solidFill>
                <a:latin typeface="Be Vietnam"/>
                <a:ea typeface="Be Vietnam"/>
                <a:cs typeface="Be Vietnam"/>
                <a:sym typeface="Be Vietnam"/>
              </a:rPr>
              <a:t>System, Control Volume and Control Surface, Problem Solving techniques</a:t>
            </a:r>
          </a:p>
          <a:p>
            <a:pPr algn="l" marL="453390" indent="-226695" lvl="1">
              <a:lnSpc>
                <a:spcPts val="3696"/>
              </a:lnSpc>
              <a:buAutoNum type="arabicPeriod" startAt="1"/>
            </a:pPr>
            <a:r>
              <a:rPr lang="en-US" sz="2100">
                <a:solidFill>
                  <a:srgbClr val="728674"/>
                </a:solidFill>
                <a:latin typeface="Be Vietnam"/>
                <a:ea typeface="Be Vietnam"/>
                <a:cs typeface="Be Vietnam"/>
                <a:sym typeface="Be Vietnam"/>
              </a:rPr>
              <a:t>Definition of continuum, fluid as a continuum, velocity field, timeline.</a:t>
            </a:r>
          </a:p>
          <a:p>
            <a:pPr algn="l" marL="453390" indent="-226695" lvl="1">
              <a:lnSpc>
                <a:spcPts val="3696"/>
              </a:lnSpc>
              <a:buAutoNum type="arabicPeriod" startAt="1"/>
            </a:pPr>
            <a:r>
              <a:rPr lang="en-US" sz="2100">
                <a:solidFill>
                  <a:srgbClr val="728674"/>
                </a:solidFill>
                <a:latin typeface="Be Vietnam"/>
                <a:ea typeface="Be Vietnam"/>
                <a:cs typeface="Be Vietnam"/>
                <a:sym typeface="Be Vietnam"/>
              </a:rPr>
              <a:t>Fl</a:t>
            </a:r>
            <a:r>
              <a:rPr lang="en-US" sz="2100">
                <a:solidFill>
                  <a:srgbClr val="728674"/>
                </a:solidFill>
                <a:latin typeface="Be Vietnam"/>
                <a:ea typeface="Be Vietnam"/>
                <a:cs typeface="Be Vietnam"/>
                <a:sym typeface="Be Vietnam"/>
              </a:rPr>
              <a:t>uids pathline, streakline and streamline. Stress field.</a:t>
            </a:r>
          </a:p>
          <a:p>
            <a:pPr algn="l" marL="453390" indent="-226695" lvl="1">
              <a:lnSpc>
                <a:spcPts val="3696"/>
              </a:lnSpc>
              <a:buAutoNum type="arabicPeriod" startAt="1"/>
            </a:pPr>
            <a:r>
              <a:rPr lang="en-US" sz="2100">
                <a:solidFill>
                  <a:srgbClr val="728674"/>
                </a:solidFill>
                <a:latin typeface="Be Vietnam"/>
                <a:ea typeface="Be Vietnam"/>
                <a:cs typeface="Be Vietnam"/>
                <a:sym typeface="Be Vietnam"/>
              </a:rPr>
              <a:t>Fluids Viscosity, Newtonian and non-Newtonian fluids</a:t>
            </a:r>
          </a:p>
          <a:p>
            <a:pPr algn="l" marL="453390" indent="-226695" lvl="1">
              <a:lnSpc>
                <a:spcPts val="3696"/>
              </a:lnSpc>
              <a:buAutoNum type="arabicPeriod" startAt="1"/>
            </a:pPr>
            <a:r>
              <a:rPr lang="en-US" sz="2100">
                <a:solidFill>
                  <a:srgbClr val="728674"/>
                </a:solidFill>
                <a:latin typeface="Be Vietnam"/>
                <a:ea typeface="Be Vietnam"/>
                <a:cs typeface="Be Vietnam"/>
                <a:sym typeface="Be Vietnam"/>
              </a:rPr>
              <a:t>Vapor pressure and surface tension, description and classification of fluid motion.</a:t>
            </a:r>
          </a:p>
          <a:p>
            <a:pPr algn="l">
              <a:lnSpc>
                <a:spcPts val="3696"/>
              </a:lnSpc>
            </a:pPr>
          </a:p>
        </p:txBody>
      </p:sp>
      <p:sp>
        <p:nvSpPr>
          <p:cNvPr name="Freeform 5" id="5"/>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true" flipV="false" rot="0">
            <a:off x="12777891" y="7985913"/>
            <a:ext cx="5952686" cy="2544773"/>
          </a:xfrm>
          <a:custGeom>
            <a:avLst/>
            <a:gdLst/>
            <a:ahLst/>
            <a:cxnLst/>
            <a:rect r="r" b="b" t="t" l="l"/>
            <a:pathLst>
              <a:path h="2544773" w="5952686">
                <a:moveTo>
                  <a:pt x="5952686" y="0"/>
                </a:moveTo>
                <a:lnTo>
                  <a:pt x="0" y="0"/>
                </a:lnTo>
                <a:lnTo>
                  <a:pt x="0" y="2544774"/>
                </a:lnTo>
                <a:lnTo>
                  <a:pt x="5952686" y="2544774"/>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true" flipV="false" rot="-10800000">
            <a:off x="0" y="-243687"/>
            <a:ext cx="5952686" cy="2544773"/>
          </a:xfrm>
          <a:custGeom>
            <a:avLst/>
            <a:gdLst/>
            <a:ahLst/>
            <a:cxnLst/>
            <a:rect r="r" b="b" t="t" l="l"/>
            <a:pathLst>
              <a:path h="2544773" w="5952686">
                <a:moveTo>
                  <a:pt x="5952686" y="0"/>
                </a:moveTo>
                <a:lnTo>
                  <a:pt x="0" y="0"/>
                </a:lnTo>
                <a:lnTo>
                  <a:pt x="0" y="2544774"/>
                </a:lnTo>
                <a:lnTo>
                  <a:pt x="5952686" y="2544774"/>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9776636" y="3075920"/>
            <a:ext cx="7205291" cy="6489573"/>
          </a:xfrm>
          <a:prstGeom prst="rect">
            <a:avLst/>
          </a:prstGeom>
        </p:spPr>
        <p:txBody>
          <a:bodyPr anchor="t" rtlCol="false" tIns="0" lIns="0" bIns="0" rIns="0">
            <a:spAutoFit/>
          </a:bodyPr>
          <a:lstStyle/>
          <a:p>
            <a:pPr algn="l">
              <a:lnSpc>
                <a:spcPts val="3696"/>
              </a:lnSpc>
            </a:pPr>
            <a:r>
              <a:rPr lang="en-US" sz="2100">
                <a:solidFill>
                  <a:srgbClr val="728674"/>
                </a:solidFill>
                <a:latin typeface="Be Vietnam"/>
                <a:ea typeface="Be Vietnam"/>
                <a:cs typeface="Be Vietnam"/>
                <a:sym typeface="Be Vietnam"/>
              </a:rPr>
              <a:t>7. Midterm</a:t>
            </a:r>
          </a:p>
          <a:p>
            <a:pPr algn="l">
              <a:lnSpc>
                <a:spcPts val="3696"/>
              </a:lnSpc>
            </a:pPr>
            <a:r>
              <a:rPr lang="en-US" sz="2100">
                <a:solidFill>
                  <a:srgbClr val="728674"/>
                </a:solidFill>
                <a:latin typeface="Be Vietnam"/>
                <a:ea typeface="Be Vietnam"/>
                <a:cs typeface="Be Vietnam"/>
                <a:sym typeface="Be Vietnam"/>
              </a:rPr>
              <a:t>8. </a:t>
            </a:r>
            <a:r>
              <a:rPr lang="en-US" sz="2100">
                <a:solidFill>
                  <a:srgbClr val="728674"/>
                </a:solidFill>
                <a:latin typeface="Be Vietnam"/>
                <a:ea typeface="Be Vietnam"/>
                <a:cs typeface="Be Vietnam"/>
                <a:sym typeface="Be Vietnam"/>
              </a:rPr>
              <a:t>The basic equation of fluid statics</a:t>
            </a:r>
          </a:p>
          <a:p>
            <a:pPr algn="l">
              <a:lnSpc>
                <a:spcPts val="3696"/>
              </a:lnSpc>
            </a:pPr>
            <a:r>
              <a:rPr lang="en-US" sz="2100">
                <a:solidFill>
                  <a:srgbClr val="728674"/>
                </a:solidFill>
                <a:latin typeface="Be Vietnam"/>
                <a:ea typeface="Be Vietnam"/>
                <a:cs typeface="Be Vietnam"/>
                <a:sym typeface="Be Vietnam"/>
              </a:rPr>
              <a:t>9. </a:t>
            </a:r>
            <a:r>
              <a:rPr lang="en-US" sz="2100">
                <a:solidFill>
                  <a:srgbClr val="728674"/>
                </a:solidFill>
                <a:latin typeface="Be Vietnam"/>
                <a:ea typeface="Be Vietnam"/>
                <a:cs typeface="Be Vietnam"/>
                <a:sym typeface="Be Vietnam"/>
              </a:rPr>
              <a:t>Analysis of hydrostatic force on curved submerged surfaces.</a:t>
            </a:r>
          </a:p>
          <a:p>
            <a:pPr algn="l">
              <a:lnSpc>
                <a:spcPts val="3696"/>
              </a:lnSpc>
            </a:pPr>
            <a:r>
              <a:rPr lang="en-US" sz="2100">
                <a:solidFill>
                  <a:srgbClr val="728674"/>
                </a:solidFill>
                <a:latin typeface="Be Vietnam"/>
                <a:ea typeface="Be Vietnam"/>
                <a:cs typeface="Be Vietnam"/>
                <a:sym typeface="Be Vietnam"/>
              </a:rPr>
              <a:t>10. </a:t>
            </a:r>
            <a:r>
              <a:rPr lang="en-US" sz="2100">
                <a:solidFill>
                  <a:srgbClr val="728674"/>
                </a:solidFill>
                <a:latin typeface="Be Vietnam"/>
                <a:ea typeface="Be Vietnam"/>
                <a:cs typeface="Be Vietnam"/>
                <a:sym typeface="Be Vietnam"/>
              </a:rPr>
              <a:t>Buoyancy and stability.</a:t>
            </a:r>
          </a:p>
          <a:p>
            <a:pPr algn="l">
              <a:lnSpc>
                <a:spcPts val="3696"/>
              </a:lnSpc>
            </a:pPr>
            <a:r>
              <a:rPr lang="en-US" sz="2100">
                <a:solidFill>
                  <a:srgbClr val="728674"/>
                </a:solidFill>
                <a:latin typeface="Be Vietnam"/>
                <a:ea typeface="Be Vietnam"/>
                <a:cs typeface="Be Vietnam"/>
                <a:sym typeface="Be Vietnam"/>
              </a:rPr>
              <a:t>11. </a:t>
            </a:r>
            <a:r>
              <a:rPr lang="en-US" sz="2100">
                <a:solidFill>
                  <a:srgbClr val="728674"/>
                </a:solidFill>
                <a:latin typeface="Be Vietnam"/>
                <a:ea typeface="Be Vietnam"/>
                <a:cs typeface="Be Vietnam"/>
                <a:sym typeface="Be Vietnam"/>
              </a:rPr>
              <a:t>Analysis of fluids in rigid-body motion.</a:t>
            </a:r>
          </a:p>
          <a:p>
            <a:pPr algn="l">
              <a:lnSpc>
                <a:spcPts val="3696"/>
              </a:lnSpc>
            </a:pPr>
            <a:r>
              <a:rPr lang="en-US" sz="2100">
                <a:solidFill>
                  <a:srgbClr val="728674"/>
                </a:solidFill>
                <a:latin typeface="Be Vietnam"/>
                <a:ea typeface="Be Vietnam"/>
                <a:cs typeface="Be Vietnam"/>
                <a:sym typeface="Be Vietnam"/>
              </a:rPr>
              <a:t>12. </a:t>
            </a:r>
            <a:r>
              <a:rPr lang="en-US" sz="2100">
                <a:solidFill>
                  <a:srgbClr val="728674"/>
                </a:solidFill>
                <a:latin typeface="Be Vietnam"/>
                <a:ea typeface="Be Vietnam"/>
                <a:cs typeface="Be Vietnam"/>
                <a:sym typeface="Be Vietnam"/>
              </a:rPr>
              <a:t>Conservation of Mass and Energy</a:t>
            </a:r>
          </a:p>
          <a:p>
            <a:pPr algn="l">
              <a:lnSpc>
                <a:spcPts val="3696"/>
              </a:lnSpc>
            </a:pPr>
            <a:r>
              <a:rPr lang="en-US" sz="2100">
                <a:solidFill>
                  <a:srgbClr val="728674"/>
                </a:solidFill>
                <a:latin typeface="Be Vietnam"/>
                <a:ea typeface="Be Vietnam"/>
                <a:cs typeface="Be Vietnam"/>
                <a:sym typeface="Be Vietnam"/>
              </a:rPr>
              <a:t>13. </a:t>
            </a:r>
            <a:r>
              <a:rPr lang="en-US" sz="2100">
                <a:solidFill>
                  <a:srgbClr val="728674"/>
                </a:solidFill>
                <a:latin typeface="Be Vietnam"/>
                <a:ea typeface="Be Vietnam"/>
                <a:cs typeface="Be Vietnam"/>
                <a:sym typeface="Be Vietnam"/>
              </a:rPr>
              <a:t>Bernoulli and Energy Equations Introduction</a:t>
            </a:r>
          </a:p>
          <a:p>
            <a:pPr algn="l">
              <a:lnSpc>
                <a:spcPts val="3696"/>
              </a:lnSpc>
            </a:pPr>
            <a:r>
              <a:rPr lang="en-US" sz="2100">
                <a:solidFill>
                  <a:srgbClr val="728674"/>
                </a:solidFill>
                <a:latin typeface="Be Vietnam"/>
                <a:ea typeface="Be Vietnam"/>
                <a:cs typeface="Be Vietnam"/>
                <a:sym typeface="Be Vietnam"/>
              </a:rPr>
              <a:t>14. </a:t>
            </a:r>
            <a:r>
              <a:rPr lang="en-US" sz="2100">
                <a:solidFill>
                  <a:srgbClr val="728674"/>
                </a:solidFill>
                <a:latin typeface="Be Vietnam"/>
                <a:ea typeface="Be Vietnam"/>
                <a:cs typeface="Be Vietnam"/>
                <a:sym typeface="Be Vietnam"/>
              </a:rPr>
              <a:t>Conservation of Mass, Mechanical Energy and Efficiency</a:t>
            </a:r>
          </a:p>
          <a:p>
            <a:pPr algn="l">
              <a:lnSpc>
                <a:spcPts val="3696"/>
              </a:lnSpc>
            </a:pPr>
            <a:r>
              <a:rPr lang="en-US" sz="2100">
                <a:solidFill>
                  <a:srgbClr val="728674"/>
                </a:solidFill>
                <a:latin typeface="Be Vietnam"/>
                <a:ea typeface="Be Vietnam"/>
                <a:cs typeface="Be Vietnam"/>
                <a:sym typeface="Be Vietnam"/>
              </a:rPr>
              <a:t>15. </a:t>
            </a:r>
            <a:r>
              <a:rPr lang="en-US" sz="2100">
                <a:solidFill>
                  <a:srgbClr val="728674"/>
                </a:solidFill>
                <a:latin typeface="Be Vietnam"/>
                <a:ea typeface="Be Vietnam"/>
                <a:cs typeface="Be Vietnam"/>
                <a:sym typeface="Be Vietnam"/>
              </a:rPr>
              <a:t>General Energy Equation, Energy Analysis of Steady Flows</a:t>
            </a:r>
          </a:p>
          <a:p>
            <a:pPr algn="ctr">
              <a:lnSpc>
                <a:spcPts val="3696"/>
              </a:lnSpc>
            </a:pPr>
            <a:r>
              <a:rPr lang="en-US" sz="2100">
                <a:solidFill>
                  <a:srgbClr val="728674"/>
                </a:solidFill>
                <a:latin typeface="Be Vietnam"/>
                <a:ea typeface="Be Vietnam"/>
                <a:cs typeface="Be Vietnam"/>
                <a:sym typeface="Be Vietnam"/>
              </a:rPr>
              <a:t>Final Exam</a:t>
            </a:r>
          </a:p>
          <a:p>
            <a:pPr algn="l">
              <a:lnSpc>
                <a:spcPts val="3696"/>
              </a:lnSpc>
            </a:pPr>
          </a:p>
        </p:txBody>
      </p:sp>
      <p:sp>
        <p:nvSpPr>
          <p:cNvPr name="TextBox 10" id="10"/>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2976343" y="1104900"/>
            <a:ext cx="13489024" cy="2749396"/>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COURSE LEARNING OUTCOMES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2368660" y="3025607"/>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pic>
        <p:nvPicPr>
          <p:cNvPr name="Picture 9" id="9"/>
          <p:cNvPicPr>
            <a:picLocks noChangeAspect="true"/>
          </p:cNvPicPr>
          <p:nvPr/>
        </p:nvPicPr>
        <p:blipFill>
          <a:blip r:embed="rId9"/>
          <a:srcRect l="0" t="0" r="0" b="0"/>
          <a:stretch>
            <a:fillRect/>
          </a:stretch>
        </p:blipFill>
        <p:spPr>
          <a:xfrm flipH="false" flipV="false" rot="0">
            <a:off x="9024568" y="7397297"/>
            <a:ext cx="2676025" cy="2689473"/>
          </a:xfrm>
          <a:prstGeom prst="rect">
            <a:avLst/>
          </a:prstGeom>
        </p:spPr>
      </p:pic>
      <p:sp>
        <p:nvSpPr>
          <p:cNvPr name="TextBox 10" id="10"/>
          <p:cNvSpPr txBox="true"/>
          <p:nvPr/>
        </p:nvSpPr>
        <p:spPr>
          <a:xfrm rot="0">
            <a:off x="1757765" y="3749521"/>
            <a:ext cx="8990945" cy="4155948"/>
          </a:xfrm>
          <a:prstGeom prst="rect">
            <a:avLst/>
          </a:prstGeom>
        </p:spPr>
        <p:txBody>
          <a:bodyPr anchor="t" rtlCol="false" tIns="0" lIns="0" bIns="0" rIns="0">
            <a:spAutoFit/>
          </a:bodyPr>
          <a:lstStyle/>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Kn</a:t>
            </a:r>
            <a:r>
              <a:rPr lang="en-US" sz="2100">
                <a:solidFill>
                  <a:srgbClr val="728674"/>
                </a:solidFill>
                <a:latin typeface="Be Vietnam"/>
                <a:ea typeface="Be Vietnam"/>
                <a:cs typeface="Be Vietnam"/>
                <a:sym typeface="Be Vietnam"/>
              </a:rPr>
              <a:t>ows the basic properties, basic concepts and classifications of fluid mechanics.Defines problem definition.</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Defines fluid statics, hydrostatic force acting on submerged surfaces a and solves related problems.</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Analyzes the rigid body motion objects.</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Knows Bernoulli and Energy equations, makes energy analysis using general energy equations.</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Define flow properties and analyzes flow using mass and energy balance.</a:t>
            </a:r>
          </a:p>
        </p:txBody>
      </p:sp>
      <p:sp>
        <p:nvSpPr>
          <p:cNvPr name="TextBox 11" id="11"/>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002531" y="3911374"/>
            <a:ext cx="12282938" cy="2403867"/>
          </a:xfrm>
          <a:prstGeom prst="rect">
            <a:avLst/>
          </a:prstGeom>
        </p:spPr>
        <p:txBody>
          <a:bodyPr anchor="t" rtlCol="false" tIns="0" lIns="0" bIns="0" rIns="0">
            <a:spAutoFit/>
          </a:bodyPr>
          <a:lstStyle/>
          <a:p>
            <a:pPr algn="ctr">
              <a:lnSpc>
                <a:spcPts val="18500"/>
              </a:lnSpc>
            </a:pPr>
            <a:r>
              <a:rPr lang="en-US" b="true" sz="16667">
                <a:solidFill>
                  <a:srgbClr val="728674"/>
                </a:solidFill>
                <a:latin typeface="Literaturnaya Bold"/>
                <a:ea typeface="Literaturnaya Bold"/>
                <a:cs typeface="Literaturnaya Bold"/>
                <a:sym typeface="Literaturnaya Bold"/>
              </a:rPr>
              <a:t>THANK YOU</a:t>
            </a:r>
          </a:p>
        </p:txBody>
      </p:sp>
      <p:sp>
        <p:nvSpPr>
          <p:cNvPr name="TextBox 4" id="4"/>
          <p:cNvSpPr txBox="true"/>
          <p:nvPr/>
        </p:nvSpPr>
        <p:spPr>
          <a:xfrm rot="0">
            <a:off x="4941129" y="5813077"/>
            <a:ext cx="8405743" cy="695899"/>
          </a:xfrm>
          <a:prstGeom prst="rect">
            <a:avLst/>
          </a:prstGeom>
        </p:spPr>
        <p:txBody>
          <a:bodyPr anchor="t" rtlCol="false" tIns="0" lIns="0" bIns="0" rIns="0">
            <a:spAutoFit/>
          </a:bodyPr>
          <a:lstStyle/>
          <a:p>
            <a:pPr algn="ctr">
              <a:lnSpc>
                <a:spcPts val="5743"/>
              </a:lnSpc>
            </a:pPr>
            <a:r>
              <a:rPr lang="en-US" sz="4102">
                <a:solidFill>
                  <a:srgbClr val="728674"/>
                </a:solidFill>
                <a:latin typeface="Be Vietnam"/>
                <a:ea typeface="Be Vietnam"/>
                <a:cs typeface="Be Vietnam"/>
                <a:sym typeface="Be Vietnam"/>
              </a:rPr>
              <a:t>Presented By Gürşah GÜRÜF </a:t>
            </a:r>
          </a:p>
        </p:txBody>
      </p:sp>
      <p:sp>
        <p:nvSpPr>
          <p:cNvPr name="Freeform 5" id="5"/>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DAGrLQYm3VQ</dc:identifier>
  <dcterms:modified xsi:type="dcterms:W3CDTF">2011-08-01T06:04:30Z</dcterms:modified>
  <cp:revision>1</cp:revision>
  <dc:title>MEE301 - FLUID MECHANICS I course description and information</dc:title>
</cp:coreProperties>
</file>