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Literaturnaya Bold" charset="1" panose="02020803070505020403"/>
      <p:regular r:id="rId13"/>
    </p:embeddedFont>
    <p:embeddedFont>
      <p:font typeface="Be Vietnam" charset="1" panose="00000500000000000000"/>
      <p:regular r:id="rId14"/>
    </p:embeddedFont>
    <p:embeddedFont>
      <p:font typeface="Be Vietnam Ultra-Bold" charset="1" panose="00000900000000000000"/>
      <p:regular r:id="rId15"/>
    </p:embeddedFont>
    <p:embeddedFont>
      <p:font typeface="Be Vietnam Italics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2.png" Type="http://schemas.openxmlformats.org/officeDocument/2006/relationships/image"/><Relationship Id="rId8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png" Type="http://schemas.openxmlformats.org/officeDocument/2006/relationships/image"/><Relationship Id="rId12" Target="../media/image19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Relationship Id="rId8" Target="../media/image22.png" Type="http://schemas.openxmlformats.org/officeDocument/2006/relationships/image"/><Relationship Id="rId9" Target="../media/image2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9353655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6709931"/>
            <a:ext cx="3258110" cy="3258110"/>
          </a:xfrm>
          <a:custGeom>
            <a:avLst/>
            <a:gdLst/>
            <a:ahLst/>
            <a:cxnLst/>
            <a:rect r="r" b="b" t="t" l="l"/>
            <a:pathLst>
              <a:path h="3258110" w="3258110">
                <a:moveTo>
                  <a:pt x="0" y="0"/>
                </a:moveTo>
                <a:lnTo>
                  <a:pt x="3258110" y="0"/>
                </a:lnTo>
                <a:lnTo>
                  <a:pt x="3258110" y="3258110"/>
                </a:lnTo>
                <a:lnTo>
                  <a:pt x="0" y="32581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45143" y="2910164"/>
            <a:ext cx="17565866" cy="4387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39"/>
              </a:lnSpc>
            </a:pPr>
            <a:r>
              <a:rPr lang="en-US" b="true" sz="9716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MEE301 - FLUID MECHANICS I</a:t>
            </a:r>
          </a:p>
          <a:p>
            <a:pPr algn="ctr">
              <a:lnSpc>
                <a:spcPts val="9307"/>
              </a:lnSpc>
            </a:pPr>
          </a:p>
          <a:p>
            <a:pPr algn="ctr">
              <a:lnSpc>
                <a:spcPts val="4983"/>
              </a:lnSpc>
            </a:pPr>
            <a:r>
              <a:rPr lang="en-US" b="true" sz="541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WEEK 1</a:t>
            </a:r>
          </a:p>
          <a:p>
            <a:pPr algn="ctr">
              <a:lnSpc>
                <a:spcPts val="4983"/>
              </a:lnSpc>
            </a:pPr>
            <a:r>
              <a:rPr lang="en-US" b="true" sz="541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CHAPTER 1: INTRODUCTION AND BASIC CONCEPTS</a:t>
            </a:r>
          </a:p>
          <a:p>
            <a:pPr algn="ctr">
              <a:lnSpc>
                <a:spcPts val="61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4176765" y="7666027"/>
            <a:ext cx="8405743" cy="695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3"/>
              </a:lnSpc>
            </a:pPr>
            <a:r>
              <a:rPr lang="en-US" sz="41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973647" y="-705"/>
            <a:ext cx="11449175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SYSTEM AND CONTROL VOLUME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876738" y="8293106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429780" y="2748691"/>
            <a:ext cx="4160690" cy="3666608"/>
          </a:xfrm>
          <a:custGeom>
            <a:avLst/>
            <a:gdLst/>
            <a:ahLst/>
            <a:cxnLst/>
            <a:rect r="r" b="b" t="t" l="l"/>
            <a:pathLst>
              <a:path h="3666608" w="4160690">
                <a:moveTo>
                  <a:pt x="0" y="0"/>
                </a:moveTo>
                <a:lnTo>
                  <a:pt x="4160691" y="0"/>
                </a:lnTo>
                <a:lnTo>
                  <a:pt x="4160691" y="3666608"/>
                </a:lnTo>
                <a:lnTo>
                  <a:pt x="0" y="36666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913784" y="2748691"/>
            <a:ext cx="3224641" cy="3015185"/>
          </a:xfrm>
          <a:custGeom>
            <a:avLst/>
            <a:gdLst/>
            <a:ahLst/>
            <a:cxnLst/>
            <a:rect r="r" b="b" t="t" l="l"/>
            <a:pathLst>
              <a:path h="3015185" w="3224641">
                <a:moveTo>
                  <a:pt x="0" y="0"/>
                </a:moveTo>
                <a:lnTo>
                  <a:pt x="3224640" y="0"/>
                </a:lnTo>
                <a:lnTo>
                  <a:pt x="3224640" y="3015185"/>
                </a:lnTo>
                <a:lnTo>
                  <a:pt x="0" y="30151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429780" y="6751103"/>
            <a:ext cx="3460458" cy="3084006"/>
          </a:xfrm>
          <a:custGeom>
            <a:avLst/>
            <a:gdLst/>
            <a:ahLst/>
            <a:cxnLst/>
            <a:rect r="r" b="b" t="t" l="l"/>
            <a:pathLst>
              <a:path h="3084006" w="3460458">
                <a:moveTo>
                  <a:pt x="0" y="0"/>
                </a:moveTo>
                <a:lnTo>
                  <a:pt x="3460458" y="0"/>
                </a:lnTo>
                <a:lnTo>
                  <a:pt x="3460458" y="3084006"/>
                </a:lnTo>
                <a:lnTo>
                  <a:pt x="0" y="30840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179363" y="3110029"/>
            <a:ext cx="7638291" cy="449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47"/>
              </a:lnSpc>
            </a:pP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System: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 quantity of matter or a region in space chosen for study.</a:t>
            </a:r>
          </a:p>
          <a:p>
            <a:pPr algn="just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•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S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u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rroun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d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ings: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o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 reg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 ou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de the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syst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</a:t>
            </a:r>
          </a:p>
          <a:p>
            <a:pPr algn="just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•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B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o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und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a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ry: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re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al or imaginary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surface that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epa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ra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tes the system from its surround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gs.</a:t>
            </a:r>
          </a:p>
          <a:p>
            <a:pPr algn="just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• 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bound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 a sy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em c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an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b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299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 fixed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or </a:t>
            </a:r>
            <a:r>
              <a:rPr lang="en-US" sz="2299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movable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•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System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y b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considered to be </a:t>
            </a:r>
            <a:r>
              <a:rPr lang="en-US" sz="2299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closed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or </a:t>
            </a:r>
            <a:r>
              <a:rPr lang="en-US" sz="2299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open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•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Closed system (Control mass):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 fixed amount of mass, and no mass can cross its boundary.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973647" y="-705"/>
            <a:ext cx="11449175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SYSTEM AND CONTROL VOLUME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051905" y="838651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770012" y="2544773"/>
            <a:ext cx="3331294" cy="6406334"/>
          </a:xfrm>
          <a:custGeom>
            <a:avLst/>
            <a:gdLst/>
            <a:ahLst/>
            <a:cxnLst/>
            <a:rect r="r" b="b" t="t" l="l"/>
            <a:pathLst>
              <a:path h="6406334" w="3331294">
                <a:moveTo>
                  <a:pt x="0" y="0"/>
                </a:moveTo>
                <a:lnTo>
                  <a:pt x="3331294" y="0"/>
                </a:lnTo>
                <a:lnTo>
                  <a:pt x="3331294" y="6406334"/>
                </a:lnTo>
                <a:lnTo>
                  <a:pt x="0" y="6406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865639" y="5516249"/>
            <a:ext cx="8186266" cy="4492213"/>
          </a:xfrm>
          <a:custGeom>
            <a:avLst/>
            <a:gdLst/>
            <a:ahLst/>
            <a:cxnLst/>
            <a:rect r="r" b="b" t="t" l="l"/>
            <a:pathLst>
              <a:path h="4492213" w="8186266">
                <a:moveTo>
                  <a:pt x="0" y="0"/>
                </a:moveTo>
                <a:lnTo>
                  <a:pt x="8186266" y="0"/>
                </a:lnTo>
                <a:lnTo>
                  <a:pt x="8186266" y="4492213"/>
                </a:lnTo>
                <a:lnTo>
                  <a:pt x="0" y="44922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059943" y="2804121"/>
            <a:ext cx="11415523" cy="2474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47"/>
              </a:lnSpc>
            </a:pP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Open system (control volume):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 properly selected region in space.</a:t>
            </a:r>
          </a:p>
          <a:p>
            <a:pPr algn="just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•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It us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ually 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nclose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 dev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ce that involves mass flow suc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 as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 compres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sor, tur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b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or no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zz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le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•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Bo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 mas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and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can cross the boundary of a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ontrol v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lum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•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Control surface: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The boundaries of a control volume. It can be real or imaginary.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101041" y="283132"/>
            <a:ext cx="9785963" cy="1833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56"/>
              </a:lnSpc>
            </a:pPr>
            <a:r>
              <a:rPr lang="en-US" b="true" sz="644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IMPORTANCE OF DIMENSIONS AND UNITS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051905" y="838651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29529" y="2450591"/>
            <a:ext cx="12557475" cy="4995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248" indent="-248124" lvl="1">
              <a:lnSpc>
                <a:spcPts val="4045"/>
              </a:lnSpc>
              <a:buFont typeface="Arial"/>
              <a:buChar char="•"/>
            </a:pP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Any physical quantity can be characterized by 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dimensions.</a:t>
            </a:r>
          </a:p>
          <a:p>
            <a:pPr algn="just" marL="496248" indent="-248124" lvl="1">
              <a:lnSpc>
                <a:spcPts val="4045"/>
              </a:lnSpc>
              <a:buFont typeface="Arial"/>
              <a:buChar char="•"/>
            </a:pP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magnitudes assigned to the dimensions are called 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units.</a:t>
            </a:r>
          </a:p>
          <a:p>
            <a:pPr algn="just" marL="496248" indent="-248124" lvl="1">
              <a:lnSpc>
                <a:spcPts val="4045"/>
              </a:lnSpc>
              <a:buFont typeface="Arial"/>
              <a:buChar char="•"/>
            </a:pP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Some b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asic dime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nsions 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such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as mass m, length L, t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ime t, and temperature T are selected as 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primary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or 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fundamental dimensions,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while others suc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 as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velocity V, energy E, and volume V are expres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sed i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 t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erms of 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primary dimension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and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ar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called 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secondary dimensions,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or 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derived dim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ensions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.</a:t>
            </a:r>
          </a:p>
          <a:p>
            <a:pPr algn="just" marL="496248" indent="-248124" lvl="1">
              <a:lnSpc>
                <a:spcPts val="4045"/>
              </a:lnSpc>
              <a:buFont typeface="Arial"/>
              <a:buChar char="•"/>
            </a:pP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Metric SI system: 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 simple and logical system based on a decimal relationship between the various units.</a:t>
            </a:r>
          </a:p>
          <a:p>
            <a:pPr algn="just" marL="496248" indent="-248124" lvl="1">
              <a:lnSpc>
                <a:spcPts val="4045"/>
              </a:lnSpc>
              <a:buFont typeface="Arial"/>
              <a:buChar char="•"/>
            </a:pP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English system: 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It has no apparent systematic numerical base, and various units in this system are related to each other rather arbitrarily.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4071568" y="1684864"/>
            <a:ext cx="3913359" cy="3696276"/>
          </a:xfrm>
          <a:custGeom>
            <a:avLst/>
            <a:gdLst/>
            <a:ahLst/>
            <a:cxnLst/>
            <a:rect r="r" b="b" t="t" l="l"/>
            <a:pathLst>
              <a:path h="3696276" w="3913359">
                <a:moveTo>
                  <a:pt x="0" y="0"/>
                </a:moveTo>
                <a:lnTo>
                  <a:pt x="3913360" y="0"/>
                </a:lnTo>
                <a:lnTo>
                  <a:pt x="3913360" y="3696276"/>
                </a:lnTo>
                <a:lnTo>
                  <a:pt x="0" y="36962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71568" y="5381140"/>
            <a:ext cx="3913359" cy="4693667"/>
          </a:xfrm>
          <a:custGeom>
            <a:avLst/>
            <a:gdLst/>
            <a:ahLst/>
            <a:cxnLst/>
            <a:rect r="r" b="b" t="t" l="l"/>
            <a:pathLst>
              <a:path h="4693667" w="3913359">
                <a:moveTo>
                  <a:pt x="0" y="0"/>
                </a:moveTo>
                <a:lnTo>
                  <a:pt x="3913360" y="0"/>
                </a:lnTo>
                <a:lnTo>
                  <a:pt x="3913360" y="4693667"/>
                </a:lnTo>
                <a:lnTo>
                  <a:pt x="0" y="46936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101041" y="283132"/>
            <a:ext cx="9785963" cy="1833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56"/>
              </a:lnSpc>
            </a:pPr>
            <a:r>
              <a:rPr lang="en-US" b="true" sz="644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SOME SI AND ENGLISH UNITS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051905" y="838651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258530" y="2396816"/>
            <a:ext cx="3886890" cy="1255968"/>
          </a:xfrm>
          <a:custGeom>
            <a:avLst/>
            <a:gdLst/>
            <a:ahLst/>
            <a:cxnLst/>
            <a:rect r="r" b="b" t="t" l="l"/>
            <a:pathLst>
              <a:path h="1255968" w="3886890">
                <a:moveTo>
                  <a:pt x="0" y="0"/>
                </a:moveTo>
                <a:lnTo>
                  <a:pt x="3886890" y="0"/>
                </a:lnTo>
                <a:lnTo>
                  <a:pt x="3886890" y="1255968"/>
                </a:lnTo>
                <a:lnTo>
                  <a:pt x="0" y="12559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764587" y="2396816"/>
            <a:ext cx="5977184" cy="2039714"/>
          </a:xfrm>
          <a:custGeom>
            <a:avLst/>
            <a:gdLst/>
            <a:ahLst/>
            <a:cxnLst/>
            <a:rect r="r" b="b" t="t" l="l"/>
            <a:pathLst>
              <a:path h="2039714" w="5977184">
                <a:moveTo>
                  <a:pt x="0" y="0"/>
                </a:moveTo>
                <a:lnTo>
                  <a:pt x="5977184" y="0"/>
                </a:lnTo>
                <a:lnTo>
                  <a:pt x="5977184" y="2039715"/>
                </a:lnTo>
                <a:lnTo>
                  <a:pt x="0" y="20397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31767" y="6266005"/>
            <a:ext cx="5512233" cy="496101"/>
          </a:xfrm>
          <a:custGeom>
            <a:avLst/>
            <a:gdLst/>
            <a:ahLst/>
            <a:cxnLst/>
            <a:rect r="r" b="b" t="t" l="l"/>
            <a:pathLst>
              <a:path h="496101" w="5512233">
                <a:moveTo>
                  <a:pt x="0" y="0"/>
                </a:moveTo>
                <a:lnTo>
                  <a:pt x="5512233" y="0"/>
                </a:lnTo>
                <a:lnTo>
                  <a:pt x="5512233" y="496101"/>
                </a:lnTo>
                <a:lnTo>
                  <a:pt x="0" y="4961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969414" y="7003744"/>
            <a:ext cx="2918664" cy="663213"/>
          </a:xfrm>
          <a:custGeom>
            <a:avLst/>
            <a:gdLst/>
            <a:ahLst/>
            <a:cxnLst/>
            <a:rect r="r" b="b" t="t" l="l"/>
            <a:pathLst>
              <a:path h="663213" w="2918664">
                <a:moveTo>
                  <a:pt x="0" y="0"/>
                </a:moveTo>
                <a:lnTo>
                  <a:pt x="2918664" y="0"/>
                </a:lnTo>
                <a:lnTo>
                  <a:pt x="2918664" y="663213"/>
                </a:lnTo>
                <a:lnTo>
                  <a:pt x="0" y="6632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7234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713492" y="7908596"/>
            <a:ext cx="5430508" cy="1567493"/>
          </a:xfrm>
          <a:custGeom>
            <a:avLst/>
            <a:gdLst/>
            <a:ahLst/>
            <a:cxnLst/>
            <a:rect r="r" b="b" t="t" l="l"/>
            <a:pathLst>
              <a:path h="1567493" w="5430508">
                <a:moveTo>
                  <a:pt x="0" y="0"/>
                </a:moveTo>
                <a:lnTo>
                  <a:pt x="5430508" y="0"/>
                </a:lnTo>
                <a:lnTo>
                  <a:pt x="5430508" y="1567492"/>
                </a:lnTo>
                <a:lnTo>
                  <a:pt x="0" y="156749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085574" y="6919927"/>
            <a:ext cx="4275324" cy="1977337"/>
          </a:xfrm>
          <a:custGeom>
            <a:avLst/>
            <a:gdLst/>
            <a:ahLst/>
            <a:cxnLst/>
            <a:rect r="r" b="b" t="t" l="l"/>
            <a:pathLst>
              <a:path h="1977337" w="4275324">
                <a:moveTo>
                  <a:pt x="0" y="0"/>
                </a:moveTo>
                <a:lnTo>
                  <a:pt x="4275324" y="0"/>
                </a:lnTo>
                <a:lnTo>
                  <a:pt x="4275324" y="1977337"/>
                </a:lnTo>
                <a:lnTo>
                  <a:pt x="0" y="19773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489598" y="3914875"/>
            <a:ext cx="3655822" cy="1970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45"/>
              </a:lnSpc>
            </a:pP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Work = F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o</a:t>
            </a: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rce x Distance</a:t>
            </a:r>
          </a:p>
          <a:p>
            <a:pPr algn="ctr">
              <a:lnSpc>
                <a:spcPts val="4045"/>
              </a:lnSpc>
            </a:pP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1 J = 1 N·m</a:t>
            </a:r>
          </a:p>
          <a:p>
            <a:pPr algn="ctr">
              <a:lnSpc>
                <a:spcPts val="4045"/>
              </a:lnSpc>
            </a:pP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1 cal = 4.1868 J</a:t>
            </a:r>
          </a:p>
          <a:p>
            <a:pPr algn="ctr">
              <a:lnSpc>
                <a:spcPts val="4045"/>
              </a:lnSpc>
            </a:pPr>
            <a:r>
              <a:rPr lang="en-US" b="true" sz="2298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1 Btu = 1.0551 kJ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2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60956" y="442984"/>
            <a:ext cx="9785963" cy="1833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56"/>
              </a:lnSpc>
            </a:pPr>
            <a:r>
              <a:rPr lang="en-US" b="true" sz="644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SOME SI AND ENGLISH UNITS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051905" y="838651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9125" y="2768990"/>
            <a:ext cx="2892107" cy="3951323"/>
          </a:xfrm>
          <a:custGeom>
            <a:avLst/>
            <a:gdLst/>
            <a:ahLst/>
            <a:cxnLst/>
            <a:rect r="r" b="b" t="t" l="l"/>
            <a:pathLst>
              <a:path h="3951323" w="2892107">
                <a:moveTo>
                  <a:pt x="0" y="0"/>
                </a:moveTo>
                <a:lnTo>
                  <a:pt x="2892107" y="0"/>
                </a:lnTo>
                <a:lnTo>
                  <a:pt x="2892107" y="3951322"/>
                </a:lnTo>
                <a:lnTo>
                  <a:pt x="0" y="39513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446" t="0" r="-3446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663545" y="2977686"/>
            <a:ext cx="5148475" cy="935037"/>
          </a:xfrm>
          <a:custGeom>
            <a:avLst/>
            <a:gdLst/>
            <a:ahLst/>
            <a:cxnLst/>
            <a:rect r="r" b="b" t="t" l="l"/>
            <a:pathLst>
              <a:path h="935037" w="5148475">
                <a:moveTo>
                  <a:pt x="0" y="0"/>
                </a:moveTo>
                <a:lnTo>
                  <a:pt x="5148475" y="0"/>
                </a:lnTo>
                <a:lnTo>
                  <a:pt x="5148475" y="935037"/>
                </a:lnTo>
                <a:lnTo>
                  <a:pt x="0" y="9350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50973" y="2594149"/>
            <a:ext cx="4489602" cy="6356958"/>
          </a:xfrm>
          <a:custGeom>
            <a:avLst/>
            <a:gdLst/>
            <a:ahLst/>
            <a:cxnLst/>
            <a:rect r="r" b="b" t="t" l="l"/>
            <a:pathLst>
              <a:path h="6356958" w="4489602">
                <a:moveTo>
                  <a:pt x="0" y="0"/>
                </a:moveTo>
                <a:lnTo>
                  <a:pt x="4489601" y="0"/>
                </a:lnTo>
                <a:lnTo>
                  <a:pt x="4489601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978885" y="6339375"/>
            <a:ext cx="4833135" cy="3226118"/>
          </a:xfrm>
          <a:custGeom>
            <a:avLst/>
            <a:gdLst/>
            <a:ahLst/>
            <a:cxnLst/>
            <a:rect r="r" b="b" t="t" l="l"/>
            <a:pathLst>
              <a:path h="3226118" w="4833135">
                <a:moveTo>
                  <a:pt x="0" y="0"/>
                </a:moveTo>
                <a:lnTo>
                  <a:pt x="4833135" y="0"/>
                </a:lnTo>
                <a:lnTo>
                  <a:pt x="4833135" y="3226118"/>
                </a:lnTo>
                <a:lnTo>
                  <a:pt x="0" y="32261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60956" y="3954849"/>
            <a:ext cx="4268992" cy="1465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5"/>
              </a:lnSpc>
            </a:pPr>
            <a:r>
              <a:rPr lang="en-US" sz="2298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W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weight</a:t>
            </a:r>
          </a:p>
          <a:p>
            <a:pPr algn="l">
              <a:lnSpc>
                <a:spcPts val="4045"/>
              </a:lnSpc>
            </a:pPr>
            <a:r>
              <a:rPr lang="en-US" sz="2298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m 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mass</a:t>
            </a:r>
          </a:p>
          <a:p>
            <a:pPr algn="l">
              <a:lnSpc>
                <a:spcPts val="4045"/>
              </a:lnSpc>
            </a:pPr>
            <a:r>
              <a:rPr lang="en-US" sz="2298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g 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gravitational</a:t>
            </a:r>
            <a:r>
              <a:rPr lang="en-US" sz="2298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 </a:t>
            </a:r>
            <a:r>
              <a:rPr lang="en-US" sz="2298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acceleration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02531" y="3911374"/>
            <a:ext cx="12282938" cy="2403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500"/>
              </a:lnSpc>
            </a:pPr>
            <a:r>
              <a:rPr lang="en-US" b="true" sz="1666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THANK YOU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941129" y="5813077"/>
            <a:ext cx="8405743" cy="695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3"/>
              </a:lnSpc>
            </a:pPr>
            <a:r>
              <a:rPr lang="en-US" sz="41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DAGrY37GmyQ</dc:identifier>
  <dcterms:modified xsi:type="dcterms:W3CDTF">2011-08-01T06:04:30Z</dcterms:modified>
  <cp:revision>1</cp:revision>
  <dc:title>MEE301 - FLUID MECHANICS I - Week 2</dc:title>
</cp:coreProperties>
</file>