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Literaturnaya Bold" charset="1" panose="02020803070505020403"/>
      <p:regular r:id="rId23"/>
    </p:embeddedFont>
    <p:embeddedFont>
      <p:font typeface="Be Vietnam" charset="1" panose="00000500000000000000"/>
      <p:regular r:id="rId24"/>
    </p:embeddedFont>
    <p:embeddedFont>
      <p:font typeface="Be Vietnam Ultra-Bold" charset="1" panose="00000900000000000000"/>
      <p:regular r:id="rId25"/>
    </p:embeddedFont>
    <p:embeddedFont>
      <p:font typeface="Be Vietnam Italics" charset="1" panose="0000050000000000000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8.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9.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0.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1.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11" Target="../media/image16.png" Type="http://schemas.openxmlformats.org/officeDocument/2006/relationships/image"/><Relationship Id="rId12" Target="../media/image17.png" Type="http://schemas.openxmlformats.org/officeDocument/2006/relationships/image"/><Relationship Id="rId13" Target="../media/image18.png" Type="http://schemas.openxmlformats.org/officeDocument/2006/relationships/image"/><Relationship Id="rId14" Target="../media/image19.pn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2.png" Type="http://schemas.openxmlformats.org/officeDocument/2006/relationships/image"/><Relationship Id="rId8" Target="../media/image13.png" Type="http://schemas.openxmlformats.org/officeDocument/2006/relationships/image"/><Relationship Id="rId9" Target="../media/image1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0.png" Type="http://schemas.openxmlformats.org/officeDocument/2006/relationships/image"/><Relationship Id="rId8" Target="../media/image21.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4.png" Type="http://schemas.openxmlformats.org/officeDocument/2006/relationships/image"/><Relationship Id="rId8" Target="../media/image2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6.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7.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1028700" y="9353655"/>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0" y="6709931"/>
            <a:ext cx="3258110" cy="3258110"/>
          </a:xfrm>
          <a:custGeom>
            <a:avLst/>
            <a:gdLst/>
            <a:ahLst/>
            <a:cxnLst/>
            <a:rect r="r" b="b" t="t" l="l"/>
            <a:pathLst>
              <a:path h="3258110" w="3258110">
                <a:moveTo>
                  <a:pt x="0" y="0"/>
                </a:moveTo>
                <a:lnTo>
                  <a:pt x="3258110" y="0"/>
                </a:lnTo>
                <a:lnTo>
                  <a:pt x="3258110" y="3258110"/>
                </a:lnTo>
                <a:lnTo>
                  <a:pt x="0" y="3258110"/>
                </a:lnTo>
                <a:lnTo>
                  <a:pt x="0" y="0"/>
                </a:lnTo>
                <a:close/>
              </a:path>
            </a:pathLst>
          </a:custGeom>
          <a:blipFill>
            <a:blip r:embed="rId7"/>
            <a:stretch>
              <a:fillRect l="0" t="0" r="0" b="0"/>
            </a:stretch>
          </a:blipFill>
        </p:spPr>
      </p:sp>
      <p:sp>
        <p:nvSpPr>
          <p:cNvPr name="TextBox 8" id="8"/>
          <p:cNvSpPr txBox="true"/>
          <p:nvPr/>
        </p:nvSpPr>
        <p:spPr>
          <a:xfrm rot="0">
            <a:off x="345143" y="2910164"/>
            <a:ext cx="17565866" cy="4387946"/>
          </a:xfrm>
          <a:prstGeom prst="rect">
            <a:avLst/>
          </a:prstGeom>
        </p:spPr>
        <p:txBody>
          <a:bodyPr anchor="t" rtlCol="false" tIns="0" lIns="0" bIns="0" rIns="0">
            <a:spAutoFit/>
          </a:bodyPr>
          <a:lstStyle/>
          <a:p>
            <a:pPr algn="ctr">
              <a:lnSpc>
                <a:spcPts val="8939"/>
              </a:lnSpc>
            </a:pPr>
            <a:r>
              <a:rPr lang="en-US" b="true" sz="9716">
                <a:solidFill>
                  <a:srgbClr val="728674"/>
                </a:solidFill>
                <a:latin typeface="Literaturnaya Bold"/>
                <a:ea typeface="Literaturnaya Bold"/>
                <a:cs typeface="Literaturnaya Bold"/>
                <a:sym typeface="Literaturnaya Bold"/>
              </a:rPr>
              <a:t>MEE301 - FLUID MECHANICS I</a:t>
            </a:r>
          </a:p>
          <a:p>
            <a:pPr algn="ctr">
              <a:lnSpc>
                <a:spcPts val="9307"/>
              </a:lnSpc>
            </a:pPr>
          </a:p>
          <a:p>
            <a:pPr algn="ctr">
              <a:lnSpc>
                <a:spcPts val="4983"/>
              </a:lnSpc>
            </a:pPr>
            <a:r>
              <a:rPr lang="en-US" b="true" sz="5417">
                <a:solidFill>
                  <a:srgbClr val="728674"/>
                </a:solidFill>
                <a:latin typeface="Literaturnaya Bold"/>
                <a:ea typeface="Literaturnaya Bold"/>
                <a:cs typeface="Literaturnaya Bold"/>
                <a:sym typeface="Literaturnaya Bold"/>
              </a:rPr>
              <a:t>WEEK 1</a:t>
            </a:r>
          </a:p>
          <a:p>
            <a:pPr algn="ctr">
              <a:lnSpc>
                <a:spcPts val="4983"/>
              </a:lnSpc>
            </a:pPr>
            <a:r>
              <a:rPr lang="en-US" b="true" sz="5417">
                <a:solidFill>
                  <a:srgbClr val="728674"/>
                </a:solidFill>
                <a:latin typeface="Literaturnaya Bold"/>
                <a:ea typeface="Literaturnaya Bold"/>
                <a:cs typeface="Literaturnaya Bold"/>
                <a:sym typeface="Literaturnaya Bold"/>
              </a:rPr>
              <a:t>CHAPTER 1: INTRODUCTION AND BASIC CONCEPTS</a:t>
            </a:r>
          </a:p>
          <a:p>
            <a:pPr algn="ctr">
              <a:lnSpc>
                <a:spcPts val="6179"/>
              </a:lnSpc>
            </a:pPr>
          </a:p>
        </p:txBody>
      </p:sp>
      <p:sp>
        <p:nvSpPr>
          <p:cNvPr name="TextBox 9" id="9"/>
          <p:cNvSpPr txBox="true"/>
          <p:nvPr/>
        </p:nvSpPr>
        <p:spPr>
          <a:xfrm rot="0">
            <a:off x="4176765" y="7666027"/>
            <a:ext cx="8405743" cy="695899"/>
          </a:xfrm>
          <a:prstGeom prst="rect">
            <a:avLst/>
          </a:prstGeom>
        </p:spPr>
        <p:txBody>
          <a:bodyPr anchor="t" rtlCol="false" tIns="0" lIns="0" bIns="0" rIns="0">
            <a:spAutoFit/>
          </a:bodyPr>
          <a:lstStyle/>
          <a:p>
            <a:pPr algn="ctr">
              <a:lnSpc>
                <a:spcPts val="5743"/>
              </a:lnSpc>
            </a:pPr>
            <a:r>
              <a:rPr lang="en-US" sz="41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973647" y="797707"/>
            <a:ext cx="10340707"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OBJECTIVES</a:t>
            </a:r>
          </a:p>
        </p:txBody>
      </p:sp>
      <p:sp>
        <p:nvSpPr>
          <p:cNvPr name="TextBox 4" id="4"/>
          <p:cNvSpPr txBox="true"/>
          <p:nvPr/>
        </p:nvSpPr>
        <p:spPr>
          <a:xfrm rot="0">
            <a:off x="2976343" y="3005621"/>
            <a:ext cx="12844612" cy="2474849"/>
          </a:xfrm>
          <a:prstGeom prst="rect">
            <a:avLst/>
          </a:prstGeom>
        </p:spPr>
        <p:txBody>
          <a:bodyPr anchor="t" rtlCol="false" tIns="0" lIns="0" bIns="0" rIns="0">
            <a:spAutoFit/>
          </a:bodyPr>
          <a:lstStyle/>
          <a:p>
            <a:pPr algn="just" marL="496569" indent="-248284" lvl="1">
              <a:lnSpc>
                <a:spcPts val="4047"/>
              </a:lnSpc>
              <a:buFont typeface="Arial"/>
              <a:buChar char="•"/>
            </a:pPr>
            <a:r>
              <a:rPr lang="en-US" sz="2299">
                <a:solidFill>
                  <a:srgbClr val="728674"/>
                </a:solidFill>
                <a:latin typeface="Be Vietnam"/>
                <a:ea typeface="Be Vietnam"/>
                <a:cs typeface="Be Vietnam"/>
                <a:sym typeface="Be Vietnam"/>
              </a:rPr>
              <a:t>Understand the basic concepts of Fluid Mechanics. </a:t>
            </a:r>
          </a:p>
          <a:p>
            <a:pPr algn="just" marL="496569" indent="-248284" lvl="1">
              <a:lnSpc>
                <a:spcPts val="4047"/>
              </a:lnSpc>
              <a:buFont typeface="Arial"/>
              <a:buChar char="•"/>
            </a:pPr>
            <a:r>
              <a:rPr lang="en-US" sz="2299">
                <a:solidFill>
                  <a:srgbClr val="728674"/>
                </a:solidFill>
                <a:latin typeface="Be Vietnam"/>
                <a:ea typeface="Be Vietnam"/>
                <a:cs typeface="Be Vietnam"/>
                <a:sym typeface="Be Vietnam"/>
              </a:rPr>
              <a:t>Recognize the various types of fluid flow problems encountered in practice.</a:t>
            </a:r>
          </a:p>
          <a:p>
            <a:pPr algn="just" marL="496569" indent="-248284" lvl="1">
              <a:lnSpc>
                <a:spcPts val="4047"/>
              </a:lnSpc>
              <a:buFont typeface="Arial"/>
              <a:buChar char="•"/>
            </a:pPr>
            <a:r>
              <a:rPr lang="en-US" sz="2299">
                <a:solidFill>
                  <a:srgbClr val="728674"/>
                </a:solidFill>
                <a:latin typeface="Be Vietnam"/>
                <a:ea typeface="Be Vietnam"/>
                <a:cs typeface="Be Vietnam"/>
                <a:sym typeface="Be Vietnam"/>
              </a:rPr>
              <a:t>Model engineering problems and solve them in a systematic manner.</a:t>
            </a:r>
          </a:p>
          <a:p>
            <a:pPr algn="just" marL="496569" indent="-248284" lvl="1">
              <a:lnSpc>
                <a:spcPts val="4047"/>
              </a:lnSpc>
              <a:buFont typeface="Arial"/>
              <a:buChar char="•"/>
            </a:pPr>
            <a:r>
              <a:rPr lang="en-US" sz="2299">
                <a:solidFill>
                  <a:srgbClr val="728674"/>
                </a:solidFill>
                <a:latin typeface="Be Vietnam"/>
                <a:ea typeface="Be Vietnam"/>
                <a:cs typeface="Be Vietnam"/>
                <a:sym typeface="Be Vietnam"/>
              </a:rPr>
              <a:t>Have a working knowledge of accuracy, precision, and significant digits, and recognize the importance of dimensional homogeneity in engineering calculations.</a:t>
            </a:r>
          </a:p>
        </p:txBody>
      </p:sp>
      <p:sp>
        <p:nvSpPr>
          <p:cNvPr name="Freeform 5" id="5"/>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973647" y="1541546"/>
            <a:ext cx="10340707"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INTRODUCTION</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876738" y="8293106"/>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8" id="8"/>
          <p:cNvSpPr txBox="true"/>
          <p:nvPr/>
        </p:nvSpPr>
        <p:spPr>
          <a:xfrm rot="0">
            <a:off x="2179363" y="3119554"/>
            <a:ext cx="7638291" cy="6022848"/>
          </a:xfrm>
          <a:prstGeom prst="rect">
            <a:avLst/>
          </a:prstGeom>
        </p:spPr>
        <p:txBody>
          <a:bodyPr anchor="t" rtlCol="false" tIns="0" lIns="0" bIns="0" rIns="0">
            <a:spAutoFit/>
          </a:bodyPr>
          <a:lstStyle/>
          <a:p>
            <a:pPr algn="just">
              <a:lnSpc>
                <a:spcPts val="3696"/>
              </a:lnSpc>
            </a:pPr>
            <a:r>
              <a:rPr lang="en-US" sz="2100" b="true">
                <a:solidFill>
                  <a:srgbClr val="728674"/>
                </a:solidFill>
                <a:latin typeface="Be Vietnam Ultra-Bold"/>
                <a:ea typeface="Be Vietnam Ultra-Bold"/>
                <a:cs typeface="Be Vietnam Ultra-Bold"/>
                <a:sym typeface="Be Vietnam Ultra-Bold"/>
              </a:rPr>
              <a:t>Mechanics: </a:t>
            </a:r>
            <a:r>
              <a:rPr lang="en-US" sz="2100">
                <a:solidFill>
                  <a:srgbClr val="728674"/>
                </a:solidFill>
                <a:latin typeface="Be Vietnam"/>
                <a:ea typeface="Be Vietnam"/>
                <a:cs typeface="Be Vietnam"/>
                <a:sym typeface="Be Vietnam"/>
              </a:rPr>
              <a:t>The oldest physical science that deals with both stationary and moving bodies under the influence of forces. </a:t>
            </a:r>
          </a:p>
          <a:p>
            <a:pPr algn="just">
              <a:lnSpc>
                <a:spcPts val="3696"/>
              </a:lnSpc>
            </a:pPr>
            <a:r>
              <a:rPr lang="en-US" sz="2100" b="true">
                <a:solidFill>
                  <a:srgbClr val="728674"/>
                </a:solidFill>
                <a:latin typeface="Be Vietnam Ultra-Bold"/>
                <a:ea typeface="Be Vietnam Ultra-Bold"/>
                <a:cs typeface="Be Vietnam Ultra-Bold"/>
                <a:sym typeface="Be Vietnam Ultra-Bold"/>
              </a:rPr>
              <a:t>Statics: </a:t>
            </a:r>
            <a:r>
              <a:rPr lang="en-US" sz="2100">
                <a:solidFill>
                  <a:srgbClr val="728674"/>
                </a:solidFill>
                <a:latin typeface="Be Vietnam"/>
                <a:ea typeface="Be Vietnam"/>
                <a:cs typeface="Be Vietnam"/>
                <a:sym typeface="Be Vietnam"/>
              </a:rPr>
              <a:t>The branch of mechanics that deals with bodies at rest. </a:t>
            </a:r>
          </a:p>
          <a:p>
            <a:pPr algn="just">
              <a:lnSpc>
                <a:spcPts val="3696"/>
              </a:lnSpc>
            </a:pPr>
            <a:r>
              <a:rPr lang="en-US" sz="2100" b="true">
                <a:solidFill>
                  <a:srgbClr val="728674"/>
                </a:solidFill>
                <a:latin typeface="Be Vietnam Ultra-Bold"/>
                <a:ea typeface="Be Vietnam Ultra-Bold"/>
                <a:cs typeface="Be Vietnam Ultra-Bold"/>
                <a:sym typeface="Be Vietnam Ultra-Bold"/>
              </a:rPr>
              <a:t>Dynamics:</a:t>
            </a:r>
            <a:r>
              <a:rPr lang="en-US" sz="2100">
                <a:solidFill>
                  <a:srgbClr val="728674"/>
                </a:solidFill>
                <a:latin typeface="Be Vietnam"/>
                <a:ea typeface="Be Vietnam"/>
                <a:cs typeface="Be Vietnam"/>
                <a:sym typeface="Be Vietnam"/>
              </a:rPr>
              <a:t> The branch that d</a:t>
            </a:r>
            <a:r>
              <a:rPr lang="en-US" sz="2100">
                <a:solidFill>
                  <a:srgbClr val="728674"/>
                </a:solidFill>
                <a:latin typeface="Be Vietnam"/>
                <a:ea typeface="Be Vietnam"/>
                <a:cs typeface="Be Vietnam"/>
                <a:sym typeface="Be Vietnam"/>
              </a:rPr>
              <a:t>eals with bodies in motion. </a:t>
            </a:r>
          </a:p>
          <a:p>
            <a:pPr algn="just">
              <a:lnSpc>
                <a:spcPts val="3696"/>
              </a:lnSpc>
            </a:pPr>
            <a:r>
              <a:rPr lang="en-US" sz="2100" b="true">
                <a:solidFill>
                  <a:srgbClr val="728674"/>
                </a:solidFill>
                <a:latin typeface="Be Vietnam Ultra-Bold"/>
                <a:ea typeface="Be Vietnam Ultra-Bold"/>
                <a:cs typeface="Be Vietnam Ultra-Bold"/>
                <a:sym typeface="Be Vietnam Ultra-Bold"/>
              </a:rPr>
              <a:t>Fluid mechanics: </a:t>
            </a:r>
            <a:r>
              <a:rPr lang="en-US" sz="2100">
                <a:solidFill>
                  <a:srgbClr val="728674"/>
                </a:solidFill>
                <a:latin typeface="Be Vietnam"/>
                <a:ea typeface="Be Vietnam"/>
                <a:cs typeface="Be Vietnam"/>
                <a:sym typeface="Be Vietnam"/>
              </a:rPr>
              <a:t>The science that deals with the behavior of fluids at rest (fluid statics) or in motion (fluid dynamics), and the interaction of fluids with solids or other fluids at the boundaries. </a:t>
            </a:r>
          </a:p>
          <a:p>
            <a:pPr algn="just">
              <a:lnSpc>
                <a:spcPts val="3696"/>
              </a:lnSpc>
            </a:pPr>
            <a:r>
              <a:rPr lang="en-US" b="true" sz="2100">
                <a:solidFill>
                  <a:srgbClr val="728674"/>
                </a:solidFill>
                <a:latin typeface="Be Vietnam Ultra-Bold"/>
                <a:ea typeface="Be Vietnam Ultra-Bold"/>
                <a:cs typeface="Be Vietnam Ultra-Bold"/>
                <a:sym typeface="Be Vietnam Ultra-Bold"/>
              </a:rPr>
              <a:t>Fluid dynamics:</a:t>
            </a:r>
            <a:r>
              <a:rPr lang="en-US" sz="2100">
                <a:solidFill>
                  <a:srgbClr val="728674"/>
                </a:solidFill>
                <a:latin typeface="Be Vietnam"/>
                <a:ea typeface="Be Vietnam"/>
                <a:cs typeface="Be Vietnam"/>
                <a:sym typeface="Be Vietnam"/>
              </a:rPr>
              <a:t> Fluid mechanics is also referred to as fluid dynamics by considering fluids at rest as a special case of motion with zero velocity.</a:t>
            </a:r>
          </a:p>
        </p:txBody>
      </p:sp>
      <p:sp>
        <p:nvSpPr>
          <p:cNvPr name="TextBox 9" id="9"/>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
        <p:nvSpPr>
          <p:cNvPr name="TextBox 10" id="10"/>
          <p:cNvSpPr txBox="true"/>
          <p:nvPr/>
        </p:nvSpPr>
        <p:spPr>
          <a:xfrm rot="0">
            <a:off x="10198340" y="3119554"/>
            <a:ext cx="7272033" cy="6022848"/>
          </a:xfrm>
          <a:prstGeom prst="rect">
            <a:avLst/>
          </a:prstGeom>
        </p:spPr>
        <p:txBody>
          <a:bodyPr anchor="t" rtlCol="false" tIns="0" lIns="0" bIns="0" rIns="0">
            <a:spAutoFit/>
          </a:bodyPr>
          <a:lstStyle/>
          <a:p>
            <a:pPr algn="just">
              <a:lnSpc>
                <a:spcPts val="3696"/>
              </a:lnSpc>
            </a:pPr>
            <a:r>
              <a:rPr lang="en-US" sz="2100" b="true">
                <a:solidFill>
                  <a:srgbClr val="728674"/>
                </a:solidFill>
                <a:latin typeface="Be Vietnam Ultra-Bold"/>
                <a:ea typeface="Be Vietnam Ultra-Bold"/>
                <a:cs typeface="Be Vietnam Ultra-Bold"/>
                <a:sym typeface="Be Vietnam Ultra-Bold"/>
              </a:rPr>
              <a:t>Hydrodynamics:</a:t>
            </a:r>
            <a:r>
              <a:rPr lang="en-US" sz="2100">
                <a:solidFill>
                  <a:srgbClr val="728674"/>
                </a:solidFill>
                <a:latin typeface="Be Vietnam"/>
                <a:ea typeface="Be Vietnam"/>
                <a:cs typeface="Be Vietnam"/>
                <a:sym typeface="Be Vietnam"/>
              </a:rPr>
              <a:t> The study of the motion of fluids that can be approximated as incompressible (such as liquids, especially water, and gases at low speeds).</a:t>
            </a:r>
          </a:p>
          <a:p>
            <a:pPr algn="just">
              <a:lnSpc>
                <a:spcPts val="3696"/>
              </a:lnSpc>
            </a:pPr>
            <a:r>
              <a:rPr lang="en-US" sz="2100" b="true">
                <a:solidFill>
                  <a:srgbClr val="728674"/>
                </a:solidFill>
                <a:latin typeface="Be Vietnam Ultra-Bold"/>
                <a:ea typeface="Be Vietnam Ultra-Bold"/>
                <a:cs typeface="Be Vietnam Ultra-Bold"/>
                <a:sym typeface="Be Vietnam Ultra-Bold"/>
              </a:rPr>
              <a:t>Hydraulics:</a:t>
            </a:r>
            <a:r>
              <a:rPr lang="en-US" sz="2100">
                <a:solidFill>
                  <a:srgbClr val="728674"/>
                </a:solidFill>
                <a:latin typeface="Be Vietnam"/>
                <a:ea typeface="Be Vietnam"/>
                <a:cs typeface="Be Vietnam"/>
                <a:sym typeface="Be Vietnam"/>
              </a:rPr>
              <a:t> A subcategory of hydrodynamics, which d</a:t>
            </a:r>
            <a:r>
              <a:rPr lang="en-US" sz="2100">
                <a:solidFill>
                  <a:srgbClr val="728674"/>
                </a:solidFill>
                <a:latin typeface="Be Vietnam"/>
                <a:ea typeface="Be Vietnam"/>
                <a:cs typeface="Be Vietnam"/>
                <a:sym typeface="Be Vietnam"/>
              </a:rPr>
              <a:t>eals with liquid flows in pipes and open channels.</a:t>
            </a:r>
          </a:p>
          <a:p>
            <a:pPr algn="just">
              <a:lnSpc>
                <a:spcPts val="3696"/>
              </a:lnSpc>
            </a:pPr>
            <a:r>
              <a:rPr lang="en-US" sz="2100" b="true">
                <a:solidFill>
                  <a:srgbClr val="728674"/>
                </a:solidFill>
                <a:latin typeface="Be Vietnam Ultra-Bold"/>
                <a:ea typeface="Be Vietnam Ultra-Bold"/>
                <a:cs typeface="Be Vietnam Ultra-Bold"/>
                <a:sym typeface="Be Vietnam Ultra-Bold"/>
              </a:rPr>
              <a:t>Gas dynamics:</a:t>
            </a:r>
            <a:r>
              <a:rPr lang="en-US" sz="2100">
                <a:solidFill>
                  <a:srgbClr val="728674"/>
                </a:solidFill>
                <a:latin typeface="Be Vietnam"/>
                <a:ea typeface="Be Vietnam"/>
                <a:cs typeface="Be Vietnam"/>
                <a:sym typeface="Be Vietnam"/>
              </a:rPr>
              <a:t> Deals with the flow of fluids that undergo significant density changes, such as the flow of gases through nozzles at high speeds.</a:t>
            </a:r>
          </a:p>
          <a:p>
            <a:pPr algn="just">
              <a:lnSpc>
                <a:spcPts val="3696"/>
              </a:lnSpc>
            </a:pPr>
            <a:r>
              <a:rPr lang="en-US" sz="2100" b="true">
                <a:solidFill>
                  <a:srgbClr val="728674"/>
                </a:solidFill>
                <a:latin typeface="Be Vietnam Ultra-Bold"/>
                <a:ea typeface="Be Vietnam Ultra-Bold"/>
                <a:cs typeface="Be Vietnam Ultra-Bold"/>
                <a:sym typeface="Be Vietnam Ultra-Bold"/>
              </a:rPr>
              <a:t>Aero</a:t>
            </a:r>
            <a:r>
              <a:rPr lang="en-US" sz="2100" b="true">
                <a:solidFill>
                  <a:srgbClr val="728674"/>
                </a:solidFill>
                <a:latin typeface="Be Vietnam Ultra-Bold"/>
                <a:ea typeface="Be Vietnam Ultra-Bold"/>
                <a:cs typeface="Be Vietnam Ultra-Bold"/>
                <a:sym typeface="Be Vietnam Ultra-Bold"/>
              </a:rPr>
              <a:t>dynamics:</a:t>
            </a:r>
            <a:r>
              <a:rPr lang="en-US" sz="2100">
                <a:solidFill>
                  <a:srgbClr val="728674"/>
                </a:solidFill>
                <a:latin typeface="Be Vietnam"/>
                <a:ea typeface="Be Vietnam"/>
                <a:cs typeface="Be Vietnam"/>
                <a:sym typeface="Be Vietnam"/>
              </a:rPr>
              <a:t> Deals with the flow of gases (especially air) over bodies such as aircraft, rockets, and automobiles at high or low speeds.</a:t>
            </a:r>
          </a:p>
          <a:p>
            <a:pPr algn="just">
              <a:lnSpc>
                <a:spcPts val="3696"/>
              </a:lnSpc>
            </a:pPr>
            <a:r>
              <a:rPr lang="en-US" b="true" sz="2100">
                <a:solidFill>
                  <a:srgbClr val="728674"/>
                </a:solidFill>
                <a:latin typeface="Be Vietnam Ultra-Bold"/>
                <a:ea typeface="Be Vietnam Ultra-Bold"/>
                <a:cs typeface="Be Vietnam Ultra-Bold"/>
                <a:sym typeface="Be Vietnam Ultra-Bold"/>
              </a:rPr>
              <a:t>Meteorology, oceanography, and hydrology:</a:t>
            </a:r>
            <a:r>
              <a:rPr lang="en-US" sz="2100">
                <a:solidFill>
                  <a:srgbClr val="728674"/>
                </a:solidFill>
                <a:latin typeface="Be Vietnam"/>
                <a:ea typeface="Be Vietnam"/>
                <a:cs typeface="Be Vietnam"/>
                <a:sym typeface="Be Vietnam"/>
              </a:rPr>
              <a:t> Deal with naturally occurring flows.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973647" y="1541546"/>
            <a:ext cx="11449175"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WHAT IS A FLUID?</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876738" y="8293106"/>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0936742" y="3224329"/>
            <a:ext cx="6076543" cy="3607947"/>
          </a:xfrm>
          <a:custGeom>
            <a:avLst/>
            <a:gdLst/>
            <a:ahLst/>
            <a:cxnLst/>
            <a:rect r="r" b="b" t="t" l="l"/>
            <a:pathLst>
              <a:path h="3607947" w="6076543">
                <a:moveTo>
                  <a:pt x="0" y="0"/>
                </a:moveTo>
                <a:lnTo>
                  <a:pt x="6076543" y="0"/>
                </a:lnTo>
                <a:lnTo>
                  <a:pt x="6076543" y="3607947"/>
                </a:lnTo>
                <a:lnTo>
                  <a:pt x="0" y="3607947"/>
                </a:lnTo>
                <a:lnTo>
                  <a:pt x="0" y="0"/>
                </a:lnTo>
                <a:close/>
              </a:path>
            </a:pathLst>
          </a:custGeom>
          <a:blipFill>
            <a:blip r:embed="rId7"/>
            <a:stretch>
              <a:fillRect l="0" t="0" r="0" b="0"/>
            </a:stretch>
          </a:blipFill>
        </p:spPr>
      </p:sp>
      <p:sp>
        <p:nvSpPr>
          <p:cNvPr name="TextBox 9" id="9"/>
          <p:cNvSpPr txBox="true"/>
          <p:nvPr/>
        </p:nvSpPr>
        <p:spPr>
          <a:xfrm rot="0">
            <a:off x="2179363" y="3119554"/>
            <a:ext cx="7638291" cy="4622673"/>
          </a:xfrm>
          <a:prstGeom prst="rect">
            <a:avLst/>
          </a:prstGeom>
        </p:spPr>
        <p:txBody>
          <a:bodyPr anchor="t" rtlCol="false" tIns="0" lIns="0" bIns="0" rIns="0">
            <a:spAutoFit/>
          </a:bodyPr>
          <a:lstStyle/>
          <a:p>
            <a:pPr algn="just">
              <a:lnSpc>
                <a:spcPts val="3696"/>
              </a:lnSpc>
            </a:pPr>
            <a:r>
              <a:rPr lang="en-US" sz="2100" b="true">
                <a:solidFill>
                  <a:srgbClr val="728674"/>
                </a:solidFill>
                <a:latin typeface="Be Vietnam Ultra-Bold"/>
                <a:ea typeface="Be Vietnam Ultra-Bold"/>
                <a:cs typeface="Be Vietnam Ultra-Bold"/>
                <a:sym typeface="Be Vietnam Ultra-Bold"/>
              </a:rPr>
              <a:t>Fluid:</a:t>
            </a:r>
            <a:r>
              <a:rPr lang="en-US" sz="2100">
                <a:solidFill>
                  <a:srgbClr val="728674"/>
                </a:solidFill>
                <a:latin typeface="Be Vietnam"/>
                <a:ea typeface="Be Vietnam"/>
                <a:cs typeface="Be Vietnam"/>
                <a:sym typeface="Be Vietnam"/>
              </a:rPr>
              <a:t> A substance in the liquid or gas phase.</a:t>
            </a:r>
          </a:p>
          <a:p>
            <a:pPr algn="just">
              <a:lnSpc>
                <a:spcPts val="3696"/>
              </a:lnSpc>
            </a:pPr>
            <a:r>
              <a:rPr lang="en-US" sz="2100">
                <a:solidFill>
                  <a:srgbClr val="728674"/>
                </a:solidFill>
                <a:latin typeface="Be Vietnam"/>
                <a:ea typeface="Be Vietnam"/>
                <a:cs typeface="Be Vietnam"/>
                <a:sym typeface="Be Vietnam"/>
              </a:rPr>
              <a:t>A solid can resist an applied shear stress by deforming.</a:t>
            </a:r>
          </a:p>
          <a:p>
            <a:pPr algn="just">
              <a:lnSpc>
                <a:spcPts val="3696"/>
              </a:lnSpc>
            </a:pPr>
            <a:r>
              <a:rPr lang="en-US" sz="2100" i="true">
                <a:solidFill>
                  <a:srgbClr val="728674"/>
                </a:solidFill>
                <a:latin typeface="Be Vietnam Italics"/>
                <a:ea typeface="Be Vietnam Italics"/>
                <a:cs typeface="Be Vietnam Italics"/>
                <a:sym typeface="Be Vietnam Italics"/>
              </a:rPr>
              <a:t>A fluid deforms continuously under the influence of a shear stress,</a:t>
            </a:r>
            <a:r>
              <a:rPr lang="en-US" sz="2100">
                <a:solidFill>
                  <a:srgbClr val="728674"/>
                </a:solidFill>
                <a:latin typeface="Be Vietnam"/>
                <a:ea typeface="Be Vietnam"/>
                <a:cs typeface="Be Vietnam"/>
                <a:sym typeface="Be Vietnam"/>
              </a:rPr>
              <a:t> no matter how small.</a:t>
            </a:r>
          </a:p>
          <a:p>
            <a:pPr algn="just">
              <a:lnSpc>
                <a:spcPts val="3696"/>
              </a:lnSpc>
            </a:pPr>
            <a:r>
              <a:rPr lang="en-US" sz="2100">
                <a:solidFill>
                  <a:srgbClr val="728674"/>
                </a:solidFill>
                <a:latin typeface="Be Vietnam"/>
                <a:ea typeface="Be Vietnam"/>
                <a:cs typeface="Be Vietnam"/>
                <a:sym typeface="Be Vietnam"/>
              </a:rPr>
              <a:t>In solids, str</a:t>
            </a:r>
            <a:r>
              <a:rPr lang="en-US" sz="2100">
                <a:solidFill>
                  <a:srgbClr val="728674"/>
                </a:solidFill>
                <a:latin typeface="Be Vietnam"/>
                <a:ea typeface="Be Vietnam"/>
                <a:cs typeface="Be Vietnam"/>
                <a:sym typeface="Be Vietnam"/>
              </a:rPr>
              <a:t>ess is proportional to </a:t>
            </a:r>
            <a:r>
              <a:rPr lang="en-US" sz="2100" i="true">
                <a:solidFill>
                  <a:srgbClr val="728674"/>
                </a:solidFill>
                <a:latin typeface="Be Vietnam Italics"/>
                <a:ea typeface="Be Vietnam Italics"/>
                <a:cs typeface="Be Vietnam Italics"/>
                <a:sym typeface="Be Vietnam Italics"/>
              </a:rPr>
              <a:t>strain</a:t>
            </a:r>
            <a:r>
              <a:rPr lang="en-US" sz="2100">
                <a:solidFill>
                  <a:srgbClr val="728674"/>
                </a:solidFill>
                <a:latin typeface="Be Vietnam"/>
                <a:ea typeface="Be Vietnam"/>
                <a:cs typeface="Be Vietnam"/>
                <a:sym typeface="Be Vietnam"/>
              </a:rPr>
              <a:t>, but in fluids, stress is proportional to </a:t>
            </a:r>
            <a:r>
              <a:rPr lang="en-US" sz="2100" i="true">
                <a:solidFill>
                  <a:srgbClr val="728674"/>
                </a:solidFill>
                <a:latin typeface="Be Vietnam Italics"/>
                <a:ea typeface="Be Vietnam Italics"/>
                <a:cs typeface="Be Vietnam Italics"/>
                <a:sym typeface="Be Vietnam Italics"/>
              </a:rPr>
              <a:t>strain rate</a:t>
            </a:r>
            <a:r>
              <a:rPr lang="en-US" sz="2100">
                <a:solidFill>
                  <a:srgbClr val="728674"/>
                </a:solidFill>
                <a:latin typeface="Be Vietnam"/>
                <a:ea typeface="Be Vietnam"/>
                <a:cs typeface="Be Vietnam"/>
                <a:sym typeface="Be Vietnam"/>
              </a:rPr>
              <a:t>.</a:t>
            </a:r>
          </a:p>
          <a:p>
            <a:pPr algn="just">
              <a:lnSpc>
                <a:spcPts val="3696"/>
              </a:lnSpc>
            </a:pPr>
            <a:r>
              <a:rPr lang="en-US" sz="2100" i="true">
                <a:solidFill>
                  <a:srgbClr val="728674"/>
                </a:solidFill>
                <a:latin typeface="Be Vietnam Italics"/>
                <a:ea typeface="Be Vietnam Italics"/>
                <a:cs typeface="Be Vietnam Italics"/>
                <a:sym typeface="Be Vietnam Italics"/>
              </a:rPr>
              <a:t>When a constant shear force is </a:t>
            </a:r>
            <a:r>
              <a:rPr lang="en-US" sz="2100" i="true">
                <a:solidFill>
                  <a:srgbClr val="728674"/>
                </a:solidFill>
                <a:latin typeface="Be Vietnam Italics"/>
                <a:ea typeface="Be Vietnam Italics"/>
                <a:cs typeface="Be Vietnam Italics"/>
                <a:sym typeface="Be Vietnam Italics"/>
              </a:rPr>
              <a:t>app</a:t>
            </a:r>
            <a:r>
              <a:rPr lang="en-US" sz="2100" i="true">
                <a:solidFill>
                  <a:srgbClr val="728674"/>
                </a:solidFill>
                <a:latin typeface="Be Vietnam Italics"/>
                <a:ea typeface="Be Vietnam Italics"/>
                <a:cs typeface="Be Vietnam Italics"/>
                <a:sym typeface="Be Vietnam Italics"/>
              </a:rPr>
              <a:t>lied</a:t>
            </a:r>
            <a:r>
              <a:rPr lang="en-US" sz="2100">
                <a:solidFill>
                  <a:srgbClr val="728674"/>
                </a:solidFill>
                <a:latin typeface="Be Vietnam"/>
                <a:ea typeface="Be Vietnam"/>
                <a:cs typeface="Be Vietnam"/>
                <a:sym typeface="Be Vietnam"/>
              </a:rPr>
              <a:t>, a solid eventually stops deforming at some fixed strain angle, whereas a fluid never stops deforming and approaches a constant rate of strain.</a:t>
            </a:r>
          </a:p>
        </p:txBody>
      </p:sp>
      <p:sp>
        <p:nvSpPr>
          <p:cNvPr name="TextBox 10" id="10"/>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
        <p:nvSpPr>
          <p:cNvPr name="TextBox 11" id="11"/>
          <p:cNvSpPr txBox="true"/>
          <p:nvPr/>
        </p:nvSpPr>
        <p:spPr>
          <a:xfrm rot="0">
            <a:off x="10649520" y="6727501"/>
            <a:ext cx="6953548" cy="1822323"/>
          </a:xfrm>
          <a:prstGeom prst="rect">
            <a:avLst/>
          </a:prstGeom>
        </p:spPr>
        <p:txBody>
          <a:bodyPr anchor="t" rtlCol="false" tIns="0" lIns="0" bIns="0" rIns="0">
            <a:spAutoFit/>
          </a:bodyPr>
          <a:lstStyle/>
          <a:p>
            <a:pPr algn="just">
              <a:lnSpc>
                <a:spcPts val="3696"/>
              </a:lnSpc>
            </a:pPr>
            <a:r>
              <a:rPr lang="en-US" b="true" sz="2100">
                <a:solidFill>
                  <a:srgbClr val="728674"/>
                </a:solidFill>
                <a:latin typeface="Be Vietnam Ultra-Bold"/>
                <a:ea typeface="Be Vietnam Ultra-Bold"/>
                <a:cs typeface="Be Vietnam Ultra-Bold"/>
                <a:sym typeface="Be Vietnam Ultra-Bold"/>
              </a:rPr>
              <a:t>Deformation of a rubber block placed between</a:t>
            </a:r>
            <a:r>
              <a:rPr lang="en-US" b="true" sz="2100">
                <a:solidFill>
                  <a:srgbClr val="728674"/>
                </a:solidFill>
                <a:latin typeface="Be Vietnam Ultra-Bold"/>
                <a:ea typeface="Be Vietnam Ultra-Bold"/>
                <a:cs typeface="Be Vietnam Ultra-Bold"/>
                <a:sym typeface="Be Vietnam Ultra-Bold"/>
              </a:rPr>
              <a:t> </a:t>
            </a:r>
            <a:r>
              <a:rPr lang="en-US" b="true" sz="2100">
                <a:solidFill>
                  <a:srgbClr val="728674"/>
                </a:solidFill>
                <a:latin typeface="Be Vietnam Ultra-Bold"/>
                <a:ea typeface="Be Vietnam Ultra-Bold"/>
                <a:cs typeface="Be Vietnam Ultra-Bold"/>
                <a:sym typeface="Be Vietnam Ultra-Bold"/>
              </a:rPr>
              <a:t>two</a:t>
            </a:r>
            <a:r>
              <a:rPr lang="en-US" b="true" sz="2100">
                <a:solidFill>
                  <a:srgbClr val="728674"/>
                </a:solidFill>
                <a:latin typeface="Be Vietnam Ultra-Bold"/>
                <a:ea typeface="Be Vietnam Ultra-Bold"/>
                <a:cs typeface="Be Vietnam Ultra-Bold"/>
                <a:sym typeface="Be Vietnam Ultra-Bold"/>
              </a:rPr>
              <a:t> </a:t>
            </a:r>
            <a:r>
              <a:rPr lang="en-US" b="true" sz="2100">
                <a:solidFill>
                  <a:srgbClr val="728674"/>
                </a:solidFill>
                <a:latin typeface="Be Vietnam Ultra-Bold"/>
                <a:ea typeface="Be Vietnam Ultra-Bold"/>
                <a:cs typeface="Be Vietnam Ultra-Bold"/>
                <a:sym typeface="Be Vietnam Ultra-Bold"/>
              </a:rPr>
              <a:t>parall</a:t>
            </a:r>
            <a:r>
              <a:rPr lang="en-US" b="true" sz="2100">
                <a:solidFill>
                  <a:srgbClr val="728674"/>
                </a:solidFill>
                <a:latin typeface="Be Vietnam Ultra-Bold"/>
                <a:ea typeface="Be Vietnam Ultra-Bold"/>
                <a:cs typeface="Be Vietnam Ultra-Bold"/>
                <a:sym typeface="Be Vietnam Ultra-Bold"/>
              </a:rPr>
              <a:t>e</a:t>
            </a:r>
            <a:r>
              <a:rPr lang="en-US" b="true" sz="2100">
                <a:solidFill>
                  <a:srgbClr val="728674"/>
                </a:solidFill>
                <a:latin typeface="Be Vietnam Ultra-Bold"/>
                <a:ea typeface="Be Vietnam Ultra-Bold"/>
                <a:cs typeface="Be Vietnam Ultra-Bold"/>
                <a:sym typeface="Be Vietnam Ultra-Bold"/>
              </a:rPr>
              <a:t>l</a:t>
            </a:r>
            <a:r>
              <a:rPr lang="en-US" b="true" sz="2100">
                <a:solidFill>
                  <a:srgbClr val="728674"/>
                </a:solidFill>
                <a:latin typeface="Be Vietnam Ultra-Bold"/>
                <a:ea typeface="Be Vietnam Ultra-Bold"/>
                <a:cs typeface="Be Vietnam Ultra-Bold"/>
                <a:sym typeface="Be Vietnam Ultra-Bold"/>
              </a:rPr>
              <a:t> </a:t>
            </a:r>
            <a:r>
              <a:rPr lang="en-US" b="true" sz="2100">
                <a:solidFill>
                  <a:srgbClr val="728674"/>
                </a:solidFill>
                <a:latin typeface="Be Vietnam Ultra-Bold"/>
                <a:ea typeface="Be Vietnam Ultra-Bold"/>
                <a:cs typeface="Be Vietnam Ultra-Bold"/>
                <a:sym typeface="Be Vietnam Ultra-Bold"/>
              </a:rPr>
              <a:t>pla</a:t>
            </a:r>
            <a:r>
              <a:rPr lang="en-US" b="true" sz="2100">
                <a:solidFill>
                  <a:srgbClr val="728674"/>
                </a:solidFill>
                <a:latin typeface="Be Vietnam Ultra-Bold"/>
                <a:ea typeface="Be Vietnam Ultra-Bold"/>
                <a:cs typeface="Be Vietnam Ultra-Bold"/>
                <a:sym typeface="Be Vietnam Ultra-Bold"/>
              </a:rPr>
              <a:t>t</a:t>
            </a:r>
            <a:r>
              <a:rPr lang="en-US" b="true" sz="2100">
                <a:solidFill>
                  <a:srgbClr val="728674"/>
                </a:solidFill>
                <a:latin typeface="Be Vietnam Ultra-Bold"/>
                <a:ea typeface="Be Vietnam Ultra-Bold"/>
                <a:cs typeface="Be Vietnam Ultra-Bold"/>
                <a:sym typeface="Be Vietnam Ultra-Bold"/>
              </a:rPr>
              <a:t>e</a:t>
            </a:r>
            <a:r>
              <a:rPr lang="en-US" b="true" sz="2100">
                <a:solidFill>
                  <a:srgbClr val="728674"/>
                </a:solidFill>
                <a:latin typeface="Be Vietnam Ultra-Bold"/>
                <a:ea typeface="Be Vietnam Ultra-Bold"/>
                <a:cs typeface="Be Vietnam Ultra-Bold"/>
                <a:sym typeface="Be Vietnam Ultra-Bold"/>
              </a:rPr>
              <a:t>s under the influence of a shear </a:t>
            </a:r>
            <a:r>
              <a:rPr lang="en-US" b="true" sz="2100">
                <a:solidFill>
                  <a:srgbClr val="728674"/>
                </a:solidFill>
                <a:latin typeface="Be Vietnam Ultra-Bold"/>
                <a:ea typeface="Be Vietnam Ultra-Bold"/>
                <a:cs typeface="Be Vietnam Ultra-Bold"/>
                <a:sym typeface="Be Vietnam Ultra-Bold"/>
              </a:rPr>
              <a:t>fo</a:t>
            </a:r>
            <a:r>
              <a:rPr lang="en-US" b="true" sz="2100">
                <a:solidFill>
                  <a:srgbClr val="728674"/>
                </a:solidFill>
                <a:latin typeface="Be Vietnam Ultra-Bold"/>
                <a:ea typeface="Be Vietnam Ultra-Bold"/>
                <a:cs typeface="Be Vietnam Ultra-Bold"/>
                <a:sym typeface="Be Vietnam Ultra-Bold"/>
              </a:rPr>
              <a:t>r</a:t>
            </a:r>
            <a:r>
              <a:rPr lang="en-US" b="true" sz="2100">
                <a:solidFill>
                  <a:srgbClr val="728674"/>
                </a:solidFill>
                <a:latin typeface="Be Vietnam Ultra-Bold"/>
                <a:ea typeface="Be Vietnam Ultra-Bold"/>
                <a:cs typeface="Be Vietnam Ultra-Bold"/>
                <a:sym typeface="Be Vietnam Ultra-Bold"/>
              </a:rPr>
              <a:t>c</a:t>
            </a:r>
            <a:r>
              <a:rPr lang="en-US" b="true" sz="2100">
                <a:solidFill>
                  <a:srgbClr val="728674"/>
                </a:solidFill>
                <a:latin typeface="Be Vietnam Ultra-Bold"/>
                <a:ea typeface="Be Vietnam Ultra-Bold"/>
                <a:cs typeface="Be Vietnam Ultra-Bold"/>
                <a:sym typeface="Be Vietnam Ultra-Bold"/>
              </a:rPr>
              <a:t>e</a:t>
            </a:r>
            <a:r>
              <a:rPr lang="en-US" b="true" sz="2100">
                <a:solidFill>
                  <a:srgbClr val="728674"/>
                </a:solidFill>
                <a:latin typeface="Be Vietnam Ultra-Bold"/>
                <a:ea typeface="Be Vietnam Ultra-Bold"/>
                <a:cs typeface="Be Vietnam Ultra-Bold"/>
                <a:sym typeface="Be Vietnam Ultra-Bold"/>
              </a:rPr>
              <a:t>. The shear str</a:t>
            </a:r>
            <a:r>
              <a:rPr lang="en-US" b="true" sz="2100">
                <a:solidFill>
                  <a:srgbClr val="728674"/>
                </a:solidFill>
                <a:latin typeface="Be Vietnam Ultra-Bold"/>
                <a:ea typeface="Be Vietnam Ultra-Bold"/>
                <a:cs typeface="Be Vietnam Ultra-Bold"/>
                <a:sym typeface="Be Vietnam Ultra-Bold"/>
              </a:rPr>
              <a:t>ess shown i</a:t>
            </a:r>
            <a:r>
              <a:rPr lang="en-US" b="true" sz="2100">
                <a:solidFill>
                  <a:srgbClr val="728674"/>
                </a:solidFill>
                <a:latin typeface="Be Vietnam Ultra-Bold"/>
                <a:ea typeface="Be Vietnam Ultra-Bold"/>
                <a:cs typeface="Be Vietnam Ultra-Bold"/>
                <a:sym typeface="Be Vietnam Ultra-Bold"/>
              </a:rPr>
              <a:t>s t</a:t>
            </a:r>
            <a:r>
              <a:rPr lang="en-US" b="true" sz="2100">
                <a:solidFill>
                  <a:srgbClr val="728674"/>
                </a:solidFill>
                <a:latin typeface="Be Vietnam Ultra-Bold"/>
                <a:ea typeface="Be Vietnam Ultra-Bold"/>
                <a:cs typeface="Be Vietnam Ultra-Bold"/>
                <a:sym typeface="Be Vietnam Ultra-Bold"/>
              </a:rPr>
              <a:t>h</a:t>
            </a:r>
            <a:r>
              <a:rPr lang="en-US" b="true" sz="2100">
                <a:solidFill>
                  <a:srgbClr val="728674"/>
                </a:solidFill>
                <a:latin typeface="Be Vietnam Ultra-Bold"/>
                <a:ea typeface="Be Vietnam Ultra-Bold"/>
                <a:cs typeface="Be Vietnam Ultra-Bold"/>
                <a:sym typeface="Be Vietnam Ultra-Bold"/>
              </a:rPr>
              <a:t>a</a:t>
            </a:r>
            <a:r>
              <a:rPr lang="en-US" b="true" sz="2100">
                <a:solidFill>
                  <a:srgbClr val="728674"/>
                </a:solidFill>
                <a:latin typeface="Be Vietnam Ultra-Bold"/>
                <a:ea typeface="Be Vietnam Ultra-Bold"/>
                <a:cs typeface="Be Vietnam Ultra-Bold"/>
                <a:sym typeface="Be Vietnam Ultra-Bold"/>
              </a:rPr>
              <a:t>t on the rubber—an equal but oppo</a:t>
            </a:r>
            <a:r>
              <a:rPr lang="en-US" b="true" sz="2100">
                <a:solidFill>
                  <a:srgbClr val="728674"/>
                </a:solidFill>
                <a:latin typeface="Be Vietnam Ultra-Bold"/>
                <a:ea typeface="Be Vietnam Ultra-Bold"/>
                <a:cs typeface="Be Vietnam Ultra-Bold"/>
                <a:sym typeface="Be Vietnam Ultra-Bold"/>
              </a:rPr>
              <a:t>site shear </a:t>
            </a:r>
            <a:r>
              <a:rPr lang="en-US" b="true" sz="2100">
                <a:solidFill>
                  <a:srgbClr val="728674"/>
                </a:solidFill>
                <a:latin typeface="Be Vietnam Ultra-Bold"/>
                <a:ea typeface="Be Vietnam Ultra-Bold"/>
                <a:cs typeface="Be Vietnam Ultra-Bold"/>
                <a:sym typeface="Be Vietnam Ultra-Bold"/>
              </a:rPr>
              <a:t>st</a:t>
            </a:r>
            <a:r>
              <a:rPr lang="en-US" b="true" sz="2100">
                <a:solidFill>
                  <a:srgbClr val="728674"/>
                </a:solidFill>
                <a:latin typeface="Be Vietnam Ultra-Bold"/>
                <a:ea typeface="Be Vietnam Ultra-Bold"/>
                <a:cs typeface="Be Vietnam Ultra-Bold"/>
                <a:sym typeface="Be Vietnam Ultra-Bold"/>
              </a:rPr>
              <a:t>res</a:t>
            </a:r>
            <a:r>
              <a:rPr lang="en-US" b="true" sz="2100">
                <a:solidFill>
                  <a:srgbClr val="728674"/>
                </a:solidFill>
                <a:latin typeface="Be Vietnam Ultra-Bold"/>
                <a:ea typeface="Be Vietnam Ultra-Bold"/>
                <a:cs typeface="Be Vietnam Ultra-Bold"/>
                <a:sym typeface="Be Vietnam Ultra-Bold"/>
              </a:rPr>
              <a:t>s acts on the upper plate.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093066" y="920500"/>
            <a:ext cx="11449175"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WHAT IS A FLUID?</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876738" y="8293106"/>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1609651" y="2312208"/>
            <a:ext cx="5268206" cy="5149671"/>
          </a:xfrm>
          <a:custGeom>
            <a:avLst/>
            <a:gdLst/>
            <a:ahLst/>
            <a:cxnLst/>
            <a:rect r="r" b="b" t="t" l="l"/>
            <a:pathLst>
              <a:path h="5149671" w="5268206">
                <a:moveTo>
                  <a:pt x="0" y="0"/>
                </a:moveTo>
                <a:lnTo>
                  <a:pt x="5268206" y="0"/>
                </a:lnTo>
                <a:lnTo>
                  <a:pt x="5268206" y="5149671"/>
                </a:lnTo>
                <a:lnTo>
                  <a:pt x="0" y="5149671"/>
                </a:lnTo>
                <a:lnTo>
                  <a:pt x="0" y="0"/>
                </a:lnTo>
                <a:close/>
              </a:path>
            </a:pathLst>
          </a:custGeom>
          <a:blipFill>
            <a:blip r:embed="rId7"/>
            <a:stretch>
              <a:fillRect l="0" t="0" r="0" b="0"/>
            </a:stretch>
          </a:blipFill>
        </p:spPr>
      </p:sp>
      <p:sp>
        <p:nvSpPr>
          <p:cNvPr name="TextBox 9" id="9"/>
          <p:cNvSpPr txBox="true"/>
          <p:nvPr/>
        </p:nvSpPr>
        <p:spPr>
          <a:xfrm rot="0">
            <a:off x="2179363" y="3119554"/>
            <a:ext cx="7638291" cy="5089398"/>
          </a:xfrm>
          <a:prstGeom prst="rect">
            <a:avLst/>
          </a:prstGeom>
        </p:spPr>
        <p:txBody>
          <a:bodyPr anchor="t" rtlCol="false" tIns="0" lIns="0" bIns="0" rIns="0">
            <a:spAutoFit/>
          </a:bodyPr>
          <a:lstStyle/>
          <a:p>
            <a:pPr algn="just">
              <a:lnSpc>
                <a:spcPts val="3696"/>
              </a:lnSpc>
            </a:pPr>
            <a:r>
              <a:rPr lang="en-US" sz="2100" b="true">
                <a:solidFill>
                  <a:srgbClr val="728674"/>
                </a:solidFill>
                <a:latin typeface="Be Vietnam Ultra-Bold"/>
                <a:ea typeface="Be Vietnam Ultra-Bold"/>
                <a:cs typeface="Be Vietnam Ultra-Bold"/>
                <a:sym typeface="Be Vietnam Ultra-Bold"/>
              </a:rPr>
              <a:t>Stress:</a:t>
            </a:r>
            <a:r>
              <a:rPr lang="en-US" sz="2100">
                <a:solidFill>
                  <a:srgbClr val="728674"/>
                </a:solidFill>
                <a:latin typeface="Be Vietnam"/>
                <a:ea typeface="Be Vietnam"/>
                <a:cs typeface="Be Vietnam"/>
                <a:sym typeface="Be Vietnam"/>
              </a:rPr>
              <a:t> Force per unit area.</a:t>
            </a:r>
          </a:p>
          <a:p>
            <a:pPr algn="just">
              <a:lnSpc>
                <a:spcPts val="3696"/>
              </a:lnSpc>
            </a:pPr>
            <a:r>
              <a:rPr lang="en-US" sz="2100" b="true">
                <a:solidFill>
                  <a:srgbClr val="728674"/>
                </a:solidFill>
                <a:latin typeface="Be Vietnam Ultra-Bold"/>
                <a:ea typeface="Be Vietnam Ultra-Bold"/>
                <a:cs typeface="Be Vietnam Ultra-Bold"/>
                <a:sym typeface="Be Vietnam Ultra-Bold"/>
              </a:rPr>
              <a:t>Normal stress:</a:t>
            </a:r>
            <a:r>
              <a:rPr lang="en-US" sz="2100">
                <a:solidFill>
                  <a:srgbClr val="728674"/>
                </a:solidFill>
                <a:latin typeface="Be Vietnam"/>
                <a:ea typeface="Be Vietnam"/>
                <a:cs typeface="Be Vietnam"/>
                <a:sym typeface="Be Vietnam"/>
              </a:rPr>
              <a:t> The normal component of a force acting on a surface per unit area.</a:t>
            </a:r>
          </a:p>
          <a:p>
            <a:pPr algn="just">
              <a:lnSpc>
                <a:spcPts val="3696"/>
              </a:lnSpc>
            </a:pPr>
            <a:r>
              <a:rPr lang="en-US" sz="2100" b="true">
                <a:solidFill>
                  <a:srgbClr val="728674"/>
                </a:solidFill>
                <a:latin typeface="Be Vietnam Ultra-Bold"/>
                <a:ea typeface="Be Vietnam Ultra-Bold"/>
                <a:cs typeface="Be Vietnam Ultra-Bold"/>
                <a:sym typeface="Be Vietnam Ultra-Bold"/>
              </a:rPr>
              <a:t>Shear stress:</a:t>
            </a:r>
            <a:r>
              <a:rPr lang="en-US" sz="2100">
                <a:solidFill>
                  <a:srgbClr val="728674"/>
                </a:solidFill>
                <a:latin typeface="Be Vietnam"/>
                <a:ea typeface="Be Vietnam"/>
                <a:cs typeface="Be Vietnam"/>
                <a:sym typeface="Be Vietnam"/>
              </a:rPr>
              <a:t> The tangential component</a:t>
            </a:r>
            <a:r>
              <a:rPr lang="en-US" sz="2100">
                <a:solidFill>
                  <a:srgbClr val="728674"/>
                </a:solidFill>
                <a:latin typeface="Be Vietnam"/>
                <a:ea typeface="Be Vietnam"/>
                <a:cs typeface="Be Vietnam"/>
                <a:sym typeface="Be Vietnam"/>
              </a:rPr>
              <a:t> </a:t>
            </a:r>
            <a:r>
              <a:rPr lang="en-US" sz="2100">
                <a:solidFill>
                  <a:srgbClr val="728674"/>
                </a:solidFill>
                <a:latin typeface="Be Vietnam"/>
                <a:ea typeface="Be Vietnam"/>
                <a:cs typeface="Be Vietnam"/>
                <a:sym typeface="Be Vietnam"/>
              </a:rPr>
              <a:t>o</a:t>
            </a:r>
            <a:r>
              <a:rPr lang="en-US" sz="2100">
                <a:solidFill>
                  <a:srgbClr val="728674"/>
                </a:solidFill>
                <a:latin typeface="Be Vietnam"/>
                <a:ea typeface="Be Vietnam"/>
                <a:cs typeface="Be Vietnam"/>
                <a:sym typeface="Be Vietnam"/>
              </a:rPr>
              <a:t>f </a:t>
            </a:r>
            <a:r>
              <a:rPr lang="en-US" sz="2100">
                <a:solidFill>
                  <a:srgbClr val="728674"/>
                </a:solidFill>
                <a:latin typeface="Be Vietnam"/>
                <a:ea typeface="Be Vietnam"/>
                <a:cs typeface="Be Vietnam"/>
                <a:sym typeface="Be Vietnam"/>
              </a:rPr>
              <a:t>a </a:t>
            </a:r>
            <a:r>
              <a:rPr lang="en-US" sz="2100">
                <a:solidFill>
                  <a:srgbClr val="728674"/>
                </a:solidFill>
                <a:latin typeface="Be Vietnam"/>
                <a:ea typeface="Be Vietnam"/>
                <a:cs typeface="Be Vietnam"/>
                <a:sym typeface="Be Vietnam"/>
              </a:rPr>
              <a:t>for</a:t>
            </a:r>
            <a:r>
              <a:rPr lang="en-US" sz="2100">
                <a:solidFill>
                  <a:srgbClr val="728674"/>
                </a:solidFill>
                <a:latin typeface="Be Vietnam"/>
                <a:ea typeface="Be Vietnam"/>
                <a:cs typeface="Be Vietnam"/>
                <a:sym typeface="Be Vietnam"/>
              </a:rPr>
              <a:t>ce</a:t>
            </a:r>
            <a:r>
              <a:rPr lang="en-US" sz="2100">
                <a:solidFill>
                  <a:srgbClr val="728674"/>
                </a:solidFill>
                <a:latin typeface="Be Vietnam"/>
                <a:ea typeface="Be Vietnam"/>
                <a:cs typeface="Be Vietnam"/>
                <a:sym typeface="Be Vietnam"/>
              </a:rPr>
              <a:t> </a:t>
            </a:r>
            <a:r>
              <a:rPr lang="en-US" sz="2100">
                <a:solidFill>
                  <a:srgbClr val="728674"/>
                </a:solidFill>
                <a:latin typeface="Be Vietnam"/>
                <a:ea typeface="Be Vietnam"/>
                <a:cs typeface="Be Vietnam"/>
                <a:sym typeface="Be Vietnam"/>
              </a:rPr>
              <a:t>a</a:t>
            </a:r>
            <a:r>
              <a:rPr lang="en-US" sz="2100">
                <a:solidFill>
                  <a:srgbClr val="728674"/>
                </a:solidFill>
                <a:latin typeface="Be Vietnam"/>
                <a:ea typeface="Be Vietnam"/>
                <a:cs typeface="Be Vietnam"/>
                <a:sym typeface="Be Vietnam"/>
              </a:rPr>
              <a:t>ctin</a:t>
            </a:r>
            <a:r>
              <a:rPr lang="en-US" sz="2100">
                <a:solidFill>
                  <a:srgbClr val="728674"/>
                </a:solidFill>
                <a:latin typeface="Be Vietnam"/>
                <a:ea typeface="Be Vietnam"/>
                <a:cs typeface="Be Vietnam"/>
                <a:sym typeface="Be Vietnam"/>
              </a:rPr>
              <a:t>g </a:t>
            </a:r>
            <a:r>
              <a:rPr lang="en-US" sz="2100">
                <a:solidFill>
                  <a:srgbClr val="728674"/>
                </a:solidFill>
                <a:latin typeface="Be Vietnam"/>
                <a:ea typeface="Be Vietnam"/>
                <a:cs typeface="Be Vietnam"/>
                <a:sym typeface="Be Vietnam"/>
              </a:rPr>
              <a:t>o</a:t>
            </a:r>
            <a:r>
              <a:rPr lang="en-US" sz="2100">
                <a:solidFill>
                  <a:srgbClr val="728674"/>
                </a:solidFill>
                <a:latin typeface="Be Vietnam"/>
                <a:ea typeface="Be Vietnam"/>
                <a:cs typeface="Be Vietnam"/>
                <a:sym typeface="Be Vietnam"/>
              </a:rPr>
              <a:t>n</a:t>
            </a:r>
            <a:r>
              <a:rPr lang="en-US" sz="2100">
                <a:solidFill>
                  <a:srgbClr val="728674"/>
                </a:solidFill>
                <a:latin typeface="Be Vietnam"/>
                <a:ea typeface="Be Vietnam"/>
                <a:cs typeface="Be Vietnam"/>
                <a:sym typeface="Be Vietnam"/>
              </a:rPr>
              <a:t> </a:t>
            </a:r>
            <a:r>
              <a:rPr lang="en-US" sz="2100">
                <a:solidFill>
                  <a:srgbClr val="728674"/>
                </a:solidFill>
                <a:latin typeface="Be Vietnam"/>
                <a:ea typeface="Be Vietnam"/>
                <a:cs typeface="Be Vietnam"/>
                <a:sym typeface="Be Vietnam"/>
              </a:rPr>
              <a:t>a s</a:t>
            </a:r>
            <a:r>
              <a:rPr lang="en-US" sz="2100">
                <a:solidFill>
                  <a:srgbClr val="728674"/>
                </a:solidFill>
                <a:latin typeface="Be Vietnam"/>
                <a:ea typeface="Be Vietnam"/>
                <a:cs typeface="Be Vietnam"/>
                <a:sym typeface="Be Vietnam"/>
              </a:rPr>
              <a:t>ur</a:t>
            </a:r>
            <a:r>
              <a:rPr lang="en-US" sz="2100">
                <a:solidFill>
                  <a:srgbClr val="728674"/>
                </a:solidFill>
                <a:latin typeface="Be Vietnam"/>
                <a:ea typeface="Be Vietnam"/>
                <a:cs typeface="Be Vietnam"/>
                <a:sym typeface="Be Vietnam"/>
              </a:rPr>
              <a:t>face</a:t>
            </a:r>
            <a:r>
              <a:rPr lang="en-US" sz="2100">
                <a:solidFill>
                  <a:srgbClr val="728674"/>
                </a:solidFill>
                <a:latin typeface="Be Vietnam"/>
                <a:ea typeface="Be Vietnam"/>
                <a:cs typeface="Be Vietnam"/>
                <a:sym typeface="Be Vietnam"/>
              </a:rPr>
              <a:t> </a:t>
            </a:r>
            <a:r>
              <a:rPr lang="en-US" sz="2100">
                <a:solidFill>
                  <a:srgbClr val="728674"/>
                </a:solidFill>
                <a:latin typeface="Be Vietnam"/>
                <a:ea typeface="Be Vietnam"/>
                <a:cs typeface="Be Vietnam"/>
                <a:sym typeface="Be Vietnam"/>
              </a:rPr>
              <a:t>p</a:t>
            </a:r>
            <a:r>
              <a:rPr lang="en-US" sz="2100">
                <a:solidFill>
                  <a:srgbClr val="728674"/>
                </a:solidFill>
                <a:latin typeface="Be Vietnam"/>
                <a:ea typeface="Be Vietnam"/>
                <a:cs typeface="Be Vietnam"/>
                <a:sym typeface="Be Vietnam"/>
              </a:rPr>
              <a:t>e</a:t>
            </a:r>
            <a:r>
              <a:rPr lang="en-US" sz="2100">
                <a:solidFill>
                  <a:srgbClr val="728674"/>
                </a:solidFill>
                <a:latin typeface="Be Vietnam"/>
                <a:ea typeface="Be Vietnam"/>
                <a:cs typeface="Be Vietnam"/>
                <a:sym typeface="Be Vietnam"/>
              </a:rPr>
              <a:t>r</a:t>
            </a:r>
            <a:r>
              <a:rPr lang="en-US" sz="2100">
                <a:solidFill>
                  <a:srgbClr val="728674"/>
                </a:solidFill>
                <a:latin typeface="Be Vietnam"/>
                <a:ea typeface="Be Vietnam"/>
                <a:cs typeface="Be Vietnam"/>
                <a:sym typeface="Be Vietnam"/>
              </a:rPr>
              <a:t> un</a:t>
            </a:r>
            <a:r>
              <a:rPr lang="en-US" sz="2100">
                <a:solidFill>
                  <a:srgbClr val="728674"/>
                </a:solidFill>
                <a:latin typeface="Be Vietnam"/>
                <a:ea typeface="Be Vietnam"/>
                <a:cs typeface="Be Vietnam"/>
                <a:sym typeface="Be Vietnam"/>
              </a:rPr>
              <a:t>it</a:t>
            </a:r>
            <a:r>
              <a:rPr lang="en-US" sz="2100">
                <a:solidFill>
                  <a:srgbClr val="728674"/>
                </a:solidFill>
                <a:latin typeface="Be Vietnam"/>
                <a:ea typeface="Be Vietnam"/>
                <a:cs typeface="Be Vietnam"/>
                <a:sym typeface="Be Vietnam"/>
              </a:rPr>
              <a:t> a</a:t>
            </a:r>
            <a:r>
              <a:rPr lang="en-US" sz="2100">
                <a:solidFill>
                  <a:srgbClr val="728674"/>
                </a:solidFill>
                <a:latin typeface="Be Vietnam"/>
                <a:ea typeface="Be Vietnam"/>
                <a:cs typeface="Be Vietnam"/>
                <a:sym typeface="Be Vietnam"/>
              </a:rPr>
              <a:t>r</a:t>
            </a:r>
            <a:r>
              <a:rPr lang="en-US" sz="2100">
                <a:solidFill>
                  <a:srgbClr val="728674"/>
                </a:solidFill>
                <a:latin typeface="Be Vietnam"/>
                <a:ea typeface="Be Vietnam"/>
                <a:cs typeface="Be Vietnam"/>
                <a:sym typeface="Be Vietnam"/>
              </a:rPr>
              <a:t>ea</a:t>
            </a:r>
            <a:r>
              <a:rPr lang="en-US" sz="2100">
                <a:solidFill>
                  <a:srgbClr val="728674"/>
                </a:solidFill>
                <a:latin typeface="Be Vietnam"/>
                <a:ea typeface="Be Vietnam"/>
                <a:cs typeface="Be Vietnam"/>
                <a:sym typeface="Be Vietnam"/>
              </a:rPr>
              <a:t>.</a:t>
            </a:r>
          </a:p>
          <a:p>
            <a:pPr algn="just">
              <a:lnSpc>
                <a:spcPts val="3696"/>
              </a:lnSpc>
            </a:pPr>
            <a:r>
              <a:rPr lang="en-US" sz="2100" b="true">
                <a:solidFill>
                  <a:srgbClr val="728674"/>
                </a:solidFill>
                <a:latin typeface="Be Vietnam Ultra-Bold"/>
                <a:ea typeface="Be Vietnam Ultra-Bold"/>
                <a:cs typeface="Be Vietnam Ultra-Bold"/>
                <a:sym typeface="Be Vietnam Ultra-Bold"/>
              </a:rPr>
              <a:t>P</a:t>
            </a:r>
            <a:r>
              <a:rPr lang="en-US" b="true" sz="2100">
                <a:solidFill>
                  <a:srgbClr val="728674"/>
                </a:solidFill>
                <a:latin typeface="Be Vietnam Ultra-Bold"/>
                <a:ea typeface="Be Vietnam Ultra-Bold"/>
                <a:cs typeface="Be Vietnam Ultra-Bold"/>
                <a:sym typeface="Be Vietnam Ultra-Bold"/>
              </a:rPr>
              <a:t>ress</a:t>
            </a:r>
            <a:r>
              <a:rPr lang="en-US" sz="2100" b="true">
                <a:solidFill>
                  <a:srgbClr val="728674"/>
                </a:solidFill>
                <a:latin typeface="Be Vietnam Ultra-Bold"/>
                <a:ea typeface="Be Vietnam Ultra-Bold"/>
                <a:cs typeface="Be Vietnam Ultra-Bold"/>
                <a:sym typeface="Be Vietnam Ultra-Bold"/>
              </a:rPr>
              <a:t>ure:</a:t>
            </a:r>
            <a:r>
              <a:rPr lang="en-US" sz="2100">
                <a:solidFill>
                  <a:srgbClr val="728674"/>
                </a:solidFill>
                <a:latin typeface="Be Vietnam"/>
                <a:ea typeface="Be Vietnam"/>
                <a:cs typeface="Be Vietnam"/>
                <a:sym typeface="Be Vietnam"/>
              </a:rPr>
              <a:t> The normal str</a:t>
            </a:r>
            <a:r>
              <a:rPr lang="en-US" sz="2100">
                <a:solidFill>
                  <a:srgbClr val="728674"/>
                </a:solidFill>
                <a:latin typeface="Be Vietnam"/>
                <a:ea typeface="Be Vietnam"/>
                <a:cs typeface="Be Vietnam"/>
                <a:sym typeface="Be Vietnam"/>
              </a:rPr>
              <a:t>ess in a fluid at re</a:t>
            </a:r>
            <a:r>
              <a:rPr lang="en-US" sz="2100">
                <a:solidFill>
                  <a:srgbClr val="728674"/>
                </a:solidFill>
                <a:latin typeface="Be Vietnam"/>
                <a:ea typeface="Be Vietnam"/>
                <a:cs typeface="Be Vietnam"/>
                <a:sym typeface="Be Vietnam"/>
              </a:rPr>
              <a:t>st</a:t>
            </a:r>
            <a:r>
              <a:rPr lang="en-US" sz="2100">
                <a:solidFill>
                  <a:srgbClr val="728674"/>
                </a:solidFill>
                <a:latin typeface="Be Vietnam"/>
                <a:ea typeface="Be Vietnam"/>
                <a:cs typeface="Be Vietnam"/>
                <a:sym typeface="Be Vietnam"/>
              </a:rPr>
              <a:t>.</a:t>
            </a:r>
          </a:p>
          <a:p>
            <a:pPr algn="just">
              <a:lnSpc>
                <a:spcPts val="3696"/>
              </a:lnSpc>
            </a:pPr>
            <a:r>
              <a:rPr lang="en-US" sz="2100" b="true">
                <a:solidFill>
                  <a:srgbClr val="728674"/>
                </a:solidFill>
                <a:latin typeface="Be Vietnam Ultra-Bold"/>
                <a:ea typeface="Be Vietnam Ultra-Bold"/>
                <a:cs typeface="Be Vietnam Ultra-Bold"/>
                <a:sym typeface="Be Vietnam Ultra-Bold"/>
              </a:rPr>
              <a:t>Ze</a:t>
            </a:r>
            <a:r>
              <a:rPr lang="en-US" b="true" sz="2100">
                <a:solidFill>
                  <a:srgbClr val="728674"/>
                </a:solidFill>
                <a:latin typeface="Be Vietnam Ultra-Bold"/>
                <a:ea typeface="Be Vietnam Ultra-Bold"/>
                <a:cs typeface="Be Vietnam Ultra-Bold"/>
                <a:sym typeface="Be Vietnam Ultra-Bold"/>
              </a:rPr>
              <a:t>r</a:t>
            </a:r>
            <a:r>
              <a:rPr lang="en-US" sz="2100" b="true">
                <a:solidFill>
                  <a:srgbClr val="728674"/>
                </a:solidFill>
                <a:latin typeface="Be Vietnam Ultra-Bold"/>
                <a:ea typeface="Be Vietnam Ultra-Bold"/>
                <a:cs typeface="Be Vietnam Ultra-Bold"/>
                <a:sym typeface="Be Vietnam Ultra-Bold"/>
              </a:rPr>
              <a:t>o she</a:t>
            </a:r>
            <a:r>
              <a:rPr lang="en-US" b="true" sz="2100">
                <a:solidFill>
                  <a:srgbClr val="728674"/>
                </a:solidFill>
                <a:latin typeface="Be Vietnam Ultra-Bold"/>
                <a:ea typeface="Be Vietnam Ultra-Bold"/>
                <a:cs typeface="Be Vietnam Ultra-Bold"/>
                <a:sym typeface="Be Vietnam Ultra-Bold"/>
              </a:rPr>
              <a:t>a</a:t>
            </a:r>
            <a:r>
              <a:rPr lang="en-US" sz="2100" b="true">
                <a:solidFill>
                  <a:srgbClr val="728674"/>
                </a:solidFill>
                <a:latin typeface="Be Vietnam Ultra-Bold"/>
                <a:ea typeface="Be Vietnam Ultra-Bold"/>
                <a:cs typeface="Be Vietnam Ultra-Bold"/>
                <a:sym typeface="Be Vietnam Ultra-Bold"/>
              </a:rPr>
              <a:t>r stress:</a:t>
            </a:r>
            <a:r>
              <a:rPr lang="en-US" sz="2100">
                <a:solidFill>
                  <a:srgbClr val="728674"/>
                </a:solidFill>
                <a:latin typeface="Be Vietnam"/>
                <a:ea typeface="Be Vietnam"/>
                <a:cs typeface="Be Vietnam"/>
                <a:sym typeface="Be Vietnam"/>
              </a:rPr>
              <a:t> A fluid at rest is at a </a:t>
            </a:r>
            <a:r>
              <a:rPr lang="en-US" sz="2100">
                <a:solidFill>
                  <a:srgbClr val="728674"/>
                </a:solidFill>
                <a:latin typeface="Be Vietnam"/>
                <a:ea typeface="Be Vietnam"/>
                <a:cs typeface="Be Vietnam"/>
                <a:sym typeface="Be Vietnam"/>
              </a:rPr>
              <a:t>sta</a:t>
            </a:r>
            <a:r>
              <a:rPr lang="en-US" sz="2100">
                <a:solidFill>
                  <a:srgbClr val="728674"/>
                </a:solidFill>
                <a:latin typeface="Be Vietnam"/>
                <a:ea typeface="Be Vietnam"/>
                <a:cs typeface="Be Vietnam"/>
                <a:sym typeface="Be Vietnam"/>
              </a:rPr>
              <a:t>te</a:t>
            </a:r>
            <a:r>
              <a:rPr lang="en-US" sz="2100">
                <a:solidFill>
                  <a:srgbClr val="728674"/>
                </a:solidFill>
                <a:latin typeface="Be Vietnam"/>
                <a:ea typeface="Be Vietnam"/>
                <a:cs typeface="Be Vietnam"/>
                <a:sym typeface="Be Vietnam"/>
              </a:rPr>
              <a:t> </a:t>
            </a:r>
            <a:r>
              <a:rPr lang="en-US" sz="2100">
                <a:solidFill>
                  <a:srgbClr val="728674"/>
                </a:solidFill>
                <a:latin typeface="Be Vietnam"/>
                <a:ea typeface="Be Vietnam"/>
                <a:cs typeface="Be Vietnam"/>
                <a:sym typeface="Be Vietnam"/>
              </a:rPr>
              <a:t>of ze</a:t>
            </a:r>
            <a:r>
              <a:rPr lang="en-US" sz="2100">
                <a:solidFill>
                  <a:srgbClr val="728674"/>
                </a:solidFill>
                <a:latin typeface="Be Vietnam"/>
                <a:ea typeface="Be Vietnam"/>
                <a:cs typeface="Be Vietnam"/>
                <a:sym typeface="Be Vietnam"/>
              </a:rPr>
              <a:t>r</a:t>
            </a:r>
            <a:r>
              <a:rPr lang="en-US" sz="2100">
                <a:solidFill>
                  <a:srgbClr val="728674"/>
                </a:solidFill>
                <a:latin typeface="Be Vietnam"/>
                <a:ea typeface="Be Vietnam"/>
                <a:cs typeface="Be Vietnam"/>
                <a:sym typeface="Be Vietnam"/>
              </a:rPr>
              <a:t>o she</a:t>
            </a:r>
            <a:r>
              <a:rPr lang="en-US" sz="2100">
                <a:solidFill>
                  <a:srgbClr val="728674"/>
                </a:solidFill>
                <a:latin typeface="Be Vietnam"/>
                <a:ea typeface="Be Vietnam"/>
                <a:cs typeface="Be Vietnam"/>
                <a:sym typeface="Be Vietnam"/>
              </a:rPr>
              <a:t>a</a:t>
            </a:r>
            <a:r>
              <a:rPr lang="en-US" sz="2100">
                <a:solidFill>
                  <a:srgbClr val="728674"/>
                </a:solidFill>
                <a:latin typeface="Be Vietnam"/>
                <a:ea typeface="Be Vietnam"/>
                <a:cs typeface="Be Vietnam"/>
                <a:sym typeface="Be Vietnam"/>
              </a:rPr>
              <a:t>r s</a:t>
            </a:r>
            <a:r>
              <a:rPr lang="en-US" sz="2100">
                <a:solidFill>
                  <a:srgbClr val="728674"/>
                </a:solidFill>
                <a:latin typeface="Be Vietnam"/>
                <a:ea typeface="Be Vietnam"/>
                <a:cs typeface="Be Vietnam"/>
                <a:sym typeface="Be Vietnam"/>
              </a:rPr>
              <a:t>t</a:t>
            </a:r>
            <a:r>
              <a:rPr lang="en-US" sz="2100">
                <a:solidFill>
                  <a:srgbClr val="728674"/>
                </a:solidFill>
                <a:latin typeface="Be Vietnam"/>
                <a:ea typeface="Be Vietnam"/>
                <a:cs typeface="Be Vietnam"/>
                <a:sym typeface="Be Vietnam"/>
              </a:rPr>
              <a:t>r</a:t>
            </a:r>
            <a:r>
              <a:rPr lang="en-US" sz="2100">
                <a:solidFill>
                  <a:srgbClr val="728674"/>
                </a:solidFill>
                <a:latin typeface="Be Vietnam"/>
                <a:ea typeface="Be Vietnam"/>
                <a:cs typeface="Be Vietnam"/>
                <a:sym typeface="Be Vietnam"/>
              </a:rPr>
              <a:t>e</a:t>
            </a:r>
            <a:r>
              <a:rPr lang="en-US" sz="2100">
                <a:solidFill>
                  <a:srgbClr val="728674"/>
                </a:solidFill>
                <a:latin typeface="Be Vietnam"/>
                <a:ea typeface="Be Vietnam"/>
                <a:cs typeface="Be Vietnam"/>
                <a:sym typeface="Be Vietnam"/>
              </a:rPr>
              <a:t>ss.</a:t>
            </a:r>
          </a:p>
          <a:p>
            <a:pPr algn="just">
              <a:lnSpc>
                <a:spcPts val="3696"/>
              </a:lnSpc>
            </a:pPr>
            <a:r>
              <a:rPr lang="en-US" sz="2100">
                <a:solidFill>
                  <a:srgbClr val="728674"/>
                </a:solidFill>
                <a:latin typeface="Be Vietnam"/>
                <a:ea typeface="Be Vietnam"/>
                <a:cs typeface="Be Vietnam"/>
                <a:sym typeface="Be Vietnam"/>
              </a:rPr>
              <a:t>When </a:t>
            </a:r>
            <a:r>
              <a:rPr lang="en-US" sz="2100">
                <a:solidFill>
                  <a:srgbClr val="728674"/>
                </a:solidFill>
                <a:latin typeface="Be Vietnam"/>
                <a:ea typeface="Be Vietnam"/>
                <a:cs typeface="Be Vietnam"/>
                <a:sym typeface="Be Vietnam"/>
              </a:rPr>
              <a:t>the</a:t>
            </a:r>
            <a:r>
              <a:rPr lang="en-US" sz="2100">
                <a:solidFill>
                  <a:srgbClr val="728674"/>
                </a:solidFill>
                <a:latin typeface="Be Vietnam"/>
                <a:ea typeface="Be Vietnam"/>
                <a:cs typeface="Be Vietnam"/>
                <a:sym typeface="Be Vietnam"/>
              </a:rPr>
              <a:t> </a:t>
            </a:r>
            <a:r>
              <a:rPr lang="en-US" sz="2100">
                <a:solidFill>
                  <a:srgbClr val="728674"/>
                </a:solidFill>
                <a:latin typeface="Be Vietnam"/>
                <a:ea typeface="Be Vietnam"/>
                <a:cs typeface="Be Vietnam"/>
                <a:sym typeface="Be Vietnam"/>
              </a:rPr>
              <a:t>w</a:t>
            </a:r>
            <a:r>
              <a:rPr lang="en-US" sz="2100">
                <a:solidFill>
                  <a:srgbClr val="728674"/>
                </a:solidFill>
                <a:latin typeface="Be Vietnam"/>
                <a:ea typeface="Be Vietnam"/>
                <a:cs typeface="Be Vietnam"/>
                <a:sym typeface="Be Vietnam"/>
              </a:rPr>
              <a:t>a</a:t>
            </a:r>
            <a:r>
              <a:rPr lang="en-US" sz="2100">
                <a:solidFill>
                  <a:srgbClr val="728674"/>
                </a:solidFill>
                <a:latin typeface="Be Vietnam"/>
                <a:ea typeface="Be Vietnam"/>
                <a:cs typeface="Be Vietnam"/>
                <a:sym typeface="Be Vietnam"/>
              </a:rPr>
              <a:t>ll</a:t>
            </a:r>
            <a:r>
              <a:rPr lang="en-US" sz="2100">
                <a:solidFill>
                  <a:srgbClr val="728674"/>
                </a:solidFill>
                <a:latin typeface="Be Vietnam"/>
                <a:ea typeface="Be Vietnam"/>
                <a:cs typeface="Be Vietnam"/>
                <a:sym typeface="Be Vietnam"/>
              </a:rPr>
              <a:t>s</a:t>
            </a:r>
            <a:r>
              <a:rPr lang="en-US" sz="2100">
                <a:solidFill>
                  <a:srgbClr val="728674"/>
                </a:solidFill>
                <a:latin typeface="Be Vietnam"/>
                <a:ea typeface="Be Vietnam"/>
                <a:cs typeface="Be Vietnam"/>
                <a:sym typeface="Be Vietnam"/>
              </a:rPr>
              <a:t> </a:t>
            </a:r>
            <a:r>
              <a:rPr lang="en-US" sz="2100">
                <a:solidFill>
                  <a:srgbClr val="728674"/>
                </a:solidFill>
                <a:latin typeface="Be Vietnam"/>
                <a:ea typeface="Be Vietnam"/>
                <a:cs typeface="Be Vietnam"/>
                <a:sym typeface="Be Vietnam"/>
              </a:rPr>
              <a:t>ar</a:t>
            </a:r>
            <a:r>
              <a:rPr lang="en-US" sz="2100">
                <a:solidFill>
                  <a:srgbClr val="728674"/>
                </a:solidFill>
                <a:latin typeface="Be Vietnam"/>
                <a:ea typeface="Be Vietnam"/>
                <a:cs typeface="Be Vietnam"/>
                <a:sym typeface="Be Vietnam"/>
              </a:rPr>
              <a:t>e</a:t>
            </a:r>
            <a:r>
              <a:rPr lang="en-US" sz="2100">
                <a:solidFill>
                  <a:srgbClr val="728674"/>
                </a:solidFill>
                <a:latin typeface="Be Vietnam"/>
                <a:ea typeface="Be Vietnam"/>
                <a:cs typeface="Be Vietnam"/>
                <a:sym typeface="Be Vietnam"/>
              </a:rPr>
              <a:t> re</a:t>
            </a:r>
            <a:r>
              <a:rPr lang="en-US" sz="2100">
                <a:solidFill>
                  <a:srgbClr val="728674"/>
                </a:solidFill>
                <a:latin typeface="Be Vietnam"/>
                <a:ea typeface="Be Vietnam"/>
                <a:cs typeface="Be Vietnam"/>
                <a:sym typeface="Be Vietnam"/>
              </a:rPr>
              <a:t>mov</a:t>
            </a:r>
            <a:r>
              <a:rPr lang="en-US" sz="2100">
                <a:solidFill>
                  <a:srgbClr val="728674"/>
                </a:solidFill>
                <a:latin typeface="Be Vietnam"/>
                <a:ea typeface="Be Vietnam"/>
                <a:cs typeface="Be Vietnam"/>
                <a:sym typeface="Be Vietnam"/>
              </a:rPr>
              <a:t>ed</a:t>
            </a:r>
            <a:r>
              <a:rPr lang="en-US" sz="2100">
                <a:solidFill>
                  <a:srgbClr val="728674"/>
                </a:solidFill>
                <a:latin typeface="Be Vietnam"/>
                <a:ea typeface="Be Vietnam"/>
                <a:cs typeface="Be Vietnam"/>
                <a:sym typeface="Be Vietnam"/>
              </a:rPr>
              <a:t> or a liquid container is tilted, a shear develops as the liquid moves to re-establish a horizontal free surface.</a:t>
            </a:r>
          </a:p>
        </p:txBody>
      </p:sp>
      <p:sp>
        <p:nvSpPr>
          <p:cNvPr name="TextBox 10" id="10"/>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
        <p:nvSpPr>
          <p:cNvPr name="TextBox 11" id="11"/>
          <p:cNvSpPr txBox="true"/>
          <p:nvPr/>
        </p:nvSpPr>
        <p:spPr>
          <a:xfrm rot="0">
            <a:off x="10561278" y="7435977"/>
            <a:ext cx="6316579" cy="1822323"/>
          </a:xfrm>
          <a:prstGeom prst="rect">
            <a:avLst/>
          </a:prstGeom>
        </p:spPr>
        <p:txBody>
          <a:bodyPr anchor="t" rtlCol="false" tIns="0" lIns="0" bIns="0" rIns="0">
            <a:spAutoFit/>
          </a:bodyPr>
          <a:lstStyle/>
          <a:p>
            <a:pPr algn="just">
              <a:lnSpc>
                <a:spcPts val="3696"/>
              </a:lnSpc>
            </a:pPr>
            <a:r>
              <a:rPr lang="en-US" b="true" sz="2100">
                <a:solidFill>
                  <a:srgbClr val="728674"/>
                </a:solidFill>
                <a:latin typeface="Be Vietnam Ultra-Bold"/>
                <a:ea typeface="Be Vietnam Ultra-Bold"/>
                <a:cs typeface="Be Vietnam Ultra-Bold"/>
                <a:sym typeface="Be Vietnam Ultra-Bold"/>
              </a:rPr>
              <a:t>The normal stress and shear stress</a:t>
            </a:r>
            <a:r>
              <a:rPr lang="en-US" b="true" sz="2100">
                <a:solidFill>
                  <a:srgbClr val="728674"/>
                </a:solidFill>
                <a:latin typeface="Be Vietnam Ultra-Bold"/>
                <a:ea typeface="Be Vietnam Ultra-Bold"/>
                <a:cs typeface="Be Vietnam Ultra-Bold"/>
                <a:sym typeface="Be Vietnam Ultra-Bold"/>
              </a:rPr>
              <a:t> a</a:t>
            </a:r>
            <a:r>
              <a:rPr lang="en-US" b="true" sz="2100">
                <a:solidFill>
                  <a:srgbClr val="728674"/>
                </a:solidFill>
                <a:latin typeface="Be Vietnam Ultra-Bold"/>
                <a:ea typeface="Be Vietnam Ultra-Bold"/>
                <a:cs typeface="Be Vietnam Ultra-Bold"/>
                <a:sym typeface="Be Vietnam Ultra-Bold"/>
              </a:rPr>
              <a:t>t the</a:t>
            </a:r>
            <a:r>
              <a:rPr lang="en-US" b="true" sz="2100">
                <a:solidFill>
                  <a:srgbClr val="728674"/>
                </a:solidFill>
                <a:latin typeface="Be Vietnam Ultra-Bold"/>
                <a:ea typeface="Be Vietnam Ultra-Bold"/>
                <a:cs typeface="Be Vietnam Ultra-Bold"/>
                <a:sym typeface="Be Vietnam Ultra-Bold"/>
              </a:rPr>
              <a:t> su</a:t>
            </a:r>
            <a:r>
              <a:rPr lang="en-US" b="true" sz="2100">
                <a:solidFill>
                  <a:srgbClr val="728674"/>
                </a:solidFill>
                <a:latin typeface="Be Vietnam Ultra-Bold"/>
                <a:ea typeface="Be Vietnam Ultra-Bold"/>
                <a:cs typeface="Be Vietnam Ultra-Bold"/>
                <a:sym typeface="Be Vietnam Ultra-Bold"/>
              </a:rPr>
              <a:t>rfac</a:t>
            </a:r>
            <a:r>
              <a:rPr lang="en-US" b="true" sz="2100">
                <a:solidFill>
                  <a:srgbClr val="728674"/>
                </a:solidFill>
                <a:latin typeface="Be Vietnam Ultra-Bold"/>
                <a:ea typeface="Be Vietnam Ultra-Bold"/>
                <a:cs typeface="Be Vietnam Ultra-Bold"/>
                <a:sym typeface="Be Vietnam Ultra-Bold"/>
              </a:rPr>
              <a:t>e of </a:t>
            </a:r>
            <a:r>
              <a:rPr lang="en-US" b="true" sz="2100">
                <a:solidFill>
                  <a:srgbClr val="728674"/>
                </a:solidFill>
                <a:latin typeface="Be Vietnam Ultra-Bold"/>
                <a:ea typeface="Be Vietnam Ultra-Bold"/>
                <a:cs typeface="Be Vietnam Ultra-Bold"/>
                <a:sym typeface="Be Vietnam Ultra-Bold"/>
              </a:rPr>
              <a:t>a</a:t>
            </a:r>
            <a:r>
              <a:rPr lang="en-US" b="true" sz="2100">
                <a:solidFill>
                  <a:srgbClr val="728674"/>
                </a:solidFill>
                <a:latin typeface="Be Vietnam Ultra-Bold"/>
                <a:ea typeface="Be Vietnam Ultra-Bold"/>
                <a:cs typeface="Be Vietnam Ultra-Bold"/>
                <a:sym typeface="Be Vietnam Ultra-Bold"/>
              </a:rPr>
              <a:t> fluid element. For fluids at rest,</a:t>
            </a:r>
            <a:r>
              <a:rPr lang="en-US" b="true" sz="2100">
                <a:solidFill>
                  <a:srgbClr val="728674"/>
                </a:solidFill>
                <a:latin typeface="Be Vietnam Ultra-Bold"/>
                <a:ea typeface="Be Vietnam Ultra-Bold"/>
                <a:cs typeface="Be Vietnam Ultra-Bold"/>
                <a:sym typeface="Be Vietnam Ultra-Bold"/>
              </a:rPr>
              <a:t> the shear str</a:t>
            </a:r>
            <a:r>
              <a:rPr lang="en-US" b="true" sz="2100">
                <a:solidFill>
                  <a:srgbClr val="728674"/>
                </a:solidFill>
                <a:latin typeface="Be Vietnam Ultra-Bold"/>
                <a:ea typeface="Be Vietnam Ultra-Bold"/>
                <a:cs typeface="Be Vietnam Ultra-Bold"/>
                <a:sym typeface="Be Vietnam Ultra-Bold"/>
              </a:rPr>
              <a:t>ess i</a:t>
            </a:r>
            <a:r>
              <a:rPr lang="en-US" b="true" sz="2100">
                <a:solidFill>
                  <a:srgbClr val="728674"/>
                </a:solidFill>
                <a:latin typeface="Be Vietnam Ultra-Bold"/>
                <a:ea typeface="Be Vietnam Ultra-Bold"/>
                <a:cs typeface="Be Vietnam Ultra-Bold"/>
                <a:sym typeface="Be Vietnam Ultra-Bold"/>
              </a:rPr>
              <a:t>s z</a:t>
            </a:r>
            <a:r>
              <a:rPr lang="en-US" b="true" sz="2100">
                <a:solidFill>
                  <a:srgbClr val="728674"/>
                </a:solidFill>
                <a:latin typeface="Be Vietnam Ultra-Bold"/>
                <a:ea typeface="Be Vietnam Ultra-Bold"/>
                <a:cs typeface="Be Vietnam Ultra-Bold"/>
                <a:sym typeface="Be Vietnam Ultra-Bold"/>
              </a:rPr>
              <a:t>ero and pr</a:t>
            </a:r>
            <a:r>
              <a:rPr lang="en-US" b="true" sz="2100">
                <a:solidFill>
                  <a:srgbClr val="728674"/>
                </a:solidFill>
                <a:latin typeface="Be Vietnam Ultra-Bold"/>
                <a:ea typeface="Be Vietnam Ultra-Bold"/>
                <a:cs typeface="Be Vietnam Ultra-Bold"/>
                <a:sym typeface="Be Vietnam Ultra-Bold"/>
              </a:rPr>
              <a:t>es</a:t>
            </a:r>
            <a:r>
              <a:rPr lang="en-US" b="true" sz="2100">
                <a:solidFill>
                  <a:srgbClr val="728674"/>
                </a:solidFill>
                <a:latin typeface="Be Vietnam Ultra-Bold"/>
                <a:ea typeface="Be Vietnam Ultra-Bold"/>
                <a:cs typeface="Be Vietnam Ultra-Bold"/>
                <a:sym typeface="Be Vietnam Ultra-Bold"/>
              </a:rPr>
              <a:t>su</a:t>
            </a:r>
            <a:r>
              <a:rPr lang="en-US" b="true" sz="2100">
                <a:solidFill>
                  <a:srgbClr val="728674"/>
                </a:solidFill>
                <a:latin typeface="Be Vietnam Ultra-Bold"/>
                <a:ea typeface="Be Vietnam Ultra-Bold"/>
                <a:cs typeface="Be Vietnam Ultra-Bold"/>
                <a:sym typeface="Be Vietnam Ultra-Bold"/>
              </a:rPr>
              <a:t>re i</a:t>
            </a:r>
            <a:r>
              <a:rPr lang="en-US" b="true" sz="2100">
                <a:solidFill>
                  <a:srgbClr val="728674"/>
                </a:solidFill>
                <a:latin typeface="Be Vietnam Ultra-Bold"/>
                <a:ea typeface="Be Vietnam Ultra-Bold"/>
                <a:cs typeface="Be Vietnam Ultra-Bold"/>
                <a:sym typeface="Be Vietnam Ultra-Bold"/>
              </a:rPr>
              <a:t>s the only normal stress.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093066" y="920500"/>
            <a:ext cx="11449175"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WHAT IS A FLUID?</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876738" y="8293106"/>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0561278" y="2911031"/>
            <a:ext cx="6698022" cy="4027186"/>
          </a:xfrm>
          <a:custGeom>
            <a:avLst/>
            <a:gdLst/>
            <a:ahLst/>
            <a:cxnLst/>
            <a:rect r="r" b="b" t="t" l="l"/>
            <a:pathLst>
              <a:path h="4027186" w="6698022">
                <a:moveTo>
                  <a:pt x="0" y="0"/>
                </a:moveTo>
                <a:lnTo>
                  <a:pt x="6698022" y="0"/>
                </a:lnTo>
                <a:lnTo>
                  <a:pt x="6698022" y="4027185"/>
                </a:lnTo>
                <a:lnTo>
                  <a:pt x="0" y="4027185"/>
                </a:lnTo>
                <a:lnTo>
                  <a:pt x="0" y="0"/>
                </a:lnTo>
                <a:close/>
              </a:path>
            </a:pathLst>
          </a:custGeom>
          <a:blipFill>
            <a:blip r:embed="rId7"/>
            <a:stretch>
              <a:fillRect l="0" t="0" r="0" b="0"/>
            </a:stretch>
          </a:blipFill>
        </p:spPr>
      </p:sp>
      <p:sp>
        <p:nvSpPr>
          <p:cNvPr name="TextBox 9" id="9"/>
          <p:cNvSpPr txBox="true"/>
          <p:nvPr/>
        </p:nvSpPr>
        <p:spPr>
          <a:xfrm rot="0">
            <a:off x="2179363" y="2806256"/>
            <a:ext cx="7638291" cy="5089398"/>
          </a:xfrm>
          <a:prstGeom prst="rect">
            <a:avLst/>
          </a:prstGeom>
        </p:spPr>
        <p:txBody>
          <a:bodyPr anchor="t" rtlCol="false" tIns="0" lIns="0" bIns="0" rIns="0">
            <a:spAutoFit/>
          </a:bodyPr>
          <a:lstStyle/>
          <a:p>
            <a:pPr algn="just">
              <a:lnSpc>
                <a:spcPts val="3696"/>
              </a:lnSpc>
            </a:pPr>
            <a:r>
              <a:rPr lang="en-US" sz="2100">
                <a:solidFill>
                  <a:srgbClr val="728674"/>
                </a:solidFill>
                <a:latin typeface="Be Vietnam"/>
                <a:ea typeface="Be Vietnam"/>
                <a:cs typeface="Be Vietnam"/>
                <a:sym typeface="Be Vietnam"/>
              </a:rPr>
              <a:t>In a </a:t>
            </a:r>
            <a:r>
              <a:rPr lang="en-US" sz="2100" b="true">
                <a:solidFill>
                  <a:srgbClr val="728674"/>
                </a:solidFill>
                <a:latin typeface="Be Vietnam Ultra-Bold"/>
                <a:ea typeface="Be Vietnam Ultra-Bold"/>
                <a:cs typeface="Be Vietnam Ultra-Bold"/>
                <a:sym typeface="Be Vietnam Ultra-Bold"/>
              </a:rPr>
              <a:t>liquid</a:t>
            </a:r>
            <a:r>
              <a:rPr lang="en-US" sz="2100">
                <a:solidFill>
                  <a:srgbClr val="728674"/>
                </a:solidFill>
                <a:latin typeface="Be Vietnam"/>
                <a:ea typeface="Be Vietnam"/>
                <a:cs typeface="Be Vietnam"/>
                <a:sym typeface="Be Vietnam"/>
              </a:rPr>
              <a:t>, groups of molecules can move relative to each other, but the volume remains relatively constant because of the strong cohesive forces between the molecules. As a result, a liquid takes the shape of the container it is in, and it</a:t>
            </a:r>
            <a:r>
              <a:rPr lang="en-US" sz="2100">
                <a:solidFill>
                  <a:srgbClr val="728674"/>
                </a:solidFill>
                <a:latin typeface="Be Vietnam"/>
                <a:ea typeface="Be Vietnam"/>
                <a:cs typeface="Be Vietnam"/>
                <a:sym typeface="Be Vietnam"/>
              </a:rPr>
              <a:t> forms </a:t>
            </a:r>
            <a:r>
              <a:rPr lang="en-US" sz="2100">
                <a:solidFill>
                  <a:srgbClr val="728674"/>
                </a:solidFill>
                <a:latin typeface="Be Vietnam"/>
                <a:ea typeface="Be Vietnam"/>
                <a:cs typeface="Be Vietnam"/>
                <a:sym typeface="Be Vietnam"/>
              </a:rPr>
              <a:t>a </a:t>
            </a:r>
            <a:r>
              <a:rPr lang="en-US" sz="2100">
                <a:solidFill>
                  <a:srgbClr val="728674"/>
                </a:solidFill>
                <a:latin typeface="Be Vietnam"/>
                <a:ea typeface="Be Vietnam"/>
                <a:cs typeface="Be Vietnam"/>
                <a:sym typeface="Be Vietnam"/>
              </a:rPr>
              <a:t>fr</a:t>
            </a:r>
            <a:r>
              <a:rPr lang="en-US" sz="2100">
                <a:solidFill>
                  <a:srgbClr val="728674"/>
                </a:solidFill>
                <a:latin typeface="Be Vietnam"/>
                <a:ea typeface="Be Vietnam"/>
                <a:cs typeface="Be Vietnam"/>
                <a:sym typeface="Be Vietnam"/>
              </a:rPr>
              <a:t>ee s</a:t>
            </a:r>
            <a:r>
              <a:rPr lang="en-US" sz="2100">
                <a:solidFill>
                  <a:srgbClr val="728674"/>
                </a:solidFill>
                <a:latin typeface="Be Vietnam"/>
                <a:ea typeface="Be Vietnam"/>
                <a:cs typeface="Be Vietnam"/>
                <a:sym typeface="Be Vietnam"/>
              </a:rPr>
              <a:t>ur</a:t>
            </a:r>
            <a:r>
              <a:rPr lang="en-US" sz="2100">
                <a:solidFill>
                  <a:srgbClr val="728674"/>
                </a:solidFill>
                <a:latin typeface="Be Vietnam"/>
                <a:ea typeface="Be Vietnam"/>
                <a:cs typeface="Be Vietnam"/>
                <a:sym typeface="Be Vietnam"/>
              </a:rPr>
              <a:t>face</a:t>
            </a:r>
            <a:r>
              <a:rPr lang="en-US" sz="2100">
                <a:solidFill>
                  <a:srgbClr val="728674"/>
                </a:solidFill>
                <a:latin typeface="Be Vietnam"/>
                <a:ea typeface="Be Vietnam"/>
                <a:cs typeface="Be Vietnam"/>
                <a:sym typeface="Be Vietnam"/>
              </a:rPr>
              <a:t> </a:t>
            </a:r>
            <a:r>
              <a:rPr lang="en-US" sz="2100">
                <a:solidFill>
                  <a:srgbClr val="728674"/>
                </a:solidFill>
                <a:latin typeface="Be Vietnam"/>
                <a:ea typeface="Be Vietnam"/>
                <a:cs typeface="Be Vietnam"/>
                <a:sym typeface="Be Vietnam"/>
              </a:rPr>
              <a:t>in</a:t>
            </a:r>
            <a:r>
              <a:rPr lang="en-US" sz="2100">
                <a:solidFill>
                  <a:srgbClr val="728674"/>
                </a:solidFill>
                <a:latin typeface="Be Vietnam"/>
                <a:ea typeface="Be Vietnam"/>
                <a:cs typeface="Be Vietnam"/>
                <a:sym typeface="Be Vietnam"/>
              </a:rPr>
              <a:t> a large</a:t>
            </a:r>
            <a:r>
              <a:rPr lang="en-US" sz="2100">
                <a:solidFill>
                  <a:srgbClr val="728674"/>
                </a:solidFill>
                <a:latin typeface="Be Vietnam"/>
                <a:ea typeface="Be Vietnam"/>
                <a:cs typeface="Be Vietnam"/>
                <a:sym typeface="Be Vietnam"/>
              </a:rPr>
              <a:t>r contain</a:t>
            </a:r>
            <a:r>
              <a:rPr lang="en-US" sz="2100">
                <a:solidFill>
                  <a:srgbClr val="728674"/>
                </a:solidFill>
                <a:latin typeface="Be Vietnam"/>
                <a:ea typeface="Be Vietnam"/>
                <a:cs typeface="Be Vietnam"/>
                <a:sym typeface="Be Vietnam"/>
              </a:rPr>
              <a:t>er in a gravitational field.</a:t>
            </a:r>
          </a:p>
          <a:p>
            <a:pPr algn="just">
              <a:lnSpc>
                <a:spcPts val="3696"/>
              </a:lnSpc>
            </a:pPr>
            <a:r>
              <a:rPr lang="en-US" sz="2100">
                <a:solidFill>
                  <a:srgbClr val="728674"/>
                </a:solidFill>
                <a:latin typeface="Be Vietnam"/>
                <a:ea typeface="Be Vietnam"/>
                <a:cs typeface="Be Vietnam"/>
                <a:sym typeface="Be Vietnam"/>
              </a:rPr>
              <a:t>A</a:t>
            </a:r>
            <a:r>
              <a:rPr lang="en-US" sz="2100">
                <a:solidFill>
                  <a:srgbClr val="728674"/>
                </a:solidFill>
                <a:latin typeface="Be Vietnam"/>
                <a:ea typeface="Be Vietnam"/>
                <a:cs typeface="Be Vietnam"/>
                <a:sym typeface="Be Vietnam"/>
              </a:rPr>
              <a:t> </a:t>
            </a:r>
            <a:r>
              <a:rPr lang="en-US" b="true" sz="2100">
                <a:solidFill>
                  <a:srgbClr val="728674"/>
                </a:solidFill>
                <a:latin typeface="Be Vietnam Ultra-Bold"/>
                <a:ea typeface="Be Vietnam Ultra-Bold"/>
                <a:cs typeface="Be Vietnam Ultra-Bold"/>
                <a:sym typeface="Be Vietnam Ultra-Bold"/>
              </a:rPr>
              <a:t>gas</a:t>
            </a:r>
            <a:r>
              <a:rPr lang="en-US" sz="2100">
                <a:solidFill>
                  <a:srgbClr val="728674"/>
                </a:solidFill>
                <a:latin typeface="Be Vietnam"/>
                <a:ea typeface="Be Vietnam"/>
                <a:cs typeface="Be Vietnam"/>
                <a:sym typeface="Be Vietnam"/>
              </a:rPr>
              <a:t> expands until it encounters the wall</a:t>
            </a:r>
            <a:r>
              <a:rPr lang="en-US" sz="2100">
                <a:solidFill>
                  <a:srgbClr val="728674"/>
                </a:solidFill>
                <a:latin typeface="Be Vietnam"/>
                <a:ea typeface="Be Vietnam"/>
                <a:cs typeface="Be Vietnam"/>
                <a:sym typeface="Be Vietnam"/>
              </a:rPr>
              <a:t>s of th</a:t>
            </a:r>
            <a:r>
              <a:rPr lang="en-US" sz="2100">
                <a:solidFill>
                  <a:srgbClr val="728674"/>
                </a:solidFill>
                <a:latin typeface="Be Vietnam"/>
                <a:ea typeface="Be Vietnam"/>
                <a:cs typeface="Be Vietnam"/>
                <a:sym typeface="Be Vietnam"/>
              </a:rPr>
              <a:t>e</a:t>
            </a:r>
            <a:r>
              <a:rPr lang="en-US" sz="2100">
                <a:solidFill>
                  <a:srgbClr val="728674"/>
                </a:solidFill>
                <a:latin typeface="Be Vietnam"/>
                <a:ea typeface="Be Vietnam"/>
                <a:cs typeface="Be Vietnam"/>
                <a:sym typeface="Be Vietnam"/>
              </a:rPr>
              <a:t> c</a:t>
            </a:r>
            <a:r>
              <a:rPr lang="en-US" sz="2100">
                <a:solidFill>
                  <a:srgbClr val="728674"/>
                </a:solidFill>
                <a:latin typeface="Be Vietnam"/>
                <a:ea typeface="Be Vietnam"/>
                <a:cs typeface="Be Vietnam"/>
                <a:sym typeface="Be Vietnam"/>
              </a:rPr>
              <a:t>ontaine</a:t>
            </a:r>
            <a:r>
              <a:rPr lang="en-US" sz="2100">
                <a:solidFill>
                  <a:srgbClr val="728674"/>
                </a:solidFill>
                <a:latin typeface="Be Vietnam"/>
                <a:ea typeface="Be Vietnam"/>
                <a:cs typeface="Be Vietnam"/>
                <a:sym typeface="Be Vietnam"/>
              </a:rPr>
              <a:t>r and</a:t>
            </a:r>
            <a:r>
              <a:rPr lang="en-US" sz="2100">
                <a:solidFill>
                  <a:srgbClr val="728674"/>
                </a:solidFill>
                <a:latin typeface="Be Vietnam"/>
                <a:ea typeface="Be Vietnam"/>
                <a:cs typeface="Be Vietnam"/>
                <a:sym typeface="Be Vietnam"/>
              </a:rPr>
              <a:t> fills the entire availabl</a:t>
            </a:r>
            <a:r>
              <a:rPr lang="en-US" sz="2100">
                <a:solidFill>
                  <a:srgbClr val="728674"/>
                </a:solidFill>
                <a:latin typeface="Be Vietnam"/>
                <a:ea typeface="Be Vietnam"/>
                <a:cs typeface="Be Vietnam"/>
                <a:sym typeface="Be Vietnam"/>
              </a:rPr>
              <a:t>e </a:t>
            </a:r>
            <a:r>
              <a:rPr lang="en-US" sz="2100">
                <a:solidFill>
                  <a:srgbClr val="728674"/>
                </a:solidFill>
                <a:latin typeface="Be Vietnam"/>
                <a:ea typeface="Be Vietnam"/>
                <a:cs typeface="Be Vietnam"/>
                <a:sym typeface="Be Vietnam"/>
              </a:rPr>
              <a:t>space. T</a:t>
            </a:r>
            <a:r>
              <a:rPr lang="en-US" sz="2100">
                <a:solidFill>
                  <a:srgbClr val="728674"/>
                </a:solidFill>
                <a:latin typeface="Be Vietnam"/>
                <a:ea typeface="Be Vietnam"/>
                <a:cs typeface="Be Vietnam"/>
                <a:sym typeface="Be Vietnam"/>
              </a:rPr>
              <a:t>his is because </a:t>
            </a:r>
            <a:r>
              <a:rPr lang="en-US" sz="2100">
                <a:solidFill>
                  <a:srgbClr val="728674"/>
                </a:solidFill>
                <a:latin typeface="Be Vietnam"/>
                <a:ea typeface="Be Vietnam"/>
                <a:cs typeface="Be Vietnam"/>
                <a:sym typeface="Be Vietnam"/>
              </a:rPr>
              <a:t>the</a:t>
            </a:r>
            <a:r>
              <a:rPr lang="en-US" sz="2100">
                <a:solidFill>
                  <a:srgbClr val="728674"/>
                </a:solidFill>
                <a:latin typeface="Be Vietnam"/>
                <a:ea typeface="Be Vietnam"/>
                <a:cs typeface="Be Vietnam"/>
                <a:sym typeface="Be Vietnam"/>
              </a:rPr>
              <a:t> gas mo</a:t>
            </a:r>
            <a:r>
              <a:rPr lang="en-US" sz="2100">
                <a:solidFill>
                  <a:srgbClr val="728674"/>
                </a:solidFill>
                <a:latin typeface="Be Vietnam"/>
                <a:ea typeface="Be Vietnam"/>
                <a:cs typeface="Be Vietnam"/>
                <a:sym typeface="Be Vietnam"/>
              </a:rPr>
              <a:t>lecule</a:t>
            </a:r>
            <a:r>
              <a:rPr lang="en-US" sz="2100">
                <a:solidFill>
                  <a:srgbClr val="728674"/>
                </a:solidFill>
                <a:latin typeface="Be Vietnam"/>
                <a:ea typeface="Be Vietnam"/>
                <a:cs typeface="Be Vietnam"/>
                <a:sym typeface="Be Vietnam"/>
              </a:rPr>
              <a:t>s</a:t>
            </a:r>
            <a:r>
              <a:rPr lang="en-US" sz="2100">
                <a:solidFill>
                  <a:srgbClr val="728674"/>
                </a:solidFill>
                <a:latin typeface="Be Vietnam"/>
                <a:ea typeface="Be Vietnam"/>
                <a:cs typeface="Be Vietnam"/>
                <a:sym typeface="Be Vietnam"/>
              </a:rPr>
              <a:t> </a:t>
            </a:r>
            <a:r>
              <a:rPr lang="en-US" sz="2100">
                <a:solidFill>
                  <a:srgbClr val="728674"/>
                </a:solidFill>
                <a:latin typeface="Be Vietnam"/>
                <a:ea typeface="Be Vietnam"/>
                <a:cs typeface="Be Vietnam"/>
                <a:sym typeface="Be Vietnam"/>
              </a:rPr>
              <a:t>ar</a:t>
            </a:r>
            <a:r>
              <a:rPr lang="en-US" sz="2100">
                <a:solidFill>
                  <a:srgbClr val="728674"/>
                </a:solidFill>
                <a:latin typeface="Be Vietnam"/>
                <a:ea typeface="Be Vietnam"/>
                <a:cs typeface="Be Vietnam"/>
                <a:sym typeface="Be Vietnam"/>
              </a:rPr>
              <a:t>e</a:t>
            </a:r>
            <a:r>
              <a:rPr lang="en-US" sz="2100">
                <a:solidFill>
                  <a:srgbClr val="728674"/>
                </a:solidFill>
                <a:latin typeface="Be Vietnam"/>
                <a:ea typeface="Be Vietnam"/>
                <a:cs typeface="Be Vietnam"/>
                <a:sym typeface="Be Vietnam"/>
              </a:rPr>
              <a:t> widely spaced,</a:t>
            </a:r>
            <a:r>
              <a:rPr lang="en-US" sz="2100">
                <a:solidFill>
                  <a:srgbClr val="728674"/>
                </a:solidFill>
                <a:latin typeface="Be Vietnam"/>
                <a:ea typeface="Be Vietnam"/>
                <a:cs typeface="Be Vietnam"/>
                <a:sym typeface="Be Vietnam"/>
              </a:rPr>
              <a:t> and the cohesive forces between them are very small. Unlike liquids, a gas in an open container cannot form a free surface.</a:t>
            </a:r>
          </a:p>
        </p:txBody>
      </p:sp>
      <p:sp>
        <p:nvSpPr>
          <p:cNvPr name="TextBox 10" id="10"/>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
        <p:nvSpPr>
          <p:cNvPr name="TextBox 11" id="11"/>
          <p:cNvSpPr txBox="true"/>
          <p:nvPr/>
        </p:nvSpPr>
        <p:spPr>
          <a:xfrm rot="0">
            <a:off x="10752000" y="6937508"/>
            <a:ext cx="6316579" cy="1355598"/>
          </a:xfrm>
          <a:prstGeom prst="rect">
            <a:avLst/>
          </a:prstGeom>
        </p:spPr>
        <p:txBody>
          <a:bodyPr anchor="t" rtlCol="false" tIns="0" lIns="0" bIns="0" rIns="0">
            <a:spAutoFit/>
          </a:bodyPr>
          <a:lstStyle/>
          <a:p>
            <a:pPr algn="just">
              <a:lnSpc>
                <a:spcPts val="3696"/>
              </a:lnSpc>
            </a:pPr>
            <a:r>
              <a:rPr lang="en-US" b="true" sz="2100">
                <a:solidFill>
                  <a:srgbClr val="728674"/>
                </a:solidFill>
                <a:latin typeface="Be Vietnam Ultra-Bold"/>
                <a:ea typeface="Be Vietnam Ultra-Bold"/>
                <a:cs typeface="Be Vietnam Ultra-Bold"/>
                <a:sym typeface="Be Vietnam Ultra-Bold"/>
              </a:rPr>
              <a:t>Unlike a liquid, a gas does not form a free</a:t>
            </a:r>
            <a:r>
              <a:rPr lang="en-US" b="true" sz="2100">
                <a:solidFill>
                  <a:srgbClr val="728674"/>
                </a:solidFill>
                <a:latin typeface="Be Vietnam Ultra-Bold"/>
                <a:ea typeface="Be Vietnam Ultra-Bold"/>
                <a:cs typeface="Be Vietnam Ultra-Bold"/>
                <a:sym typeface="Be Vietnam Ultra-Bold"/>
              </a:rPr>
              <a:t> su</a:t>
            </a:r>
            <a:r>
              <a:rPr lang="en-US" b="true" sz="2100">
                <a:solidFill>
                  <a:srgbClr val="728674"/>
                </a:solidFill>
                <a:latin typeface="Be Vietnam Ultra-Bold"/>
                <a:ea typeface="Be Vietnam Ultra-Bold"/>
                <a:cs typeface="Be Vietnam Ultra-Bold"/>
                <a:sym typeface="Be Vietnam Ultra-Bold"/>
              </a:rPr>
              <a:t>rfac</a:t>
            </a:r>
            <a:r>
              <a:rPr lang="en-US" b="true" sz="2100">
                <a:solidFill>
                  <a:srgbClr val="728674"/>
                </a:solidFill>
                <a:latin typeface="Be Vietnam Ultra-Bold"/>
                <a:ea typeface="Be Vietnam Ultra-Bold"/>
                <a:cs typeface="Be Vietnam Ultra-Bold"/>
                <a:sym typeface="Be Vietnam Ultra-Bold"/>
              </a:rPr>
              <a:t>e, </a:t>
            </a:r>
            <a:r>
              <a:rPr lang="en-US" b="true" sz="2100">
                <a:solidFill>
                  <a:srgbClr val="728674"/>
                </a:solidFill>
                <a:latin typeface="Be Vietnam Ultra-Bold"/>
                <a:ea typeface="Be Vietnam Ultra-Bold"/>
                <a:cs typeface="Be Vietnam Ultra-Bold"/>
                <a:sym typeface="Be Vietnam Ultra-Bold"/>
              </a:rPr>
              <a:t>an</a:t>
            </a:r>
            <a:r>
              <a:rPr lang="en-US" b="true" sz="2100">
                <a:solidFill>
                  <a:srgbClr val="728674"/>
                </a:solidFill>
                <a:latin typeface="Be Vietnam Ultra-Bold"/>
                <a:ea typeface="Be Vietnam Ultra-Bold"/>
                <a:cs typeface="Be Vietnam Ultra-Bold"/>
                <a:sym typeface="Be Vietnam Ultra-Bold"/>
              </a:rPr>
              <a:t>d it expands to fill</a:t>
            </a:r>
            <a:r>
              <a:rPr lang="en-US" b="true" sz="2100">
                <a:solidFill>
                  <a:srgbClr val="728674"/>
                </a:solidFill>
                <a:latin typeface="Be Vietnam Ultra-Bold"/>
                <a:ea typeface="Be Vietnam Ultra-Bold"/>
                <a:cs typeface="Be Vietnam Ultra-Bold"/>
                <a:sym typeface="Be Vietnam Ultra-Bold"/>
              </a:rPr>
              <a:t> the ent</a:t>
            </a:r>
            <a:r>
              <a:rPr lang="en-US" b="true" sz="2100">
                <a:solidFill>
                  <a:srgbClr val="728674"/>
                </a:solidFill>
                <a:latin typeface="Be Vietnam Ultra-Bold"/>
                <a:ea typeface="Be Vietnam Ultra-Bold"/>
                <a:cs typeface="Be Vietnam Ultra-Bold"/>
                <a:sym typeface="Be Vietnam Ultra-Bold"/>
              </a:rPr>
              <a:t>i</a:t>
            </a:r>
            <a:r>
              <a:rPr lang="en-US" b="true" sz="2100">
                <a:solidFill>
                  <a:srgbClr val="728674"/>
                </a:solidFill>
                <a:latin typeface="Be Vietnam Ultra-Bold"/>
                <a:ea typeface="Be Vietnam Ultra-Bold"/>
                <a:cs typeface="Be Vietnam Ultra-Bold"/>
                <a:sym typeface="Be Vietnam Ultra-Bold"/>
              </a:rPr>
              <a:t>re avai</a:t>
            </a:r>
            <a:r>
              <a:rPr lang="en-US" b="true" sz="2100">
                <a:solidFill>
                  <a:srgbClr val="728674"/>
                </a:solidFill>
                <a:latin typeface="Be Vietnam Ultra-Bold"/>
                <a:ea typeface="Be Vietnam Ultra-Bold"/>
                <a:cs typeface="Be Vietnam Ultra-Bold"/>
                <a:sym typeface="Be Vietnam Ultra-Bold"/>
              </a:rPr>
              <a:t>lable space.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093066" y="920500"/>
            <a:ext cx="11449175"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WHAT IS A FLUID?</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876738" y="8293106"/>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3910905" y="4440095"/>
            <a:ext cx="9718473" cy="3389318"/>
          </a:xfrm>
          <a:custGeom>
            <a:avLst/>
            <a:gdLst/>
            <a:ahLst/>
            <a:cxnLst/>
            <a:rect r="r" b="b" t="t" l="l"/>
            <a:pathLst>
              <a:path h="3389318" w="9718473">
                <a:moveTo>
                  <a:pt x="0" y="0"/>
                </a:moveTo>
                <a:lnTo>
                  <a:pt x="9718473" y="0"/>
                </a:lnTo>
                <a:lnTo>
                  <a:pt x="9718473" y="3389318"/>
                </a:lnTo>
                <a:lnTo>
                  <a:pt x="0" y="3389318"/>
                </a:lnTo>
                <a:lnTo>
                  <a:pt x="0" y="0"/>
                </a:lnTo>
                <a:close/>
              </a:path>
            </a:pathLst>
          </a:custGeom>
          <a:blipFill>
            <a:blip r:embed="rId7"/>
            <a:stretch>
              <a:fillRect l="0" t="0" r="0" b="0"/>
            </a:stretch>
          </a:blipFill>
        </p:spPr>
      </p:sp>
      <p:sp>
        <p:nvSpPr>
          <p:cNvPr name="TextBox 9" id="9"/>
          <p:cNvSpPr txBox="true"/>
          <p:nvPr/>
        </p:nvSpPr>
        <p:spPr>
          <a:xfrm rot="0">
            <a:off x="2116119" y="2439998"/>
            <a:ext cx="14055762" cy="1822323"/>
          </a:xfrm>
          <a:prstGeom prst="rect">
            <a:avLst/>
          </a:prstGeom>
        </p:spPr>
        <p:txBody>
          <a:bodyPr anchor="t" rtlCol="false" tIns="0" lIns="0" bIns="0" rIns="0">
            <a:spAutoFit/>
          </a:bodyPr>
          <a:lstStyle/>
          <a:p>
            <a:pPr algn="just">
              <a:lnSpc>
                <a:spcPts val="3696"/>
              </a:lnSpc>
            </a:pPr>
            <a:r>
              <a:rPr lang="en-US" sz="2100">
                <a:solidFill>
                  <a:srgbClr val="728674"/>
                </a:solidFill>
                <a:latin typeface="Be Vietnam"/>
                <a:ea typeface="Be Vietnam"/>
                <a:cs typeface="Be Vietnam"/>
                <a:sym typeface="Be Vietnam"/>
              </a:rPr>
              <a:t>I</a:t>
            </a:r>
            <a:r>
              <a:rPr lang="en-US" sz="2100" i="true">
                <a:solidFill>
                  <a:srgbClr val="728674"/>
                </a:solidFill>
                <a:latin typeface="Be Vietnam Italics"/>
                <a:ea typeface="Be Vietnam Italics"/>
                <a:cs typeface="Be Vietnam Italics"/>
                <a:sym typeface="Be Vietnam Italics"/>
              </a:rPr>
              <a:t>ntermolecular bonds are strongest in solids and weakest in gases.</a:t>
            </a:r>
          </a:p>
          <a:p>
            <a:pPr algn="just">
              <a:lnSpc>
                <a:spcPts val="3696"/>
              </a:lnSpc>
            </a:pPr>
            <a:r>
              <a:rPr lang="en-US" sz="2100" b="true">
                <a:solidFill>
                  <a:srgbClr val="728674"/>
                </a:solidFill>
                <a:latin typeface="Be Vietnam Ultra-Bold"/>
                <a:ea typeface="Be Vietnam Ultra-Bold"/>
                <a:cs typeface="Be Vietnam Ultra-Bold"/>
                <a:sym typeface="Be Vietnam Ultra-Bold"/>
              </a:rPr>
              <a:t>Solid:</a:t>
            </a:r>
            <a:r>
              <a:rPr lang="en-US" sz="2100">
                <a:solidFill>
                  <a:srgbClr val="728674"/>
                </a:solidFill>
                <a:latin typeface="Be Vietnam"/>
                <a:ea typeface="Be Vietnam"/>
                <a:cs typeface="Be Vietnam"/>
                <a:sym typeface="Be Vietnam"/>
              </a:rPr>
              <a:t> The molecules in a solid are arranged in</a:t>
            </a:r>
            <a:r>
              <a:rPr lang="en-US" sz="2100">
                <a:solidFill>
                  <a:srgbClr val="728674"/>
                </a:solidFill>
                <a:latin typeface="Be Vietnam"/>
                <a:ea typeface="Be Vietnam"/>
                <a:cs typeface="Be Vietnam"/>
                <a:sym typeface="Be Vietnam"/>
              </a:rPr>
              <a:t> a pat</a:t>
            </a:r>
            <a:r>
              <a:rPr lang="en-US" sz="2100">
                <a:solidFill>
                  <a:srgbClr val="728674"/>
                </a:solidFill>
                <a:latin typeface="Be Vietnam"/>
                <a:ea typeface="Be Vietnam"/>
                <a:cs typeface="Be Vietnam"/>
                <a:sym typeface="Be Vietnam"/>
              </a:rPr>
              <a:t>t</a:t>
            </a:r>
            <a:r>
              <a:rPr lang="en-US" sz="2100">
                <a:solidFill>
                  <a:srgbClr val="728674"/>
                </a:solidFill>
                <a:latin typeface="Be Vietnam"/>
                <a:ea typeface="Be Vietnam"/>
                <a:cs typeface="Be Vietnam"/>
                <a:sym typeface="Be Vietnam"/>
              </a:rPr>
              <a:t>ern that i</a:t>
            </a:r>
            <a:r>
              <a:rPr lang="en-US" sz="2100">
                <a:solidFill>
                  <a:srgbClr val="728674"/>
                </a:solidFill>
                <a:latin typeface="Be Vietnam"/>
                <a:ea typeface="Be Vietnam"/>
                <a:cs typeface="Be Vietnam"/>
                <a:sym typeface="Be Vietnam"/>
              </a:rPr>
              <a:t>s</a:t>
            </a:r>
            <a:r>
              <a:rPr lang="en-US" sz="2100">
                <a:solidFill>
                  <a:srgbClr val="728674"/>
                </a:solidFill>
                <a:latin typeface="Be Vietnam"/>
                <a:ea typeface="Be Vietnam"/>
                <a:cs typeface="Be Vietnam"/>
                <a:sym typeface="Be Vietnam"/>
              </a:rPr>
              <a:t> repeated throughout.</a:t>
            </a:r>
          </a:p>
          <a:p>
            <a:pPr algn="just">
              <a:lnSpc>
                <a:spcPts val="3696"/>
              </a:lnSpc>
            </a:pPr>
            <a:r>
              <a:rPr lang="en-US" sz="2100" b="true">
                <a:solidFill>
                  <a:srgbClr val="728674"/>
                </a:solidFill>
                <a:latin typeface="Be Vietnam Ultra-Bold"/>
                <a:ea typeface="Be Vietnam Ultra-Bold"/>
                <a:cs typeface="Be Vietnam Ultra-Bold"/>
                <a:sym typeface="Be Vietnam Ultra-Bold"/>
              </a:rPr>
              <a:t>Liquid:</a:t>
            </a:r>
            <a:r>
              <a:rPr lang="en-US" sz="2100">
                <a:solidFill>
                  <a:srgbClr val="728674"/>
                </a:solidFill>
                <a:latin typeface="Be Vietnam"/>
                <a:ea typeface="Be Vietnam"/>
                <a:cs typeface="Be Vietnam"/>
                <a:sym typeface="Be Vietnam"/>
              </a:rPr>
              <a:t> In liquids molecules can</a:t>
            </a:r>
            <a:r>
              <a:rPr lang="en-US" sz="2100">
                <a:solidFill>
                  <a:srgbClr val="728674"/>
                </a:solidFill>
                <a:latin typeface="Be Vietnam"/>
                <a:ea typeface="Be Vietnam"/>
                <a:cs typeface="Be Vietnam"/>
                <a:sym typeface="Be Vietnam"/>
              </a:rPr>
              <a:t> rotat</a:t>
            </a:r>
            <a:r>
              <a:rPr lang="en-US" sz="2100">
                <a:solidFill>
                  <a:srgbClr val="728674"/>
                </a:solidFill>
                <a:latin typeface="Be Vietnam"/>
                <a:ea typeface="Be Vietnam"/>
                <a:cs typeface="Be Vietnam"/>
                <a:sym typeface="Be Vietnam"/>
              </a:rPr>
              <a:t>e</a:t>
            </a:r>
            <a:r>
              <a:rPr lang="en-US" sz="2100">
                <a:solidFill>
                  <a:srgbClr val="728674"/>
                </a:solidFill>
                <a:latin typeface="Be Vietnam"/>
                <a:ea typeface="Be Vietnam"/>
                <a:cs typeface="Be Vietnam"/>
                <a:sym typeface="Be Vietnam"/>
              </a:rPr>
              <a:t> a</a:t>
            </a:r>
            <a:r>
              <a:rPr lang="en-US" sz="2100">
                <a:solidFill>
                  <a:srgbClr val="728674"/>
                </a:solidFill>
                <a:latin typeface="Be Vietnam"/>
                <a:ea typeface="Be Vietnam"/>
                <a:cs typeface="Be Vietnam"/>
                <a:sym typeface="Be Vietnam"/>
              </a:rPr>
              <a:t>nd t</a:t>
            </a:r>
            <a:r>
              <a:rPr lang="en-US" sz="2100">
                <a:solidFill>
                  <a:srgbClr val="728674"/>
                </a:solidFill>
                <a:latin typeface="Be Vietnam"/>
                <a:ea typeface="Be Vietnam"/>
                <a:cs typeface="Be Vietnam"/>
                <a:sym typeface="Be Vietnam"/>
              </a:rPr>
              <a:t>rans</a:t>
            </a:r>
            <a:r>
              <a:rPr lang="en-US" sz="2100">
                <a:solidFill>
                  <a:srgbClr val="728674"/>
                </a:solidFill>
                <a:latin typeface="Be Vietnam"/>
                <a:ea typeface="Be Vietnam"/>
                <a:cs typeface="Be Vietnam"/>
                <a:sym typeface="Be Vietnam"/>
              </a:rPr>
              <a:t>late freely. </a:t>
            </a:r>
          </a:p>
          <a:p>
            <a:pPr algn="just">
              <a:lnSpc>
                <a:spcPts val="3696"/>
              </a:lnSpc>
            </a:pPr>
            <a:r>
              <a:rPr lang="en-US" b="true" sz="2100">
                <a:solidFill>
                  <a:srgbClr val="728674"/>
                </a:solidFill>
                <a:latin typeface="Be Vietnam Ultra-Bold"/>
                <a:ea typeface="Be Vietnam Ultra-Bold"/>
                <a:cs typeface="Be Vietnam Ultra-Bold"/>
                <a:sym typeface="Be Vietnam Ultra-Bold"/>
              </a:rPr>
              <a:t>Gas:</a:t>
            </a:r>
            <a:r>
              <a:rPr lang="en-US" sz="2100">
                <a:solidFill>
                  <a:srgbClr val="728674"/>
                </a:solidFill>
                <a:latin typeface="Be Vietnam"/>
                <a:ea typeface="Be Vietnam"/>
                <a:cs typeface="Be Vietnam"/>
                <a:sym typeface="Be Vietnam"/>
              </a:rPr>
              <a:t> In</a:t>
            </a:r>
            <a:r>
              <a:rPr lang="en-US" sz="2100">
                <a:solidFill>
                  <a:srgbClr val="728674"/>
                </a:solidFill>
                <a:latin typeface="Be Vietnam"/>
                <a:ea typeface="Be Vietnam"/>
                <a:cs typeface="Be Vietnam"/>
                <a:sym typeface="Be Vietnam"/>
              </a:rPr>
              <a:t> t</a:t>
            </a:r>
            <a:r>
              <a:rPr lang="en-US" sz="2100">
                <a:solidFill>
                  <a:srgbClr val="728674"/>
                </a:solidFill>
                <a:latin typeface="Be Vietnam"/>
                <a:ea typeface="Be Vietnam"/>
                <a:cs typeface="Be Vietnam"/>
                <a:sym typeface="Be Vietnam"/>
              </a:rPr>
              <a:t>he gas phase, </a:t>
            </a:r>
            <a:r>
              <a:rPr lang="en-US" sz="2100">
                <a:solidFill>
                  <a:srgbClr val="728674"/>
                </a:solidFill>
                <a:latin typeface="Be Vietnam"/>
                <a:ea typeface="Be Vietnam"/>
                <a:cs typeface="Be Vietnam"/>
                <a:sym typeface="Be Vietnam"/>
              </a:rPr>
              <a:t>the</a:t>
            </a:r>
            <a:r>
              <a:rPr lang="en-US" sz="2100">
                <a:solidFill>
                  <a:srgbClr val="728674"/>
                </a:solidFill>
                <a:latin typeface="Be Vietnam"/>
                <a:ea typeface="Be Vietnam"/>
                <a:cs typeface="Be Vietnam"/>
                <a:sym typeface="Be Vietnam"/>
              </a:rPr>
              <a:t> mo</a:t>
            </a:r>
            <a:r>
              <a:rPr lang="en-US" sz="2100">
                <a:solidFill>
                  <a:srgbClr val="728674"/>
                </a:solidFill>
                <a:latin typeface="Be Vietnam"/>
                <a:ea typeface="Be Vietnam"/>
                <a:cs typeface="Be Vietnam"/>
                <a:sym typeface="Be Vietnam"/>
              </a:rPr>
              <a:t>lecule</a:t>
            </a:r>
            <a:r>
              <a:rPr lang="en-US" sz="2100">
                <a:solidFill>
                  <a:srgbClr val="728674"/>
                </a:solidFill>
                <a:latin typeface="Be Vietnam"/>
                <a:ea typeface="Be Vietnam"/>
                <a:cs typeface="Be Vietnam"/>
                <a:sym typeface="Be Vietnam"/>
              </a:rPr>
              <a:t>s</a:t>
            </a:r>
            <a:r>
              <a:rPr lang="en-US" sz="2100">
                <a:solidFill>
                  <a:srgbClr val="728674"/>
                </a:solidFill>
                <a:latin typeface="Be Vietnam"/>
                <a:ea typeface="Be Vietnam"/>
                <a:cs typeface="Be Vietnam"/>
                <a:sym typeface="Be Vietnam"/>
              </a:rPr>
              <a:t> </a:t>
            </a:r>
            <a:r>
              <a:rPr lang="en-US" sz="2100">
                <a:solidFill>
                  <a:srgbClr val="728674"/>
                </a:solidFill>
                <a:latin typeface="Be Vietnam"/>
                <a:ea typeface="Be Vietnam"/>
                <a:cs typeface="Be Vietnam"/>
                <a:sym typeface="Be Vietnam"/>
              </a:rPr>
              <a:t>ar</a:t>
            </a:r>
            <a:r>
              <a:rPr lang="en-US" sz="2100">
                <a:solidFill>
                  <a:srgbClr val="728674"/>
                </a:solidFill>
                <a:latin typeface="Be Vietnam"/>
                <a:ea typeface="Be Vietnam"/>
                <a:cs typeface="Be Vietnam"/>
                <a:sym typeface="Be Vietnam"/>
              </a:rPr>
              <a:t>e</a:t>
            </a:r>
            <a:r>
              <a:rPr lang="en-US" sz="2100">
                <a:solidFill>
                  <a:srgbClr val="728674"/>
                </a:solidFill>
                <a:latin typeface="Be Vietnam"/>
                <a:ea typeface="Be Vietnam"/>
                <a:cs typeface="Be Vietnam"/>
                <a:sym typeface="Be Vietnam"/>
              </a:rPr>
              <a:t> far apart</a:t>
            </a:r>
            <a:r>
              <a:rPr lang="en-US" sz="2100">
                <a:solidFill>
                  <a:srgbClr val="728674"/>
                </a:solidFill>
                <a:latin typeface="Be Vietnam"/>
                <a:ea typeface="Be Vietnam"/>
                <a:cs typeface="Be Vietnam"/>
                <a:sym typeface="Be Vietnam"/>
              </a:rPr>
              <a:t> from each other, and molecular ordering is nonexistent.</a:t>
            </a:r>
          </a:p>
        </p:txBody>
      </p:sp>
      <p:sp>
        <p:nvSpPr>
          <p:cNvPr name="TextBox 10" id="10"/>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
        <p:nvSpPr>
          <p:cNvPr name="TextBox 11" id="11"/>
          <p:cNvSpPr txBox="true"/>
          <p:nvPr/>
        </p:nvSpPr>
        <p:spPr>
          <a:xfrm rot="0">
            <a:off x="3350610" y="7813525"/>
            <a:ext cx="10472806" cy="1822323"/>
          </a:xfrm>
          <a:prstGeom prst="rect">
            <a:avLst/>
          </a:prstGeom>
        </p:spPr>
        <p:txBody>
          <a:bodyPr anchor="t" rtlCol="false" tIns="0" lIns="0" bIns="0" rIns="0">
            <a:spAutoFit/>
          </a:bodyPr>
          <a:lstStyle/>
          <a:p>
            <a:pPr algn="just">
              <a:lnSpc>
                <a:spcPts val="3696"/>
              </a:lnSpc>
            </a:pPr>
            <a:r>
              <a:rPr lang="en-US" b="true" sz="2100">
                <a:solidFill>
                  <a:srgbClr val="728674"/>
                </a:solidFill>
                <a:latin typeface="Be Vietnam Ultra-Bold"/>
                <a:ea typeface="Be Vietnam Ultra-Bold"/>
                <a:cs typeface="Be Vietnam Ultra-Bold"/>
                <a:sym typeface="Be Vietnam Ultra-Bold"/>
              </a:rPr>
              <a:t>The arrangement of atoms in different phases: (a) molecules are at relatively</a:t>
            </a:r>
            <a:r>
              <a:rPr lang="en-US" b="true" sz="2100">
                <a:solidFill>
                  <a:srgbClr val="728674"/>
                </a:solidFill>
                <a:latin typeface="Be Vietnam Ultra-Bold"/>
                <a:ea typeface="Be Vietnam Ultra-Bold"/>
                <a:cs typeface="Be Vietnam Ultra-Bold"/>
                <a:sym typeface="Be Vietnam Ultra-Bold"/>
              </a:rPr>
              <a:t> </a:t>
            </a:r>
            <a:r>
              <a:rPr lang="en-US" b="true" sz="2100">
                <a:solidFill>
                  <a:srgbClr val="728674"/>
                </a:solidFill>
                <a:latin typeface="Be Vietnam Ultra-Bold"/>
                <a:ea typeface="Be Vietnam Ultra-Bold"/>
                <a:cs typeface="Be Vietnam Ultra-Bold"/>
                <a:sym typeface="Be Vietnam Ultra-Bold"/>
              </a:rPr>
              <a:t>fix</a:t>
            </a:r>
            <a:r>
              <a:rPr lang="en-US" b="true" sz="2100">
                <a:solidFill>
                  <a:srgbClr val="728674"/>
                </a:solidFill>
                <a:latin typeface="Be Vietnam Ultra-Bold"/>
                <a:ea typeface="Be Vietnam Ultra-Bold"/>
                <a:cs typeface="Be Vietnam Ultra-Bold"/>
                <a:sym typeface="Be Vietnam Ultra-Bold"/>
              </a:rPr>
              <a:t>ed positio</a:t>
            </a:r>
            <a:r>
              <a:rPr lang="en-US" b="true" sz="2100">
                <a:solidFill>
                  <a:srgbClr val="728674"/>
                </a:solidFill>
                <a:latin typeface="Be Vietnam Ultra-Bold"/>
                <a:ea typeface="Be Vietnam Ultra-Bold"/>
                <a:cs typeface="Be Vietnam Ultra-Bold"/>
                <a:sym typeface="Be Vietnam Ultra-Bold"/>
              </a:rPr>
              <a:t>ns</a:t>
            </a:r>
            <a:r>
              <a:rPr lang="en-US" b="true" sz="2100">
                <a:solidFill>
                  <a:srgbClr val="728674"/>
                </a:solidFill>
                <a:latin typeface="Be Vietnam Ultra-Bold"/>
                <a:ea typeface="Be Vietnam Ultra-Bold"/>
                <a:cs typeface="Be Vietnam Ultra-Bold"/>
                <a:sym typeface="Be Vietnam Ultra-Bold"/>
              </a:rPr>
              <a:t> in a solid, (b) groups of molecules</a:t>
            </a:r>
            <a:r>
              <a:rPr lang="en-US" b="true" sz="2100">
                <a:solidFill>
                  <a:srgbClr val="728674"/>
                </a:solidFill>
                <a:latin typeface="Be Vietnam Ultra-Bold"/>
                <a:ea typeface="Be Vietnam Ultra-Bold"/>
                <a:cs typeface="Be Vietnam Ultra-Bold"/>
                <a:sym typeface="Be Vietnam Ultra-Bold"/>
              </a:rPr>
              <a:t> move about each other in the l</a:t>
            </a:r>
            <a:r>
              <a:rPr lang="en-US" b="true" sz="2100">
                <a:solidFill>
                  <a:srgbClr val="728674"/>
                </a:solidFill>
                <a:latin typeface="Be Vietnam Ultra-Bold"/>
                <a:ea typeface="Be Vietnam Ultra-Bold"/>
                <a:cs typeface="Be Vietnam Ultra-Bold"/>
                <a:sym typeface="Be Vietnam Ultra-Bold"/>
              </a:rPr>
              <a:t>iquid phas</a:t>
            </a:r>
            <a:r>
              <a:rPr lang="en-US" b="true" sz="2100">
                <a:solidFill>
                  <a:srgbClr val="728674"/>
                </a:solidFill>
                <a:latin typeface="Be Vietnam Ultra-Bold"/>
                <a:ea typeface="Be Vietnam Ultra-Bold"/>
                <a:cs typeface="Be Vietnam Ultra-Bold"/>
                <a:sym typeface="Be Vietnam Ultra-Bold"/>
              </a:rPr>
              <a:t>e, and (c) individua</a:t>
            </a:r>
            <a:r>
              <a:rPr lang="en-US" b="true" sz="2100">
                <a:solidFill>
                  <a:srgbClr val="728674"/>
                </a:solidFill>
                <a:latin typeface="Be Vietnam Ultra-Bold"/>
                <a:ea typeface="Be Vietnam Ultra-Bold"/>
                <a:cs typeface="Be Vietnam Ultra-Bold"/>
                <a:sym typeface="Be Vietnam Ultra-Bold"/>
              </a:rPr>
              <a:t>l molecules move about at random in the gas phase.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093066" y="920500"/>
            <a:ext cx="11449175"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WHAT IS A FLUID?</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876738" y="8293106"/>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1423833" y="4247136"/>
            <a:ext cx="4917228" cy="4339454"/>
          </a:xfrm>
          <a:custGeom>
            <a:avLst/>
            <a:gdLst/>
            <a:ahLst/>
            <a:cxnLst/>
            <a:rect r="r" b="b" t="t" l="l"/>
            <a:pathLst>
              <a:path h="4339454" w="4917228">
                <a:moveTo>
                  <a:pt x="0" y="0"/>
                </a:moveTo>
                <a:lnTo>
                  <a:pt x="4917228" y="0"/>
                </a:lnTo>
                <a:lnTo>
                  <a:pt x="4917228" y="4339453"/>
                </a:lnTo>
                <a:lnTo>
                  <a:pt x="0" y="4339453"/>
                </a:lnTo>
                <a:lnTo>
                  <a:pt x="0" y="0"/>
                </a:lnTo>
                <a:close/>
              </a:path>
            </a:pathLst>
          </a:custGeom>
          <a:blipFill>
            <a:blip r:embed="rId7"/>
            <a:stretch>
              <a:fillRect l="0" t="0" r="0" b="0"/>
            </a:stretch>
          </a:blipFill>
        </p:spPr>
      </p:sp>
      <p:sp>
        <p:nvSpPr>
          <p:cNvPr name="TextBox 9" id="9"/>
          <p:cNvSpPr txBox="true"/>
          <p:nvPr/>
        </p:nvSpPr>
        <p:spPr>
          <a:xfrm rot="0">
            <a:off x="2116119" y="2439998"/>
            <a:ext cx="14055762" cy="1355598"/>
          </a:xfrm>
          <a:prstGeom prst="rect">
            <a:avLst/>
          </a:prstGeom>
        </p:spPr>
        <p:txBody>
          <a:bodyPr anchor="t" rtlCol="false" tIns="0" lIns="0" bIns="0" rIns="0">
            <a:spAutoFit/>
          </a:bodyPr>
          <a:lstStyle/>
          <a:p>
            <a:pPr algn="just">
              <a:lnSpc>
                <a:spcPts val="3696"/>
              </a:lnSpc>
            </a:pPr>
            <a:r>
              <a:rPr lang="en-US" sz="2100">
                <a:solidFill>
                  <a:srgbClr val="728674"/>
                </a:solidFill>
                <a:latin typeface="Be Vietnam"/>
                <a:ea typeface="Be Vietnam"/>
                <a:cs typeface="Be Vietnam"/>
                <a:sym typeface="Be Vietnam"/>
              </a:rPr>
              <a:t>G</a:t>
            </a:r>
            <a:r>
              <a:rPr lang="en-US" sz="2100">
                <a:solidFill>
                  <a:srgbClr val="728674"/>
                </a:solidFill>
                <a:latin typeface="Be Vietnam"/>
                <a:ea typeface="Be Vietnam"/>
                <a:cs typeface="Be Vietnam"/>
                <a:sym typeface="Be Vietnam"/>
              </a:rPr>
              <a:t>a</a:t>
            </a:r>
            <a:r>
              <a:rPr lang="en-US" sz="2100">
                <a:solidFill>
                  <a:srgbClr val="728674"/>
                </a:solidFill>
                <a:latin typeface="Be Vietnam"/>
                <a:ea typeface="Be Vietnam"/>
                <a:cs typeface="Be Vietnam"/>
                <a:sym typeface="Be Vietnam"/>
              </a:rPr>
              <a:t>s</a:t>
            </a:r>
            <a:r>
              <a:rPr lang="en-US" sz="2100">
                <a:solidFill>
                  <a:srgbClr val="728674"/>
                </a:solidFill>
                <a:latin typeface="Be Vietnam"/>
                <a:ea typeface="Be Vietnam"/>
                <a:cs typeface="Be Vietnam"/>
                <a:sym typeface="Be Vietnam"/>
              </a:rPr>
              <a:t> </a:t>
            </a:r>
            <a:r>
              <a:rPr lang="en-US" sz="2100">
                <a:solidFill>
                  <a:srgbClr val="728674"/>
                </a:solidFill>
                <a:latin typeface="Be Vietnam"/>
                <a:ea typeface="Be Vietnam"/>
                <a:cs typeface="Be Vietnam"/>
                <a:sym typeface="Be Vietnam"/>
              </a:rPr>
              <a:t>a</a:t>
            </a:r>
            <a:r>
              <a:rPr lang="en-US" sz="2100">
                <a:solidFill>
                  <a:srgbClr val="728674"/>
                </a:solidFill>
                <a:latin typeface="Be Vietnam"/>
                <a:ea typeface="Be Vietnam"/>
                <a:cs typeface="Be Vietnam"/>
                <a:sym typeface="Be Vietnam"/>
              </a:rPr>
              <a:t>nd</a:t>
            </a:r>
            <a:r>
              <a:rPr lang="en-US" sz="2100">
                <a:solidFill>
                  <a:srgbClr val="728674"/>
                </a:solidFill>
                <a:latin typeface="Be Vietnam"/>
                <a:ea typeface="Be Vietnam"/>
                <a:cs typeface="Be Vietnam"/>
                <a:sym typeface="Be Vietnam"/>
              </a:rPr>
              <a:t> vapor</a:t>
            </a:r>
            <a:r>
              <a:rPr lang="en-US" sz="2100">
                <a:solidFill>
                  <a:srgbClr val="728674"/>
                </a:solidFill>
                <a:latin typeface="Be Vietnam"/>
                <a:ea typeface="Be Vietnam"/>
                <a:cs typeface="Be Vietnam"/>
                <a:sym typeface="Be Vietnam"/>
              </a:rPr>
              <a:t> are o</a:t>
            </a:r>
            <a:r>
              <a:rPr lang="en-US" sz="2100">
                <a:solidFill>
                  <a:srgbClr val="728674"/>
                </a:solidFill>
                <a:latin typeface="Be Vietnam"/>
                <a:ea typeface="Be Vietnam"/>
                <a:cs typeface="Be Vietnam"/>
                <a:sym typeface="Be Vietnam"/>
              </a:rPr>
              <a:t>f</a:t>
            </a:r>
            <a:r>
              <a:rPr lang="en-US" sz="2100">
                <a:solidFill>
                  <a:srgbClr val="728674"/>
                </a:solidFill>
                <a:latin typeface="Be Vietnam"/>
                <a:ea typeface="Be Vietnam"/>
                <a:cs typeface="Be Vietnam"/>
                <a:sym typeface="Be Vietnam"/>
              </a:rPr>
              <a:t>t</a:t>
            </a:r>
            <a:r>
              <a:rPr lang="en-US" sz="2100">
                <a:solidFill>
                  <a:srgbClr val="728674"/>
                </a:solidFill>
                <a:latin typeface="Be Vietnam"/>
                <a:ea typeface="Be Vietnam"/>
                <a:cs typeface="Be Vietnam"/>
                <a:sym typeface="Be Vietnam"/>
              </a:rPr>
              <a:t>e</a:t>
            </a:r>
            <a:r>
              <a:rPr lang="en-US" sz="2100">
                <a:solidFill>
                  <a:srgbClr val="728674"/>
                </a:solidFill>
                <a:latin typeface="Be Vietnam"/>
                <a:ea typeface="Be Vietnam"/>
                <a:cs typeface="Be Vietnam"/>
                <a:sym typeface="Be Vietnam"/>
              </a:rPr>
              <a:t>n </a:t>
            </a:r>
            <a:r>
              <a:rPr lang="en-US" sz="2100">
                <a:solidFill>
                  <a:srgbClr val="728674"/>
                </a:solidFill>
                <a:latin typeface="Be Vietnam"/>
                <a:ea typeface="Be Vietnam"/>
                <a:cs typeface="Be Vietnam"/>
                <a:sym typeface="Be Vietnam"/>
              </a:rPr>
              <a:t>u</a:t>
            </a:r>
            <a:r>
              <a:rPr lang="en-US" sz="2100">
                <a:solidFill>
                  <a:srgbClr val="728674"/>
                </a:solidFill>
                <a:latin typeface="Be Vietnam"/>
                <a:ea typeface="Be Vietnam"/>
                <a:cs typeface="Be Vietnam"/>
                <a:sym typeface="Be Vietnam"/>
              </a:rPr>
              <a:t>s</a:t>
            </a:r>
            <a:r>
              <a:rPr lang="en-US" sz="2100">
                <a:solidFill>
                  <a:srgbClr val="728674"/>
                </a:solidFill>
                <a:latin typeface="Be Vietnam"/>
                <a:ea typeface="Be Vietnam"/>
                <a:cs typeface="Be Vietnam"/>
                <a:sym typeface="Be Vietnam"/>
              </a:rPr>
              <a:t>e</a:t>
            </a:r>
            <a:r>
              <a:rPr lang="en-US" sz="2100">
                <a:solidFill>
                  <a:srgbClr val="728674"/>
                </a:solidFill>
                <a:latin typeface="Be Vietnam"/>
                <a:ea typeface="Be Vietnam"/>
                <a:cs typeface="Be Vietnam"/>
                <a:sym typeface="Be Vietnam"/>
              </a:rPr>
              <a:t>d as </a:t>
            </a:r>
            <a:r>
              <a:rPr lang="en-US" sz="2100">
                <a:solidFill>
                  <a:srgbClr val="728674"/>
                </a:solidFill>
                <a:latin typeface="Be Vietnam"/>
                <a:ea typeface="Be Vietnam"/>
                <a:cs typeface="Be Vietnam"/>
                <a:sym typeface="Be Vietnam"/>
              </a:rPr>
              <a:t>sy</a:t>
            </a:r>
            <a:r>
              <a:rPr lang="en-US" sz="2100">
                <a:solidFill>
                  <a:srgbClr val="728674"/>
                </a:solidFill>
                <a:latin typeface="Be Vietnam"/>
                <a:ea typeface="Be Vietnam"/>
                <a:cs typeface="Be Vietnam"/>
                <a:sym typeface="Be Vietnam"/>
              </a:rPr>
              <a:t>n</a:t>
            </a:r>
            <a:r>
              <a:rPr lang="en-US" sz="2100">
                <a:solidFill>
                  <a:srgbClr val="728674"/>
                </a:solidFill>
                <a:latin typeface="Be Vietnam"/>
                <a:ea typeface="Be Vietnam"/>
                <a:cs typeface="Be Vietnam"/>
                <a:sym typeface="Be Vietnam"/>
              </a:rPr>
              <a:t>onymou</a:t>
            </a:r>
            <a:r>
              <a:rPr lang="en-US" sz="2100">
                <a:solidFill>
                  <a:srgbClr val="728674"/>
                </a:solidFill>
                <a:latin typeface="Be Vietnam"/>
                <a:ea typeface="Be Vietnam"/>
                <a:cs typeface="Be Vietnam"/>
                <a:sym typeface="Be Vietnam"/>
              </a:rPr>
              <a:t>s</a:t>
            </a:r>
            <a:r>
              <a:rPr lang="en-US" sz="2100">
                <a:solidFill>
                  <a:srgbClr val="728674"/>
                </a:solidFill>
                <a:latin typeface="Be Vietnam"/>
                <a:ea typeface="Be Vietnam"/>
                <a:cs typeface="Be Vietnam"/>
                <a:sym typeface="Be Vietnam"/>
              </a:rPr>
              <a:t> word</a:t>
            </a:r>
            <a:r>
              <a:rPr lang="en-US" sz="2100">
                <a:solidFill>
                  <a:srgbClr val="728674"/>
                </a:solidFill>
                <a:latin typeface="Be Vietnam"/>
                <a:ea typeface="Be Vietnam"/>
                <a:cs typeface="Be Vietnam"/>
                <a:sym typeface="Be Vietnam"/>
              </a:rPr>
              <a:t>s.</a:t>
            </a:r>
          </a:p>
          <a:p>
            <a:pPr algn="just">
              <a:lnSpc>
                <a:spcPts val="3696"/>
              </a:lnSpc>
            </a:pPr>
            <a:r>
              <a:rPr lang="en-US" sz="2100" b="true">
                <a:solidFill>
                  <a:srgbClr val="728674"/>
                </a:solidFill>
                <a:latin typeface="Be Vietnam Ultra-Bold"/>
                <a:ea typeface="Be Vietnam Ultra-Bold"/>
                <a:cs typeface="Be Vietnam Ultra-Bold"/>
                <a:sym typeface="Be Vietnam Ultra-Bold"/>
              </a:rPr>
              <a:t>Gas: </a:t>
            </a:r>
            <a:r>
              <a:rPr lang="en-US" sz="2100">
                <a:solidFill>
                  <a:srgbClr val="728674"/>
                </a:solidFill>
                <a:latin typeface="Be Vietnam"/>
                <a:ea typeface="Be Vietnam"/>
                <a:cs typeface="Be Vietnam"/>
                <a:sym typeface="Be Vietnam"/>
              </a:rPr>
              <a:t>The vapor phase of a substance is</a:t>
            </a:r>
            <a:r>
              <a:rPr lang="en-US" sz="2100">
                <a:solidFill>
                  <a:srgbClr val="728674"/>
                </a:solidFill>
                <a:latin typeface="Be Vietnam"/>
                <a:ea typeface="Be Vietnam"/>
                <a:cs typeface="Be Vietnam"/>
                <a:sym typeface="Be Vietnam"/>
              </a:rPr>
              <a:t> customarily called a gas when it is above the c</a:t>
            </a:r>
            <a:r>
              <a:rPr lang="en-US" sz="2100">
                <a:solidFill>
                  <a:srgbClr val="728674"/>
                </a:solidFill>
                <a:latin typeface="Be Vietnam"/>
                <a:ea typeface="Be Vietnam"/>
                <a:cs typeface="Be Vietnam"/>
                <a:sym typeface="Be Vietnam"/>
              </a:rPr>
              <a:t>ritical t</a:t>
            </a:r>
            <a:r>
              <a:rPr lang="en-US" sz="2100">
                <a:solidFill>
                  <a:srgbClr val="728674"/>
                </a:solidFill>
                <a:latin typeface="Be Vietnam"/>
                <a:ea typeface="Be Vietnam"/>
                <a:cs typeface="Be Vietnam"/>
                <a:sym typeface="Be Vietnam"/>
              </a:rPr>
              <a:t>empe</a:t>
            </a:r>
            <a:r>
              <a:rPr lang="en-US" sz="2100">
                <a:solidFill>
                  <a:srgbClr val="728674"/>
                </a:solidFill>
                <a:latin typeface="Be Vietnam"/>
                <a:ea typeface="Be Vietnam"/>
                <a:cs typeface="Be Vietnam"/>
                <a:sym typeface="Be Vietnam"/>
              </a:rPr>
              <a:t>r</a:t>
            </a:r>
            <a:r>
              <a:rPr lang="en-US" sz="2100">
                <a:solidFill>
                  <a:srgbClr val="728674"/>
                </a:solidFill>
                <a:latin typeface="Be Vietnam"/>
                <a:ea typeface="Be Vietnam"/>
                <a:cs typeface="Be Vietnam"/>
                <a:sym typeface="Be Vietnam"/>
              </a:rPr>
              <a:t>ature.</a:t>
            </a:r>
          </a:p>
          <a:p>
            <a:pPr algn="just">
              <a:lnSpc>
                <a:spcPts val="3696"/>
              </a:lnSpc>
            </a:pPr>
            <a:r>
              <a:rPr lang="en-US" b="true" sz="2100">
                <a:solidFill>
                  <a:srgbClr val="728674"/>
                </a:solidFill>
                <a:latin typeface="Be Vietnam Ultra-Bold"/>
                <a:ea typeface="Be Vietnam Ultra-Bold"/>
                <a:cs typeface="Be Vietnam Ultra-Bold"/>
                <a:sym typeface="Be Vietnam Ultra-Bold"/>
              </a:rPr>
              <a:t>V</a:t>
            </a:r>
            <a:r>
              <a:rPr lang="en-US" b="true" sz="2100">
                <a:solidFill>
                  <a:srgbClr val="728674"/>
                </a:solidFill>
                <a:latin typeface="Be Vietnam Ultra-Bold"/>
                <a:ea typeface="Be Vietnam Ultra-Bold"/>
                <a:cs typeface="Be Vietnam Ultra-Bold"/>
                <a:sym typeface="Be Vietnam Ultra-Bold"/>
              </a:rPr>
              <a:t>apor:</a:t>
            </a:r>
            <a:r>
              <a:rPr lang="en-US" b="true" sz="2100">
                <a:solidFill>
                  <a:srgbClr val="728674"/>
                </a:solidFill>
                <a:latin typeface="Be Vietnam Ultra-Bold"/>
                <a:ea typeface="Be Vietnam Ultra-Bold"/>
                <a:cs typeface="Be Vietnam Ultra-Bold"/>
                <a:sym typeface="Be Vietnam Ultra-Bold"/>
              </a:rPr>
              <a:t> </a:t>
            </a:r>
            <a:r>
              <a:rPr lang="en-US" sz="2100">
                <a:solidFill>
                  <a:srgbClr val="728674"/>
                </a:solidFill>
                <a:latin typeface="Be Vietnam"/>
                <a:ea typeface="Be Vietnam"/>
                <a:cs typeface="Be Vietnam"/>
                <a:sym typeface="Be Vietnam"/>
              </a:rPr>
              <a:t>Usually</a:t>
            </a:r>
            <a:r>
              <a:rPr lang="en-US" sz="2100">
                <a:solidFill>
                  <a:srgbClr val="728674"/>
                </a:solidFill>
                <a:latin typeface="Be Vietnam"/>
                <a:ea typeface="Be Vietnam"/>
                <a:cs typeface="Be Vietnam"/>
                <a:sym typeface="Be Vietnam"/>
              </a:rPr>
              <a:t> impli</a:t>
            </a:r>
            <a:r>
              <a:rPr lang="en-US" sz="2100">
                <a:solidFill>
                  <a:srgbClr val="728674"/>
                </a:solidFill>
                <a:latin typeface="Be Vietnam"/>
                <a:ea typeface="Be Vietnam"/>
                <a:cs typeface="Be Vietnam"/>
                <a:sym typeface="Be Vietnam"/>
              </a:rPr>
              <a:t>es that </a:t>
            </a:r>
            <a:r>
              <a:rPr lang="en-US" sz="2100">
                <a:solidFill>
                  <a:srgbClr val="728674"/>
                </a:solidFill>
                <a:latin typeface="Be Vietnam"/>
                <a:ea typeface="Be Vietnam"/>
                <a:cs typeface="Be Vietnam"/>
                <a:sym typeface="Be Vietnam"/>
              </a:rPr>
              <a:t>the</a:t>
            </a:r>
            <a:r>
              <a:rPr lang="en-US" sz="2100">
                <a:solidFill>
                  <a:srgbClr val="728674"/>
                </a:solidFill>
                <a:latin typeface="Be Vietnam"/>
                <a:ea typeface="Be Vietnam"/>
                <a:cs typeface="Be Vietnam"/>
                <a:sym typeface="Be Vietnam"/>
              </a:rPr>
              <a:t> </a:t>
            </a:r>
            <a:r>
              <a:rPr lang="en-US" sz="2100">
                <a:solidFill>
                  <a:srgbClr val="728674"/>
                </a:solidFill>
                <a:latin typeface="Be Vietnam"/>
                <a:ea typeface="Be Vietnam"/>
                <a:cs typeface="Be Vietnam"/>
                <a:sym typeface="Be Vietnam"/>
              </a:rPr>
              <a:t>current ph</a:t>
            </a:r>
            <a:r>
              <a:rPr lang="en-US" sz="2100">
                <a:solidFill>
                  <a:srgbClr val="728674"/>
                </a:solidFill>
                <a:latin typeface="Be Vietnam"/>
                <a:ea typeface="Be Vietnam"/>
                <a:cs typeface="Be Vietnam"/>
                <a:sym typeface="Be Vietnam"/>
              </a:rPr>
              <a:t>as</a:t>
            </a:r>
            <a:r>
              <a:rPr lang="en-US" sz="2100">
                <a:solidFill>
                  <a:srgbClr val="728674"/>
                </a:solidFill>
                <a:latin typeface="Be Vietnam"/>
                <a:ea typeface="Be Vietnam"/>
                <a:cs typeface="Be Vietnam"/>
                <a:sym typeface="Be Vietnam"/>
              </a:rPr>
              <a:t>e</a:t>
            </a:r>
            <a:r>
              <a:rPr lang="en-US" sz="2100">
                <a:solidFill>
                  <a:srgbClr val="728674"/>
                </a:solidFill>
                <a:latin typeface="Be Vietnam"/>
                <a:ea typeface="Be Vietnam"/>
                <a:cs typeface="Be Vietnam"/>
                <a:sym typeface="Be Vietnam"/>
              </a:rPr>
              <a:t> is not far</a:t>
            </a:r>
            <a:r>
              <a:rPr lang="en-US" sz="2100">
                <a:solidFill>
                  <a:srgbClr val="728674"/>
                </a:solidFill>
                <a:latin typeface="Be Vietnam"/>
                <a:ea typeface="Be Vietnam"/>
                <a:cs typeface="Be Vietnam"/>
                <a:sym typeface="Be Vietnam"/>
              </a:rPr>
              <a:t> from a state of condensation.</a:t>
            </a:r>
          </a:p>
        </p:txBody>
      </p:sp>
      <p:sp>
        <p:nvSpPr>
          <p:cNvPr name="TextBox 10" id="10"/>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
        <p:nvSpPr>
          <p:cNvPr name="TextBox 11" id="11"/>
          <p:cNvSpPr txBox="true"/>
          <p:nvPr/>
        </p:nvSpPr>
        <p:spPr>
          <a:xfrm rot="0">
            <a:off x="2285794" y="4142361"/>
            <a:ext cx="8832609" cy="2289048"/>
          </a:xfrm>
          <a:prstGeom prst="rect">
            <a:avLst/>
          </a:prstGeom>
        </p:spPr>
        <p:txBody>
          <a:bodyPr anchor="t" rtlCol="false" tIns="0" lIns="0" bIns="0" rIns="0">
            <a:spAutoFit/>
          </a:bodyPr>
          <a:lstStyle/>
          <a:p>
            <a:pPr algn="just">
              <a:lnSpc>
                <a:spcPts val="3696"/>
              </a:lnSpc>
            </a:pPr>
            <a:r>
              <a:rPr lang="en-US" sz="2100" b="true">
                <a:solidFill>
                  <a:srgbClr val="728674"/>
                </a:solidFill>
                <a:latin typeface="Be Vietnam Ultra-Bold"/>
                <a:ea typeface="Be Vietnam Ultra-Bold"/>
                <a:cs typeface="Be Vietnam Ultra-Bold"/>
                <a:sym typeface="Be Vietnam Ultra-Bold"/>
              </a:rPr>
              <a:t>Macroscopic or classical approach:</a:t>
            </a:r>
            <a:r>
              <a:rPr lang="en-US" sz="2100">
                <a:solidFill>
                  <a:srgbClr val="728674"/>
                </a:solidFill>
                <a:latin typeface="Be Vietnam"/>
                <a:ea typeface="Be Vietnam"/>
                <a:cs typeface="Be Vietnam"/>
                <a:sym typeface="Be Vietnam"/>
              </a:rPr>
              <a:t> Does not require a knowledge of the behavior of individual molecules and provides a direct and easy</a:t>
            </a:r>
            <a:r>
              <a:rPr lang="en-US" sz="2100">
                <a:solidFill>
                  <a:srgbClr val="728674"/>
                </a:solidFill>
                <a:latin typeface="Be Vietnam"/>
                <a:ea typeface="Be Vietnam"/>
                <a:cs typeface="Be Vietnam"/>
                <a:sym typeface="Be Vietnam"/>
              </a:rPr>
              <a:t> way to a</a:t>
            </a:r>
            <a:r>
              <a:rPr lang="en-US" sz="2100">
                <a:solidFill>
                  <a:srgbClr val="728674"/>
                </a:solidFill>
                <a:latin typeface="Be Vietnam"/>
                <a:ea typeface="Be Vietnam"/>
                <a:cs typeface="Be Vietnam"/>
                <a:sym typeface="Be Vietnam"/>
              </a:rPr>
              <a:t>nalyze</a:t>
            </a:r>
            <a:r>
              <a:rPr lang="en-US" sz="2100">
                <a:solidFill>
                  <a:srgbClr val="728674"/>
                </a:solidFill>
                <a:latin typeface="Be Vietnam"/>
                <a:ea typeface="Be Vietnam"/>
                <a:cs typeface="Be Vietnam"/>
                <a:sym typeface="Be Vietnam"/>
              </a:rPr>
              <a:t> engineering problems.</a:t>
            </a:r>
          </a:p>
          <a:p>
            <a:pPr algn="just">
              <a:lnSpc>
                <a:spcPts val="3696"/>
              </a:lnSpc>
            </a:pPr>
            <a:r>
              <a:rPr lang="en-US" b="true" sz="2100">
                <a:solidFill>
                  <a:srgbClr val="728674"/>
                </a:solidFill>
                <a:latin typeface="Be Vietnam Ultra-Bold"/>
                <a:ea typeface="Be Vietnam Ultra-Bold"/>
                <a:cs typeface="Be Vietnam Ultra-Bold"/>
                <a:sym typeface="Be Vietnam Ultra-Bold"/>
              </a:rPr>
              <a:t>Microscopic or statistical</a:t>
            </a:r>
            <a:r>
              <a:rPr lang="en-US" b="true" sz="2100">
                <a:solidFill>
                  <a:srgbClr val="728674"/>
                </a:solidFill>
                <a:latin typeface="Be Vietnam Ultra-Bold"/>
                <a:ea typeface="Be Vietnam Ultra-Bold"/>
                <a:cs typeface="Be Vietnam Ultra-Bold"/>
                <a:sym typeface="Be Vietnam Ultra-Bold"/>
              </a:rPr>
              <a:t> approach:</a:t>
            </a:r>
            <a:r>
              <a:rPr lang="en-US" sz="2100">
                <a:solidFill>
                  <a:srgbClr val="728674"/>
                </a:solidFill>
                <a:latin typeface="Be Vietnam"/>
                <a:ea typeface="Be Vietnam"/>
                <a:cs typeface="Be Vietnam"/>
                <a:sym typeface="Be Vietnam"/>
              </a:rPr>
              <a:t> Based on the average behavior of large gro</a:t>
            </a:r>
            <a:r>
              <a:rPr lang="en-US" sz="2100">
                <a:solidFill>
                  <a:srgbClr val="728674"/>
                </a:solidFill>
                <a:latin typeface="Be Vietnam"/>
                <a:ea typeface="Be Vietnam"/>
                <a:cs typeface="Be Vietnam"/>
                <a:sym typeface="Be Vietnam"/>
              </a:rPr>
              <a:t>ups</a:t>
            </a:r>
            <a:r>
              <a:rPr lang="en-US" sz="2100">
                <a:solidFill>
                  <a:srgbClr val="728674"/>
                </a:solidFill>
                <a:latin typeface="Be Vietnam"/>
                <a:ea typeface="Be Vietnam"/>
                <a:cs typeface="Be Vietnam"/>
                <a:sym typeface="Be Vietnam"/>
              </a:rPr>
              <a:t> of individua</a:t>
            </a:r>
            <a:r>
              <a:rPr lang="en-US" sz="2100">
                <a:solidFill>
                  <a:srgbClr val="728674"/>
                </a:solidFill>
                <a:latin typeface="Be Vietnam"/>
                <a:ea typeface="Be Vietnam"/>
                <a:cs typeface="Be Vietnam"/>
                <a:sym typeface="Be Vietnam"/>
              </a:rPr>
              <a:t>l molecules.</a:t>
            </a:r>
          </a:p>
        </p:txBody>
      </p:sp>
      <p:sp>
        <p:nvSpPr>
          <p:cNvPr name="TextBox 12" id="12"/>
          <p:cNvSpPr txBox="true"/>
          <p:nvPr/>
        </p:nvSpPr>
        <p:spPr>
          <a:xfrm rot="0">
            <a:off x="4324097" y="6541327"/>
            <a:ext cx="6794306" cy="1822323"/>
          </a:xfrm>
          <a:prstGeom prst="rect">
            <a:avLst/>
          </a:prstGeom>
        </p:spPr>
        <p:txBody>
          <a:bodyPr anchor="t" rtlCol="false" tIns="0" lIns="0" bIns="0" rIns="0">
            <a:spAutoFit/>
          </a:bodyPr>
          <a:lstStyle/>
          <a:p>
            <a:pPr algn="just">
              <a:lnSpc>
                <a:spcPts val="3696"/>
              </a:lnSpc>
            </a:pPr>
            <a:r>
              <a:rPr lang="en-US" sz="2100" i="true">
                <a:solidFill>
                  <a:srgbClr val="728674"/>
                </a:solidFill>
                <a:latin typeface="Be Vietnam Italics"/>
                <a:ea typeface="Be Vietnam Italics"/>
                <a:cs typeface="Be Vietnam Italics"/>
                <a:sym typeface="Be Vietnam Italics"/>
              </a:rPr>
              <a:t>On a microscopic scale, pressure is determined by the interaction of individual gas molecules. However, we can measure the pressure on a macroscopic scale with a pressure g</a:t>
            </a:r>
            <a:r>
              <a:rPr lang="en-US" sz="2100" i="true">
                <a:solidFill>
                  <a:srgbClr val="728674"/>
                </a:solidFill>
                <a:latin typeface="Be Vietnam Italics"/>
                <a:ea typeface="Be Vietnam Italics"/>
                <a:cs typeface="Be Vietnam Italics"/>
                <a:sym typeface="Be Vietnam Italics"/>
              </a:rPr>
              <a:t>age.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714511" y="-55087"/>
            <a:ext cx="11449175" cy="2074661"/>
          </a:xfrm>
          <a:prstGeom prst="rect">
            <a:avLst/>
          </a:prstGeom>
        </p:spPr>
        <p:txBody>
          <a:bodyPr anchor="t" rtlCol="false" tIns="0" lIns="0" bIns="0" rIns="0">
            <a:spAutoFit/>
          </a:bodyPr>
          <a:lstStyle/>
          <a:p>
            <a:pPr algn="ctr">
              <a:lnSpc>
                <a:spcPts val="8151"/>
              </a:lnSpc>
            </a:pPr>
            <a:r>
              <a:rPr lang="en-US" b="true" sz="7343">
                <a:solidFill>
                  <a:srgbClr val="728674"/>
                </a:solidFill>
                <a:latin typeface="Literaturnaya Bold"/>
                <a:ea typeface="Literaturnaya Bold"/>
                <a:cs typeface="Literaturnaya Bold"/>
                <a:sym typeface="Literaturnaya Bold"/>
              </a:rPr>
              <a:t>APPLICATION AREAS OF FLUID MECHANICS</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4612481" y="7889545"/>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949265" y="-548569"/>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730960" y="1923881"/>
            <a:ext cx="2932585" cy="3790094"/>
          </a:xfrm>
          <a:custGeom>
            <a:avLst/>
            <a:gdLst/>
            <a:ahLst/>
            <a:cxnLst/>
            <a:rect r="r" b="b" t="t" l="l"/>
            <a:pathLst>
              <a:path h="3790094" w="2932585">
                <a:moveTo>
                  <a:pt x="0" y="0"/>
                </a:moveTo>
                <a:lnTo>
                  <a:pt x="2932585" y="0"/>
                </a:lnTo>
                <a:lnTo>
                  <a:pt x="2932585" y="3790093"/>
                </a:lnTo>
                <a:lnTo>
                  <a:pt x="0" y="3790093"/>
                </a:lnTo>
                <a:lnTo>
                  <a:pt x="0" y="0"/>
                </a:lnTo>
                <a:close/>
              </a:path>
            </a:pathLst>
          </a:custGeom>
          <a:blipFill>
            <a:blip r:embed="rId7"/>
            <a:stretch>
              <a:fillRect l="0" t="0" r="0" b="0"/>
            </a:stretch>
          </a:blipFill>
        </p:spPr>
      </p:sp>
      <p:sp>
        <p:nvSpPr>
          <p:cNvPr name="Freeform 9" id="9"/>
          <p:cNvSpPr/>
          <p:nvPr/>
        </p:nvSpPr>
        <p:spPr>
          <a:xfrm flipH="false" flipV="false" rot="0">
            <a:off x="4739477" y="4833519"/>
            <a:ext cx="3374480" cy="2864090"/>
          </a:xfrm>
          <a:custGeom>
            <a:avLst/>
            <a:gdLst/>
            <a:ahLst/>
            <a:cxnLst/>
            <a:rect r="r" b="b" t="t" l="l"/>
            <a:pathLst>
              <a:path h="2864090" w="3374480">
                <a:moveTo>
                  <a:pt x="0" y="0"/>
                </a:moveTo>
                <a:lnTo>
                  <a:pt x="3374480" y="0"/>
                </a:lnTo>
                <a:lnTo>
                  <a:pt x="3374480" y="2864089"/>
                </a:lnTo>
                <a:lnTo>
                  <a:pt x="0" y="2864089"/>
                </a:lnTo>
                <a:lnTo>
                  <a:pt x="0" y="0"/>
                </a:lnTo>
                <a:close/>
              </a:path>
            </a:pathLst>
          </a:custGeom>
          <a:blipFill>
            <a:blip r:embed="rId8"/>
            <a:stretch>
              <a:fillRect l="0" t="0" r="0" b="0"/>
            </a:stretch>
          </a:blipFill>
        </p:spPr>
      </p:sp>
      <p:sp>
        <p:nvSpPr>
          <p:cNvPr name="Freeform 10" id="10"/>
          <p:cNvSpPr/>
          <p:nvPr/>
        </p:nvSpPr>
        <p:spPr>
          <a:xfrm flipH="false" flipV="false" rot="0">
            <a:off x="4663545" y="1852886"/>
            <a:ext cx="3450412" cy="2932850"/>
          </a:xfrm>
          <a:custGeom>
            <a:avLst/>
            <a:gdLst/>
            <a:ahLst/>
            <a:cxnLst/>
            <a:rect r="r" b="b" t="t" l="l"/>
            <a:pathLst>
              <a:path h="2932850" w="3450412">
                <a:moveTo>
                  <a:pt x="0" y="0"/>
                </a:moveTo>
                <a:lnTo>
                  <a:pt x="3450412" y="0"/>
                </a:lnTo>
                <a:lnTo>
                  <a:pt x="3450412" y="2932850"/>
                </a:lnTo>
                <a:lnTo>
                  <a:pt x="0" y="2932850"/>
                </a:lnTo>
                <a:lnTo>
                  <a:pt x="0" y="0"/>
                </a:lnTo>
                <a:close/>
              </a:path>
            </a:pathLst>
          </a:custGeom>
          <a:blipFill>
            <a:blip r:embed="rId9"/>
            <a:stretch>
              <a:fillRect l="0" t="0" r="0" b="0"/>
            </a:stretch>
          </a:blipFill>
        </p:spPr>
      </p:sp>
      <p:sp>
        <p:nvSpPr>
          <p:cNvPr name="Freeform 11" id="11"/>
          <p:cNvSpPr/>
          <p:nvPr/>
        </p:nvSpPr>
        <p:spPr>
          <a:xfrm flipH="false" flipV="false" rot="0">
            <a:off x="8113957" y="1923881"/>
            <a:ext cx="3330692" cy="5621421"/>
          </a:xfrm>
          <a:custGeom>
            <a:avLst/>
            <a:gdLst/>
            <a:ahLst/>
            <a:cxnLst/>
            <a:rect r="r" b="b" t="t" l="l"/>
            <a:pathLst>
              <a:path h="5621421" w="3330692">
                <a:moveTo>
                  <a:pt x="0" y="0"/>
                </a:moveTo>
                <a:lnTo>
                  <a:pt x="3330692" y="0"/>
                </a:lnTo>
                <a:lnTo>
                  <a:pt x="3330692" y="5621420"/>
                </a:lnTo>
                <a:lnTo>
                  <a:pt x="0" y="5621420"/>
                </a:lnTo>
                <a:lnTo>
                  <a:pt x="0" y="0"/>
                </a:lnTo>
                <a:close/>
              </a:path>
            </a:pathLst>
          </a:custGeom>
          <a:blipFill>
            <a:blip r:embed="rId10"/>
            <a:stretch>
              <a:fillRect l="0" t="0" r="0" b="0"/>
            </a:stretch>
          </a:blipFill>
        </p:spPr>
      </p:sp>
      <p:sp>
        <p:nvSpPr>
          <p:cNvPr name="Freeform 12" id="12"/>
          <p:cNvSpPr/>
          <p:nvPr/>
        </p:nvSpPr>
        <p:spPr>
          <a:xfrm flipH="false" flipV="false" rot="0">
            <a:off x="11444649" y="1923881"/>
            <a:ext cx="3544367" cy="2715871"/>
          </a:xfrm>
          <a:custGeom>
            <a:avLst/>
            <a:gdLst/>
            <a:ahLst/>
            <a:cxnLst/>
            <a:rect r="r" b="b" t="t" l="l"/>
            <a:pathLst>
              <a:path h="2715871" w="3544367">
                <a:moveTo>
                  <a:pt x="0" y="0"/>
                </a:moveTo>
                <a:lnTo>
                  <a:pt x="3544367" y="0"/>
                </a:lnTo>
                <a:lnTo>
                  <a:pt x="3544367" y="2715871"/>
                </a:lnTo>
                <a:lnTo>
                  <a:pt x="0" y="2715871"/>
                </a:lnTo>
                <a:lnTo>
                  <a:pt x="0" y="0"/>
                </a:lnTo>
                <a:close/>
              </a:path>
            </a:pathLst>
          </a:custGeom>
          <a:blipFill>
            <a:blip r:embed="rId11"/>
            <a:stretch>
              <a:fillRect l="0" t="0" r="0" b="0"/>
            </a:stretch>
          </a:blipFill>
        </p:spPr>
      </p:sp>
      <p:sp>
        <p:nvSpPr>
          <p:cNvPr name="Freeform 13" id="13"/>
          <p:cNvSpPr/>
          <p:nvPr/>
        </p:nvSpPr>
        <p:spPr>
          <a:xfrm flipH="false" flipV="false" rot="0">
            <a:off x="11444649" y="4782572"/>
            <a:ext cx="3457738" cy="2645170"/>
          </a:xfrm>
          <a:custGeom>
            <a:avLst/>
            <a:gdLst/>
            <a:ahLst/>
            <a:cxnLst/>
            <a:rect r="r" b="b" t="t" l="l"/>
            <a:pathLst>
              <a:path h="2645170" w="3457738">
                <a:moveTo>
                  <a:pt x="0" y="0"/>
                </a:moveTo>
                <a:lnTo>
                  <a:pt x="3457738" y="0"/>
                </a:lnTo>
                <a:lnTo>
                  <a:pt x="3457738" y="2645170"/>
                </a:lnTo>
                <a:lnTo>
                  <a:pt x="0" y="2645170"/>
                </a:lnTo>
                <a:lnTo>
                  <a:pt x="0" y="0"/>
                </a:lnTo>
                <a:close/>
              </a:path>
            </a:pathLst>
          </a:custGeom>
          <a:blipFill>
            <a:blip r:embed="rId12"/>
            <a:stretch>
              <a:fillRect l="0" t="0" r="0" b="0"/>
            </a:stretch>
          </a:blipFill>
        </p:spPr>
      </p:sp>
      <p:sp>
        <p:nvSpPr>
          <p:cNvPr name="Freeform 14" id="14"/>
          <p:cNvSpPr/>
          <p:nvPr/>
        </p:nvSpPr>
        <p:spPr>
          <a:xfrm flipH="false" flipV="false" rot="0">
            <a:off x="1567458" y="5713974"/>
            <a:ext cx="3096087" cy="2322065"/>
          </a:xfrm>
          <a:custGeom>
            <a:avLst/>
            <a:gdLst/>
            <a:ahLst/>
            <a:cxnLst/>
            <a:rect r="r" b="b" t="t" l="l"/>
            <a:pathLst>
              <a:path h="2322065" w="3096087">
                <a:moveTo>
                  <a:pt x="0" y="0"/>
                </a:moveTo>
                <a:lnTo>
                  <a:pt x="3096087" y="0"/>
                </a:lnTo>
                <a:lnTo>
                  <a:pt x="3096087" y="2322065"/>
                </a:lnTo>
                <a:lnTo>
                  <a:pt x="0" y="2322065"/>
                </a:lnTo>
                <a:lnTo>
                  <a:pt x="0" y="0"/>
                </a:lnTo>
                <a:close/>
              </a:path>
            </a:pathLst>
          </a:custGeom>
          <a:blipFill>
            <a:blip r:embed="rId13"/>
            <a:stretch>
              <a:fillRect l="0" t="0" r="0" b="0"/>
            </a:stretch>
          </a:blipFill>
        </p:spPr>
      </p:sp>
      <p:sp>
        <p:nvSpPr>
          <p:cNvPr name="Freeform 15" id="15"/>
          <p:cNvSpPr/>
          <p:nvPr/>
        </p:nvSpPr>
        <p:spPr>
          <a:xfrm flipH="false" flipV="false" rot="0">
            <a:off x="7758358" y="7571060"/>
            <a:ext cx="7405327" cy="2594878"/>
          </a:xfrm>
          <a:custGeom>
            <a:avLst/>
            <a:gdLst/>
            <a:ahLst/>
            <a:cxnLst/>
            <a:rect r="r" b="b" t="t" l="l"/>
            <a:pathLst>
              <a:path h="2594878" w="7405327">
                <a:moveTo>
                  <a:pt x="0" y="0"/>
                </a:moveTo>
                <a:lnTo>
                  <a:pt x="7405328" y="0"/>
                </a:lnTo>
                <a:lnTo>
                  <a:pt x="7405328" y="2594878"/>
                </a:lnTo>
                <a:lnTo>
                  <a:pt x="0" y="2594878"/>
                </a:lnTo>
                <a:lnTo>
                  <a:pt x="0" y="0"/>
                </a:lnTo>
                <a:close/>
              </a:path>
            </a:pathLst>
          </a:custGeom>
          <a:blipFill>
            <a:blip r:embed="rId14"/>
            <a:stretch>
              <a:fillRect l="0" t="0" r="0" b="0"/>
            </a:stretch>
          </a:blipFill>
        </p:spPr>
      </p:sp>
      <p:sp>
        <p:nvSpPr>
          <p:cNvPr name="TextBox 16" id="16"/>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459324" y="438225"/>
            <a:ext cx="10445947" cy="2749396"/>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THE NO-SLIP CONDITION</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876738" y="8293106"/>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191168" y="2656243"/>
            <a:ext cx="4630440" cy="3860629"/>
          </a:xfrm>
          <a:custGeom>
            <a:avLst/>
            <a:gdLst/>
            <a:ahLst/>
            <a:cxnLst/>
            <a:rect r="r" b="b" t="t" l="l"/>
            <a:pathLst>
              <a:path h="3860629" w="4630440">
                <a:moveTo>
                  <a:pt x="0" y="0"/>
                </a:moveTo>
                <a:lnTo>
                  <a:pt x="4630439" y="0"/>
                </a:lnTo>
                <a:lnTo>
                  <a:pt x="4630439" y="3860629"/>
                </a:lnTo>
                <a:lnTo>
                  <a:pt x="0" y="3860629"/>
                </a:lnTo>
                <a:lnTo>
                  <a:pt x="0" y="0"/>
                </a:lnTo>
                <a:close/>
              </a:path>
            </a:pathLst>
          </a:custGeom>
          <a:blipFill>
            <a:blip r:embed="rId7"/>
            <a:stretch>
              <a:fillRect l="0" t="0" r="0" b="0"/>
            </a:stretch>
          </a:blipFill>
        </p:spPr>
      </p:sp>
      <p:sp>
        <p:nvSpPr>
          <p:cNvPr name="Freeform 9" id="9"/>
          <p:cNvSpPr/>
          <p:nvPr/>
        </p:nvSpPr>
        <p:spPr>
          <a:xfrm flipH="false" flipV="false" rot="0">
            <a:off x="8552494" y="3035837"/>
            <a:ext cx="6036275" cy="3855671"/>
          </a:xfrm>
          <a:custGeom>
            <a:avLst/>
            <a:gdLst/>
            <a:ahLst/>
            <a:cxnLst/>
            <a:rect r="r" b="b" t="t" l="l"/>
            <a:pathLst>
              <a:path h="3855671" w="6036275">
                <a:moveTo>
                  <a:pt x="0" y="0"/>
                </a:moveTo>
                <a:lnTo>
                  <a:pt x="6036275" y="0"/>
                </a:lnTo>
                <a:lnTo>
                  <a:pt x="6036275" y="3855670"/>
                </a:lnTo>
                <a:lnTo>
                  <a:pt x="0" y="3855670"/>
                </a:lnTo>
                <a:lnTo>
                  <a:pt x="0" y="0"/>
                </a:lnTo>
                <a:close/>
              </a:path>
            </a:pathLst>
          </a:custGeom>
          <a:blipFill>
            <a:blip r:embed="rId8"/>
            <a:stretch>
              <a:fillRect l="0" t="0" r="0" b="0"/>
            </a:stretch>
          </a:blipFill>
        </p:spPr>
      </p:sp>
      <p:sp>
        <p:nvSpPr>
          <p:cNvPr name="TextBox 10" id="10"/>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
        <p:nvSpPr>
          <p:cNvPr name="TextBox 11" id="11"/>
          <p:cNvSpPr txBox="true"/>
          <p:nvPr/>
        </p:nvSpPr>
        <p:spPr>
          <a:xfrm rot="0">
            <a:off x="1028700" y="6635956"/>
            <a:ext cx="4644533" cy="1355598"/>
          </a:xfrm>
          <a:prstGeom prst="rect">
            <a:avLst/>
          </a:prstGeom>
        </p:spPr>
        <p:txBody>
          <a:bodyPr anchor="t" rtlCol="false" tIns="0" lIns="0" bIns="0" rIns="0">
            <a:spAutoFit/>
          </a:bodyPr>
          <a:lstStyle/>
          <a:p>
            <a:pPr algn="just">
              <a:lnSpc>
                <a:spcPts val="3696"/>
              </a:lnSpc>
            </a:pPr>
            <a:r>
              <a:rPr lang="en-US" sz="2100">
                <a:solidFill>
                  <a:srgbClr val="728674"/>
                </a:solidFill>
                <a:latin typeface="Be Vietnam"/>
                <a:ea typeface="Be Vietnam"/>
                <a:cs typeface="Be Vietnam"/>
                <a:sym typeface="Be Vietnam"/>
              </a:rPr>
              <a:t>The</a:t>
            </a:r>
            <a:r>
              <a:rPr lang="en-US" sz="2100">
                <a:solidFill>
                  <a:srgbClr val="728674"/>
                </a:solidFill>
                <a:latin typeface="Be Vietnam"/>
                <a:ea typeface="Be Vietnam"/>
                <a:cs typeface="Be Vietnam"/>
                <a:sym typeface="Be Vietnam"/>
              </a:rPr>
              <a:t> de</a:t>
            </a:r>
            <a:r>
              <a:rPr lang="en-US" sz="2100">
                <a:solidFill>
                  <a:srgbClr val="728674"/>
                </a:solidFill>
                <a:latin typeface="Be Vietnam"/>
                <a:ea typeface="Be Vietnam"/>
                <a:cs typeface="Be Vietnam"/>
                <a:sym typeface="Be Vietnam"/>
              </a:rPr>
              <a:t>v</a:t>
            </a:r>
            <a:r>
              <a:rPr lang="en-US" sz="2100">
                <a:solidFill>
                  <a:srgbClr val="728674"/>
                </a:solidFill>
                <a:latin typeface="Be Vietnam"/>
                <a:ea typeface="Be Vietnam"/>
                <a:cs typeface="Be Vietnam"/>
                <a:sym typeface="Be Vietnam"/>
              </a:rPr>
              <a:t>elopm</a:t>
            </a:r>
            <a:r>
              <a:rPr lang="en-US" sz="2100">
                <a:solidFill>
                  <a:srgbClr val="728674"/>
                </a:solidFill>
                <a:latin typeface="Be Vietnam"/>
                <a:ea typeface="Be Vietnam"/>
                <a:cs typeface="Be Vietnam"/>
                <a:sym typeface="Be Vietnam"/>
              </a:rPr>
              <a:t>e</a:t>
            </a:r>
            <a:r>
              <a:rPr lang="en-US" sz="2100">
                <a:solidFill>
                  <a:srgbClr val="728674"/>
                </a:solidFill>
                <a:latin typeface="Be Vietnam"/>
                <a:ea typeface="Be Vietnam"/>
                <a:cs typeface="Be Vietnam"/>
                <a:sym typeface="Be Vietnam"/>
              </a:rPr>
              <a:t>nt </a:t>
            </a:r>
            <a:r>
              <a:rPr lang="en-US" sz="2100">
                <a:solidFill>
                  <a:srgbClr val="728674"/>
                </a:solidFill>
                <a:latin typeface="Be Vietnam"/>
                <a:ea typeface="Be Vietnam"/>
                <a:cs typeface="Be Vietnam"/>
                <a:sym typeface="Be Vietnam"/>
              </a:rPr>
              <a:t>of </a:t>
            </a:r>
            <a:r>
              <a:rPr lang="en-US" sz="2100">
                <a:solidFill>
                  <a:srgbClr val="728674"/>
                </a:solidFill>
                <a:latin typeface="Be Vietnam"/>
                <a:ea typeface="Be Vietnam"/>
                <a:cs typeface="Be Vietnam"/>
                <a:sym typeface="Be Vietnam"/>
              </a:rPr>
              <a:t>a</a:t>
            </a:r>
            <a:r>
              <a:rPr lang="en-US" sz="2100">
                <a:solidFill>
                  <a:srgbClr val="728674"/>
                </a:solidFill>
                <a:latin typeface="Be Vietnam"/>
                <a:ea typeface="Be Vietnam"/>
                <a:cs typeface="Be Vietnam"/>
                <a:sym typeface="Be Vietnam"/>
              </a:rPr>
              <a:t> veloci</a:t>
            </a:r>
            <a:r>
              <a:rPr lang="en-US" sz="2100">
                <a:solidFill>
                  <a:srgbClr val="728674"/>
                </a:solidFill>
                <a:latin typeface="Be Vietnam"/>
                <a:ea typeface="Be Vietnam"/>
                <a:cs typeface="Be Vietnam"/>
                <a:sym typeface="Be Vietnam"/>
              </a:rPr>
              <a:t>ty profile due to the no-slip cond</a:t>
            </a:r>
            <a:r>
              <a:rPr lang="en-US" sz="2100">
                <a:solidFill>
                  <a:srgbClr val="728674"/>
                </a:solidFill>
                <a:latin typeface="Be Vietnam"/>
                <a:ea typeface="Be Vietnam"/>
                <a:cs typeface="Be Vietnam"/>
                <a:sym typeface="Be Vietnam"/>
              </a:rPr>
              <a:t>ition </a:t>
            </a:r>
            <a:r>
              <a:rPr lang="en-US" sz="2100">
                <a:solidFill>
                  <a:srgbClr val="728674"/>
                </a:solidFill>
                <a:latin typeface="Be Vietnam"/>
                <a:ea typeface="Be Vietnam"/>
                <a:cs typeface="Be Vietnam"/>
                <a:sym typeface="Be Vietnam"/>
              </a:rPr>
              <a:t>a</a:t>
            </a:r>
            <a:r>
              <a:rPr lang="en-US" sz="2100">
                <a:solidFill>
                  <a:srgbClr val="728674"/>
                </a:solidFill>
                <a:latin typeface="Be Vietnam"/>
                <a:ea typeface="Be Vietnam"/>
                <a:cs typeface="Be Vietnam"/>
                <a:sym typeface="Be Vietnam"/>
              </a:rPr>
              <a:t>s</a:t>
            </a:r>
            <a:r>
              <a:rPr lang="en-US" sz="2100">
                <a:solidFill>
                  <a:srgbClr val="728674"/>
                </a:solidFill>
                <a:latin typeface="Be Vietnam"/>
                <a:ea typeface="Be Vietnam"/>
                <a:cs typeface="Be Vietnam"/>
                <a:sym typeface="Be Vietnam"/>
              </a:rPr>
              <a:t> </a:t>
            </a:r>
            <a:r>
              <a:rPr lang="en-US" sz="2100">
                <a:solidFill>
                  <a:srgbClr val="728674"/>
                </a:solidFill>
                <a:latin typeface="Be Vietnam"/>
                <a:ea typeface="Be Vietnam"/>
                <a:cs typeface="Be Vietnam"/>
                <a:sym typeface="Be Vietnam"/>
              </a:rPr>
              <a:t>a flu</a:t>
            </a:r>
            <a:r>
              <a:rPr lang="en-US" sz="2100">
                <a:solidFill>
                  <a:srgbClr val="728674"/>
                </a:solidFill>
                <a:latin typeface="Be Vietnam"/>
                <a:ea typeface="Be Vietnam"/>
                <a:cs typeface="Be Vietnam"/>
                <a:sym typeface="Be Vietnam"/>
              </a:rPr>
              <a:t>id flow</a:t>
            </a:r>
            <a:r>
              <a:rPr lang="en-US" sz="2100">
                <a:solidFill>
                  <a:srgbClr val="728674"/>
                </a:solidFill>
                <a:latin typeface="Be Vietnam"/>
                <a:ea typeface="Be Vietnam"/>
                <a:cs typeface="Be Vietnam"/>
                <a:sym typeface="Be Vietnam"/>
              </a:rPr>
              <a:t>s ov</a:t>
            </a:r>
            <a:r>
              <a:rPr lang="en-US" sz="2100">
                <a:solidFill>
                  <a:srgbClr val="728674"/>
                </a:solidFill>
                <a:latin typeface="Be Vietnam"/>
                <a:ea typeface="Be Vietnam"/>
                <a:cs typeface="Be Vietnam"/>
                <a:sym typeface="Be Vietnam"/>
              </a:rPr>
              <a:t>er </a:t>
            </a:r>
            <a:r>
              <a:rPr lang="en-US" sz="2100">
                <a:solidFill>
                  <a:srgbClr val="728674"/>
                </a:solidFill>
                <a:latin typeface="Be Vietnam"/>
                <a:ea typeface="Be Vietnam"/>
                <a:cs typeface="Be Vietnam"/>
                <a:sym typeface="Be Vietnam"/>
              </a:rPr>
              <a:t>a blunt n</a:t>
            </a:r>
            <a:r>
              <a:rPr lang="en-US" sz="2100">
                <a:solidFill>
                  <a:srgbClr val="728674"/>
                </a:solidFill>
                <a:latin typeface="Be Vietnam"/>
                <a:ea typeface="Be Vietnam"/>
                <a:cs typeface="Be Vietnam"/>
                <a:sym typeface="Be Vietnam"/>
              </a:rPr>
              <a:t>ose.</a:t>
            </a:r>
          </a:p>
        </p:txBody>
      </p:sp>
      <p:sp>
        <p:nvSpPr>
          <p:cNvPr name="TextBox 12" id="12"/>
          <p:cNvSpPr txBox="true"/>
          <p:nvPr/>
        </p:nvSpPr>
        <p:spPr>
          <a:xfrm rot="0">
            <a:off x="8681419" y="6786732"/>
            <a:ext cx="6093639" cy="1355598"/>
          </a:xfrm>
          <a:prstGeom prst="rect">
            <a:avLst/>
          </a:prstGeom>
        </p:spPr>
        <p:txBody>
          <a:bodyPr anchor="t" rtlCol="false" tIns="0" lIns="0" bIns="0" rIns="0">
            <a:spAutoFit/>
          </a:bodyPr>
          <a:lstStyle/>
          <a:p>
            <a:pPr algn="just">
              <a:lnSpc>
                <a:spcPts val="3696"/>
              </a:lnSpc>
            </a:pPr>
            <a:r>
              <a:rPr lang="en-US" sz="2100">
                <a:solidFill>
                  <a:srgbClr val="728674"/>
                </a:solidFill>
                <a:latin typeface="Be Vietnam"/>
                <a:ea typeface="Be Vietnam"/>
                <a:cs typeface="Be Vietnam"/>
                <a:sym typeface="Be Vietnam"/>
              </a:rPr>
              <a:t>A</a:t>
            </a:r>
            <a:r>
              <a:rPr lang="en-US" sz="2100">
                <a:solidFill>
                  <a:srgbClr val="728674"/>
                </a:solidFill>
                <a:latin typeface="Be Vietnam"/>
                <a:ea typeface="Be Vietnam"/>
                <a:cs typeface="Be Vietnam"/>
                <a:sym typeface="Be Vietnam"/>
              </a:rPr>
              <a:t> fluid flowing over a stationary surface com</a:t>
            </a:r>
            <a:r>
              <a:rPr lang="en-US" sz="2100">
                <a:solidFill>
                  <a:srgbClr val="728674"/>
                </a:solidFill>
                <a:latin typeface="Be Vietnam"/>
                <a:ea typeface="Be Vietnam"/>
                <a:cs typeface="Be Vietnam"/>
                <a:sym typeface="Be Vietnam"/>
              </a:rPr>
              <a:t>es </a:t>
            </a:r>
            <a:r>
              <a:rPr lang="en-US" sz="2100">
                <a:solidFill>
                  <a:srgbClr val="728674"/>
                </a:solidFill>
                <a:latin typeface="Be Vietnam"/>
                <a:ea typeface="Be Vietnam"/>
                <a:cs typeface="Be Vietnam"/>
                <a:sym typeface="Be Vietnam"/>
              </a:rPr>
              <a:t>t</a:t>
            </a:r>
            <a:r>
              <a:rPr lang="en-US" sz="2100">
                <a:solidFill>
                  <a:srgbClr val="728674"/>
                </a:solidFill>
                <a:latin typeface="Be Vietnam"/>
                <a:ea typeface="Be Vietnam"/>
                <a:cs typeface="Be Vietnam"/>
                <a:sym typeface="Be Vietnam"/>
              </a:rPr>
              <a:t>o </a:t>
            </a:r>
            <a:r>
              <a:rPr lang="en-US" sz="2100">
                <a:solidFill>
                  <a:srgbClr val="728674"/>
                </a:solidFill>
                <a:latin typeface="Be Vietnam"/>
                <a:ea typeface="Be Vietnam"/>
                <a:cs typeface="Be Vietnam"/>
                <a:sym typeface="Be Vietnam"/>
              </a:rPr>
              <a:t>a</a:t>
            </a:r>
            <a:r>
              <a:rPr lang="en-US" sz="2100">
                <a:solidFill>
                  <a:srgbClr val="728674"/>
                </a:solidFill>
                <a:latin typeface="Be Vietnam"/>
                <a:ea typeface="Be Vietnam"/>
                <a:cs typeface="Be Vietnam"/>
                <a:sym typeface="Be Vietnam"/>
              </a:rPr>
              <a:t> complete stop a</a:t>
            </a:r>
            <a:r>
              <a:rPr lang="en-US" sz="2100">
                <a:solidFill>
                  <a:srgbClr val="728674"/>
                </a:solidFill>
                <a:latin typeface="Be Vietnam"/>
                <a:ea typeface="Be Vietnam"/>
                <a:cs typeface="Be Vietnam"/>
                <a:sym typeface="Be Vietnam"/>
              </a:rPr>
              <a:t>t the surface because of the no-slip cond</a:t>
            </a:r>
            <a:r>
              <a:rPr lang="en-US" sz="2100">
                <a:solidFill>
                  <a:srgbClr val="728674"/>
                </a:solidFill>
                <a:latin typeface="Be Vietnam"/>
                <a:ea typeface="Be Vietnam"/>
                <a:cs typeface="Be Vietnam"/>
                <a:sym typeface="Be Vietnam"/>
              </a:rPr>
              <a:t>ition</a:t>
            </a:r>
            <a:r>
              <a:rPr lang="en-US" sz="2100">
                <a:solidFill>
                  <a:srgbClr val="728674"/>
                </a:solidFill>
                <a:latin typeface="Be Vietnam"/>
                <a:ea typeface="Be Vietnam"/>
                <a:cs typeface="Be Vietnam"/>
                <a:sym typeface="Be Vietnam"/>
              </a:rPr>
              <a:t>.</a:t>
            </a:r>
          </a:p>
        </p:txBody>
      </p:sp>
      <p:sp>
        <p:nvSpPr>
          <p:cNvPr name="TextBox 13" id="13"/>
          <p:cNvSpPr txBox="true"/>
          <p:nvPr/>
        </p:nvSpPr>
        <p:spPr>
          <a:xfrm rot="0">
            <a:off x="6783099" y="8369137"/>
            <a:ext cx="6093639" cy="1355598"/>
          </a:xfrm>
          <a:prstGeom prst="rect">
            <a:avLst/>
          </a:prstGeom>
        </p:spPr>
        <p:txBody>
          <a:bodyPr anchor="t" rtlCol="false" tIns="0" lIns="0" bIns="0" rIns="0">
            <a:spAutoFit/>
          </a:bodyPr>
          <a:lstStyle/>
          <a:p>
            <a:pPr algn="just">
              <a:lnSpc>
                <a:spcPts val="3696"/>
              </a:lnSpc>
            </a:pPr>
            <a:r>
              <a:rPr lang="en-US" b="true" sz="2100">
                <a:solidFill>
                  <a:srgbClr val="728674"/>
                </a:solidFill>
                <a:latin typeface="Be Vietnam Ultra-Bold"/>
                <a:ea typeface="Be Vietnam Ultra-Bold"/>
                <a:cs typeface="Be Vietnam Ultra-Bold"/>
                <a:sym typeface="Be Vietnam Ultra-Bold"/>
              </a:rPr>
              <a:t>Boundary</a:t>
            </a:r>
            <a:r>
              <a:rPr lang="en-US" b="true" sz="2100">
                <a:solidFill>
                  <a:srgbClr val="728674"/>
                </a:solidFill>
                <a:latin typeface="Be Vietnam Ultra-Bold"/>
                <a:ea typeface="Be Vietnam Ultra-Bold"/>
                <a:cs typeface="Be Vietnam Ultra-Bold"/>
                <a:sym typeface="Be Vietnam Ultra-Bold"/>
              </a:rPr>
              <a:t> layer: </a:t>
            </a:r>
            <a:r>
              <a:rPr lang="en-US" sz="2100" i="true">
                <a:solidFill>
                  <a:srgbClr val="728674"/>
                </a:solidFill>
                <a:latin typeface="Be Vietnam Italics"/>
                <a:ea typeface="Be Vietnam Italics"/>
                <a:cs typeface="Be Vietnam Italics"/>
                <a:sym typeface="Be Vietnam Italics"/>
              </a:rPr>
              <a:t>The flow region adjacent to the w</a:t>
            </a:r>
            <a:r>
              <a:rPr lang="en-US" sz="2100" i="true">
                <a:solidFill>
                  <a:srgbClr val="728674"/>
                </a:solidFill>
                <a:latin typeface="Be Vietnam Italics"/>
                <a:ea typeface="Be Vietnam Italics"/>
                <a:cs typeface="Be Vietnam Italics"/>
                <a:sym typeface="Be Vietnam Italics"/>
              </a:rPr>
              <a:t>all</a:t>
            </a:r>
            <a:r>
              <a:rPr lang="en-US" sz="2100" i="true">
                <a:solidFill>
                  <a:srgbClr val="728674"/>
                </a:solidFill>
                <a:latin typeface="Be Vietnam Italics"/>
                <a:ea typeface="Be Vietnam Italics"/>
                <a:cs typeface="Be Vietnam Italics"/>
                <a:sym typeface="Be Vietnam Italics"/>
              </a:rPr>
              <a:t> in which the viscous effects (and </a:t>
            </a:r>
            <a:r>
              <a:rPr lang="en-US" sz="2100" i="true">
                <a:solidFill>
                  <a:srgbClr val="728674"/>
                </a:solidFill>
                <a:latin typeface="Be Vietnam Italics"/>
                <a:ea typeface="Be Vietnam Italics"/>
                <a:cs typeface="Be Vietnam Italics"/>
                <a:sym typeface="Be Vietnam Italics"/>
              </a:rPr>
              <a:t>thus the velocity gradients) are significant.</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108991" y="470112"/>
            <a:ext cx="11449175" cy="2074661"/>
          </a:xfrm>
          <a:prstGeom prst="rect">
            <a:avLst/>
          </a:prstGeom>
        </p:spPr>
        <p:txBody>
          <a:bodyPr anchor="t" rtlCol="false" tIns="0" lIns="0" bIns="0" rIns="0">
            <a:spAutoFit/>
          </a:bodyPr>
          <a:lstStyle/>
          <a:p>
            <a:pPr algn="ctr">
              <a:lnSpc>
                <a:spcPts val="8151"/>
              </a:lnSpc>
            </a:pPr>
            <a:r>
              <a:rPr lang="en-US" b="true" sz="7343">
                <a:solidFill>
                  <a:srgbClr val="728674"/>
                </a:solidFill>
                <a:latin typeface="Literaturnaya Bold"/>
                <a:ea typeface="Literaturnaya Bold"/>
                <a:cs typeface="Literaturnaya Bold"/>
                <a:sym typeface="Literaturnaya Bold"/>
              </a:rPr>
              <a:t>CLASSIFICATION OF FLUID FLOWS</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876738" y="8293106"/>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0656013" y="2926860"/>
            <a:ext cx="6472877" cy="5267303"/>
          </a:xfrm>
          <a:custGeom>
            <a:avLst/>
            <a:gdLst/>
            <a:ahLst/>
            <a:cxnLst/>
            <a:rect r="r" b="b" t="t" l="l"/>
            <a:pathLst>
              <a:path h="5267303" w="6472877">
                <a:moveTo>
                  <a:pt x="0" y="0"/>
                </a:moveTo>
                <a:lnTo>
                  <a:pt x="6472877" y="0"/>
                </a:lnTo>
                <a:lnTo>
                  <a:pt x="6472877" y="5267304"/>
                </a:lnTo>
                <a:lnTo>
                  <a:pt x="0" y="5267304"/>
                </a:lnTo>
                <a:lnTo>
                  <a:pt x="0" y="0"/>
                </a:lnTo>
                <a:close/>
              </a:path>
            </a:pathLst>
          </a:custGeom>
          <a:blipFill>
            <a:blip r:embed="rId7"/>
            <a:stretch>
              <a:fillRect l="0" t="0" r="0" b="0"/>
            </a:stretch>
          </a:blipFill>
        </p:spPr>
      </p:sp>
      <p:sp>
        <p:nvSpPr>
          <p:cNvPr name="TextBox 9" id="9"/>
          <p:cNvSpPr txBox="true"/>
          <p:nvPr/>
        </p:nvSpPr>
        <p:spPr>
          <a:xfrm rot="0">
            <a:off x="2285794" y="2411423"/>
            <a:ext cx="14055762" cy="496063"/>
          </a:xfrm>
          <a:prstGeom prst="rect">
            <a:avLst/>
          </a:prstGeom>
        </p:spPr>
        <p:txBody>
          <a:bodyPr anchor="t" rtlCol="false" tIns="0" lIns="0" bIns="0" rIns="0">
            <a:spAutoFit/>
          </a:bodyPr>
          <a:lstStyle/>
          <a:p>
            <a:pPr algn="just">
              <a:lnSpc>
                <a:spcPts val="4223"/>
              </a:lnSpc>
            </a:pPr>
            <a:r>
              <a:rPr lang="en-US" b="true" sz="2399">
                <a:solidFill>
                  <a:srgbClr val="728674"/>
                </a:solidFill>
                <a:latin typeface="Be Vietnam Ultra-Bold"/>
                <a:ea typeface="Be Vietnam Ultra-Bold"/>
                <a:cs typeface="Be Vietnam Ultra-Bold"/>
                <a:sym typeface="Be Vietnam Ultra-Bold"/>
              </a:rPr>
              <a:t>Viscou</a:t>
            </a:r>
            <a:r>
              <a:rPr lang="en-US" b="true" sz="2399">
                <a:solidFill>
                  <a:srgbClr val="728674"/>
                </a:solidFill>
                <a:latin typeface="Be Vietnam Ultra-Bold"/>
                <a:ea typeface="Be Vietnam Ultra-Bold"/>
                <a:cs typeface="Be Vietnam Ultra-Bold"/>
                <a:sym typeface="Be Vietnam Ultra-Bold"/>
              </a:rPr>
              <a:t>s</a:t>
            </a:r>
            <a:r>
              <a:rPr lang="en-US" b="true" sz="2399">
                <a:solidFill>
                  <a:srgbClr val="728674"/>
                </a:solidFill>
                <a:latin typeface="Be Vietnam Ultra-Bold"/>
                <a:ea typeface="Be Vietnam Ultra-Bold"/>
                <a:cs typeface="Be Vietnam Ultra-Bold"/>
                <a:sym typeface="Be Vietnam Ultra-Bold"/>
              </a:rPr>
              <a:t> versus Invis</a:t>
            </a:r>
            <a:r>
              <a:rPr lang="en-US" b="true" sz="2399">
                <a:solidFill>
                  <a:srgbClr val="728674"/>
                </a:solidFill>
                <a:latin typeface="Be Vietnam Ultra-Bold"/>
                <a:ea typeface="Be Vietnam Ultra-Bold"/>
                <a:cs typeface="Be Vietnam Ultra-Bold"/>
                <a:sym typeface="Be Vietnam Ultra-Bold"/>
              </a:rPr>
              <a:t>cid Reg</a:t>
            </a:r>
            <a:r>
              <a:rPr lang="en-US" b="true" sz="2399">
                <a:solidFill>
                  <a:srgbClr val="728674"/>
                </a:solidFill>
                <a:latin typeface="Be Vietnam Ultra-Bold"/>
                <a:ea typeface="Be Vietnam Ultra-Bold"/>
                <a:cs typeface="Be Vietnam Ultra-Bold"/>
                <a:sym typeface="Be Vietnam Ultra-Bold"/>
              </a:rPr>
              <a:t>i</a:t>
            </a:r>
            <a:r>
              <a:rPr lang="en-US" b="true" sz="2399">
                <a:solidFill>
                  <a:srgbClr val="728674"/>
                </a:solidFill>
                <a:latin typeface="Be Vietnam Ultra-Bold"/>
                <a:ea typeface="Be Vietnam Ultra-Bold"/>
                <a:cs typeface="Be Vietnam Ultra-Bold"/>
                <a:sym typeface="Be Vietnam Ultra-Bold"/>
              </a:rPr>
              <a:t>on</a:t>
            </a:r>
            <a:r>
              <a:rPr lang="en-US" b="true" sz="2399">
                <a:solidFill>
                  <a:srgbClr val="728674"/>
                </a:solidFill>
                <a:latin typeface="Be Vietnam Ultra-Bold"/>
                <a:ea typeface="Be Vietnam Ultra-Bold"/>
                <a:cs typeface="Be Vietnam Ultra-Bold"/>
                <a:sym typeface="Be Vietnam Ultra-Bold"/>
              </a:rPr>
              <a:t>s of</a:t>
            </a:r>
            <a:r>
              <a:rPr lang="en-US" b="true" sz="2399">
                <a:solidFill>
                  <a:srgbClr val="728674"/>
                </a:solidFill>
                <a:latin typeface="Be Vietnam Ultra-Bold"/>
                <a:ea typeface="Be Vietnam Ultra-Bold"/>
                <a:cs typeface="Be Vietnam Ultra-Bold"/>
                <a:sym typeface="Be Vietnam Ultra-Bold"/>
              </a:rPr>
              <a:t> Flow</a:t>
            </a:r>
          </a:p>
        </p:txBody>
      </p:sp>
      <p:sp>
        <p:nvSpPr>
          <p:cNvPr name="TextBox 10" id="10"/>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
        <p:nvSpPr>
          <p:cNvPr name="TextBox 11" id="11"/>
          <p:cNvSpPr txBox="true"/>
          <p:nvPr/>
        </p:nvSpPr>
        <p:spPr>
          <a:xfrm rot="0">
            <a:off x="2285794" y="3107285"/>
            <a:ext cx="7208336" cy="2755773"/>
          </a:xfrm>
          <a:prstGeom prst="rect">
            <a:avLst/>
          </a:prstGeom>
        </p:spPr>
        <p:txBody>
          <a:bodyPr anchor="t" rtlCol="false" tIns="0" lIns="0" bIns="0" rIns="0">
            <a:spAutoFit/>
          </a:bodyPr>
          <a:lstStyle/>
          <a:p>
            <a:pPr algn="just">
              <a:lnSpc>
                <a:spcPts val="3696"/>
              </a:lnSpc>
            </a:pPr>
            <a:r>
              <a:rPr lang="en-US" sz="2100" b="true">
                <a:solidFill>
                  <a:srgbClr val="728674"/>
                </a:solidFill>
                <a:latin typeface="Be Vietnam Ultra-Bold"/>
                <a:ea typeface="Be Vietnam Ultra-Bold"/>
                <a:cs typeface="Be Vietnam Ultra-Bold"/>
                <a:sym typeface="Be Vietnam Ultra-Bold"/>
              </a:rPr>
              <a:t>Viscous flows:</a:t>
            </a:r>
            <a:r>
              <a:rPr lang="en-US" sz="2100">
                <a:solidFill>
                  <a:srgbClr val="728674"/>
                </a:solidFill>
                <a:latin typeface="Be Vietnam"/>
                <a:ea typeface="Be Vietnam"/>
                <a:cs typeface="Be Vietnam"/>
                <a:sym typeface="Be Vietnam"/>
              </a:rPr>
              <a:t> Flows in which the frictional effects are significant.</a:t>
            </a:r>
          </a:p>
          <a:p>
            <a:pPr algn="just">
              <a:lnSpc>
                <a:spcPts val="3696"/>
              </a:lnSpc>
            </a:pPr>
            <a:r>
              <a:rPr lang="en-US" b="true" sz="2100">
                <a:solidFill>
                  <a:srgbClr val="728674"/>
                </a:solidFill>
                <a:latin typeface="Be Vietnam Ultra-Bold"/>
                <a:ea typeface="Be Vietnam Ultra-Bold"/>
                <a:cs typeface="Be Vietnam Ultra-Bold"/>
                <a:sym typeface="Be Vietnam Ultra-Bold"/>
              </a:rPr>
              <a:t>Inviscid flow regions:</a:t>
            </a:r>
            <a:r>
              <a:rPr lang="en-US" sz="2100">
                <a:solidFill>
                  <a:srgbClr val="728674"/>
                </a:solidFill>
                <a:latin typeface="Be Vietnam"/>
                <a:ea typeface="Be Vietnam"/>
                <a:cs typeface="Be Vietnam"/>
                <a:sym typeface="Be Vietnam"/>
              </a:rPr>
              <a:t> In many</a:t>
            </a:r>
            <a:r>
              <a:rPr lang="en-US" sz="2100">
                <a:solidFill>
                  <a:srgbClr val="728674"/>
                </a:solidFill>
                <a:latin typeface="Be Vietnam"/>
                <a:ea typeface="Be Vietnam"/>
                <a:cs typeface="Be Vietnam"/>
                <a:sym typeface="Be Vietnam"/>
              </a:rPr>
              <a:t> flows of practic</a:t>
            </a:r>
            <a:r>
              <a:rPr lang="en-US" sz="2100">
                <a:solidFill>
                  <a:srgbClr val="728674"/>
                </a:solidFill>
                <a:latin typeface="Be Vietnam"/>
                <a:ea typeface="Be Vietnam"/>
                <a:cs typeface="Be Vietnam"/>
                <a:sym typeface="Be Vietnam"/>
              </a:rPr>
              <a:t>al</a:t>
            </a:r>
            <a:r>
              <a:rPr lang="en-US" sz="2100">
                <a:solidFill>
                  <a:srgbClr val="728674"/>
                </a:solidFill>
                <a:latin typeface="Be Vietnam"/>
                <a:ea typeface="Be Vietnam"/>
                <a:cs typeface="Be Vietnam"/>
                <a:sym typeface="Be Vietnam"/>
              </a:rPr>
              <a:t> interest, there are regions (typically regions not cl</a:t>
            </a:r>
            <a:r>
              <a:rPr lang="en-US" sz="2100">
                <a:solidFill>
                  <a:srgbClr val="728674"/>
                </a:solidFill>
                <a:latin typeface="Be Vietnam"/>
                <a:ea typeface="Be Vietnam"/>
                <a:cs typeface="Be Vietnam"/>
                <a:sym typeface="Be Vietnam"/>
              </a:rPr>
              <a:t>ose to solid surfaces) where viscous forces are negligibly small com</a:t>
            </a:r>
            <a:r>
              <a:rPr lang="en-US" sz="2100">
                <a:solidFill>
                  <a:srgbClr val="728674"/>
                </a:solidFill>
                <a:latin typeface="Be Vietnam"/>
                <a:ea typeface="Be Vietnam"/>
                <a:cs typeface="Be Vietnam"/>
                <a:sym typeface="Be Vietnam"/>
              </a:rPr>
              <a:t>pared</a:t>
            </a:r>
            <a:r>
              <a:rPr lang="en-US" sz="2100">
                <a:solidFill>
                  <a:srgbClr val="728674"/>
                </a:solidFill>
                <a:latin typeface="Be Vietnam"/>
                <a:ea typeface="Be Vietnam"/>
                <a:cs typeface="Be Vietnam"/>
                <a:sym typeface="Be Vietnam"/>
              </a:rPr>
              <a:t> to inertia</a:t>
            </a:r>
            <a:r>
              <a:rPr lang="en-US" sz="2100">
                <a:solidFill>
                  <a:srgbClr val="728674"/>
                </a:solidFill>
                <a:latin typeface="Be Vietnam"/>
                <a:ea typeface="Be Vietnam"/>
                <a:cs typeface="Be Vietnam"/>
                <a:sym typeface="Be Vietnam"/>
              </a:rPr>
              <a:t>l or pressure forces.</a:t>
            </a:r>
          </a:p>
        </p:txBody>
      </p:sp>
      <p:sp>
        <p:nvSpPr>
          <p:cNvPr name="TextBox 12" id="12"/>
          <p:cNvSpPr txBox="true"/>
          <p:nvPr/>
        </p:nvSpPr>
        <p:spPr>
          <a:xfrm rot="0">
            <a:off x="3655279" y="6425033"/>
            <a:ext cx="6794306" cy="1822323"/>
          </a:xfrm>
          <a:prstGeom prst="rect">
            <a:avLst/>
          </a:prstGeom>
        </p:spPr>
        <p:txBody>
          <a:bodyPr anchor="t" rtlCol="false" tIns="0" lIns="0" bIns="0" rIns="0">
            <a:spAutoFit/>
          </a:bodyPr>
          <a:lstStyle/>
          <a:p>
            <a:pPr algn="just">
              <a:lnSpc>
                <a:spcPts val="3696"/>
              </a:lnSpc>
            </a:pPr>
            <a:r>
              <a:rPr lang="en-US" sz="2100" i="true">
                <a:solidFill>
                  <a:srgbClr val="728674"/>
                </a:solidFill>
                <a:latin typeface="Be Vietnam Italics"/>
                <a:ea typeface="Be Vietnam Italics"/>
                <a:cs typeface="Be Vietnam Italics"/>
                <a:sym typeface="Be Vietnam Italics"/>
              </a:rPr>
              <a:t>The flow of an originally uniform fluid stream over a flat plate, and the regions of viscous flow (next to the plate on both sides) and inviscid flow (away from the pl</a:t>
            </a:r>
            <a:r>
              <a:rPr lang="en-US" sz="2100" i="true">
                <a:solidFill>
                  <a:srgbClr val="728674"/>
                </a:solidFill>
                <a:latin typeface="Be Vietnam Italics"/>
                <a:ea typeface="Be Vietnam Italics"/>
                <a:cs typeface="Be Vietnam Italics"/>
                <a:sym typeface="Be Vietnam Italics"/>
              </a:rPr>
              <a:t>ate).</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108991" y="470112"/>
            <a:ext cx="11449175" cy="2074661"/>
          </a:xfrm>
          <a:prstGeom prst="rect">
            <a:avLst/>
          </a:prstGeom>
        </p:spPr>
        <p:txBody>
          <a:bodyPr anchor="t" rtlCol="false" tIns="0" lIns="0" bIns="0" rIns="0">
            <a:spAutoFit/>
          </a:bodyPr>
          <a:lstStyle/>
          <a:p>
            <a:pPr algn="ctr">
              <a:lnSpc>
                <a:spcPts val="8151"/>
              </a:lnSpc>
            </a:pPr>
            <a:r>
              <a:rPr lang="en-US" b="true" sz="7343">
                <a:solidFill>
                  <a:srgbClr val="728674"/>
                </a:solidFill>
                <a:latin typeface="Literaturnaya Bold"/>
                <a:ea typeface="Literaturnaya Bold"/>
                <a:cs typeface="Literaturnaya Bold"/>
                <a:sym typeface="Literaturnaya Bold"/>
              </a:rPr>
              <a:t>CLASSIFICATION OF FLUID FLOWS</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876738" y="8293106"/>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0712261" y="3212060"/>
            <a:ext cx="7336504" cy="4823752"/>
          </a:xfrm>
          <a:custGeom>
            <a:avLst/>
            <a:gdLst/>
            <a:ahLst/>
            <a:cxnLst/>
            <a:rect r="r" b="b" t="t" l="l"/>
            <a:pathLst>
              <a:path h="4823752" w="7336504">
                <a:moveTo>
                  <a:pt x="0" y="0"/>
                </a:moveTo>
                <a:lnTo>
                  <a:pt x="7336504" y="0"/>
                </a:lnTo>
                <a:lnTo>
                  <a:pt x="7336504" y="4823751"/>
                </a:lnTo>
                <a:lnTo>
                  <a:pt x="0" y="4823751"/>
                </a:lnTo>
                <a:lnTo>
                  <a:pt x="0" y="0"/>
                </a:lnTo>
                <a:close/>
              </a:path>
            </a:pathLst>
          </a:custGeom>
          <a:blipFill>
            <a:blip r:embed="rId7"/>
            <a:stretch>
              <a:fillRect l="0" t="0" r="0" b="0"/>
            </a:stretch>
          </a:blipFill>
        </p:spPr>
      </p:sp>
      <p:sp>
        <p:nvSpPr>
          <p:cNvPr name="TextBox 9" id="9"/>
          <p:cNvSpPr txBox="true"/>
          <p:nvPr/>
        </p:nvSpPr>
        <p:spPr>
          <a:xfrm rot="0">
            <a:off x="2285794" y="2411423"/>
            <a:ext cx="14055762" cy="496063"/>
          </a:xfrm>
          <a:prstGeom prst="rect">
            <a:avLst/>
          </a:prstGeom>
        </p:spPr>
        <p:txBody>
          <a:bodyPr anchor="t" rtlCol="false" tIns="0" lIns="0" bIns="0" rIns="0">
            <a:spAutoFit/>
          </a:bodyPr>
          <a:lstStyle/>
          <a:p>
            <a:pPr algn="just">
              <a:lnSpc>
                <a:spcPts val="4223"/>
              </a:lnSpc>
            </a:pPr>
            <a:r>
              <a:rPr lang="en-US" b="true" sz="2399">
                <a:solidFill>
                  <a:srgbClr val="728674"/>
                </a:solidFill>
                <a:latin typeface="Be Vietnam Ultra-Bold"/>
                <a:ea typeface="Be Vietnam Ultra-Bold"/>
                <a:cs typeface="Be Vietnam Ultra-Bold"/>
                <a:sym typeface="Be Vietnam Ultra-Bold"/>
              </a:rPr>
              <a:t>Internal versus Ext</a:t>
            </a:r>
            <a:r>
              <a:rPr lang="en-US" b="true" sz="2399">
                <a:solidFill>
                  <a:srgbClr val="728674"/>
                </a:solidFill>
                <a:latin typeface="Be Vietnam Ultra-Bold"/>
                <a:ea typeface="Be Vietnam Ultra-Bold"/>
                <a:cs typeface="Be Vietnam Ultra-Bold"/>
                <a:sym typeface="Be Vietnam Ultra-Bold"/>
              </a:rPr>
              <a:t>ernal Flow</a:t>
            </a:r>
          </a:p>
        </p:txBody>
      </p:sp>
      <p:sp>
        <p:nvSpPr>
          <p:cNvPr name="TextBox 10" id="10"/>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
        <p:nvSpPr>
          <p:cNvPr name="TextBox 11" id="11"/>
          <p:cNvSpPr txBox="true"/>
          <p:nvPr/>
        </p:nvSpPr>
        <p:spPr>
          <a:xfrm rot="0">
            <a:off x="2285794" y="3513984"/>
            <a:ext cx="7909003" cy="1822323"/>
          </a:xfrm>
          <a:prstGeom prst="rect">
            <a:avLst/>
          </a:prstGeom>
        </p:spPr>
        <p:txBody>
          <a:bodyPr anchor="t" rtlCol="false" tIns="0" lIns="0" bIns="0" rIns="0">
            <a:spAutoFit/>
          </a:bodyPr>
          <a:lstStyle/>
          <a:p>
            <a:pPr algn="just">
              <a:lnSpc>
                <a:spcPts val="3696"/>
              </a:lnSpc>
            </a:pPr>
            <a:r>
              <a:rPr lang="en-US" sz="2100" b="true">
                <a:solidFill>
                  <a:srgbClr val="728674"/>
                </a:solidFill>
                <a:latin typeface="Be Vietnam Ultra-Bold"/>
                <a:ea typeface="Be Vietnam Ultra-Bold"/>
                <a:cs typeface="Be Vietnam Ultra-Bold"/>
                <a:sym typeface="Be Vietnam Ultra-Bold"/>
              </a:rPr>
              <a:t>External flow:</a:t>
            </a:r>
            <a:r>
              <a:rPr lang="en-US" sz="2100">
                <a:solidFill>
                  <a:srgbClr val="728674"/>
                </a:solidFill>
                <a:latin typeface="Be Vietnam"/>
                <a:ea typeface="Be Vietnam"/>
                <a:cs typeface="Be Vietnam"/>
                <a:sym typeface="Be Vietnam"/>
              </a:rPr>
              <a:t> The flow of an unbounded fluid over a surface such a</a:t>
            </a:r>
            <a:r>
              <a:rPr lang="en-US" sz="2100">
                <a:solidFill>
                  <a:srgbClr val="728674"/>
                </a:solidFill>
                <a:latin typeface="Be Vietnam"/>
                <a:ea typeface="Be Vietnam"/>
                <a:cs typeface="Be Vietnam"/>
                <a:sym typeface="Be Vietnam"/>
              </a:rPr>
              <a:t>s a plate, </a:t>
            </a:r>
            <a:r>
              <a:rPr lang="en-US" sz="2100">
                <a:solidFill>
                  <a:srgbClr val="728674"/>
                </a:solidFill>
                <a:latin typeface="Be Vietnam"/>
                <a:ea typeface="Be Vietnam"/>
                <a:cs typeface="Be Vietnam"/>
                <a:sym typeface="Be Vietnam"/>
              </a:rPr>
              <a:t>a</a:t>
            </a:r>
            <a:r>
              <a:rPr lang="en-US" sz="2100">
                <a:solidFill>
                  <a:srgbClr val="728674"/>
                </a:solidFill>
                <a:latin typeface="Be Vietnam"/>
                <a:ea typeface="Be Vietnam"/>
                <a:cs typeface="Be Vietnam"/>
                <a:sym typeface="Be Vietnam"/>
              </a:rPr>
              <a:t> wire, or a pipe.</a:t>
            </a:r>
          </a:p>
          <a:p>
            <a:pPr algn="just">
              <a:lnSpc>
                <a:spcPts val="3696"/>
              </a:lnSpc>
            </a:pPr>
            <a:r>
              <a:rPr lang="en-US" b="true" sz="2100">
                <a:solidFill>
                  <a:srgbClr val="728674"/>
                </a:solidFill>
                <a:latin typeface="Be Vietnam Ultra-Bold"/>
                <a:ea typeface="Be Vietnam Ultra-Bold"/>
                <a:cs typeface="Be Vietnam Ultra-Bold"/>
                <a:sym typeface="Be Vietnam Ultra-Bold"/>
              </a:rPr>
              <a:t>Internal flow:</a:t>
            </a:r>
            <a:r>
              <a:rPr lang="en-US" sz="2100">
                <a:solidFill>
                  <a:srgbClr val="728674"/>
                </a:solidFill>
                <a:latin typeface="Be Vietnam"/>
                <a:ea typeface="Be Vietnam"/>
                <a:cs typeface="Be Vietnam"/>
                <a:sym typeface="Be Vietnam"/>
              </a:rPr>
              <a:t> The flow in a pip</a:t>
            </a:r>
            <a:r>
              <a:rPr lang="en-US" sz="2100">
                <a:solidFill>
                  <a:srgbClr val="728674"/>
                </a:solidFill>
                <a:latin typeface="Be Vietnam"/>
                <a:ea typeface="Be Vietnam"/>
                <a:cs typeface="Be Vietnam"/>
                <a:sym typeface="Be Vietnam"/>
              </a:rPr>
              <a:t>e or duct if the fluid is com</a:t>
            </a:r>
            <a:r>
              <a:rPr lang="en-US" sz="2100">
                <a:solidFill>
                  <a:srgbClr val="728674"/>
                </a:solidFill>
                <a:latin typeface="Be Vietnam"/>
                <a:ea typeface="Be Vietnam"/>
                <a:cs typeface="Be Vietnam"/>
                <a:sym typeface="Be Vietnam"/>
              </a:rPr>
              <a:t>ple</a:t>
            </a:r>
            <a:r>
              <a:rPr lang="en-US" sz="2100">
                <a:solidFill>
                  <a:srgbClr val="728674"/>
                </a:solidFill>
                <a:latin typeface="Be Vietnam"/>
                <a:ea typeface="Be Vietnam"/>
                <a:cs typeface="Be Vietnam"/>
                <a:sym typeface="Be Vietnam"/>
              </a:rPr>
              <a:t>tely bounded</a:t>
            </a:r>
            <a:r>
              <a:rPr lang="en-US" sz="2100">
                <a:solidFill>
                  <a:srgbClr val="728674"/>
                </a:solidFill>
                <a:latin typeface="Be Vietnam"/>
                <a:ea typeface="Be Vietnam"/>
                <a:cs typeface="Be Vietnam"/>
                <a:sym typeface="Be Vietnam"/>
              </a:rPr>
              <a:t> by solid surfaces.</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108991" y="470112"/>
            <a:ext cx="11449175" cy="2074661"/>
          </a:xfrm>
          <a:prstGeom prst="rect">
            <a:avLst/>
          </a:prstGeom>
        </p:spPr>
        <p:txBody>
          <a:bodyPr anchor="t" rtlCol="false" tIns="0" lIns="0" bIns="0" rIns="0">
            <a:spAutoFit/>
          </a:bodyPr>
          <a:lstStyle/>
          <a:p>
            <a:pPr algn="ctr">
              <a:lnSpc>
                <a:spcPts val="8151"/>
              </a:lnSpc>
            </a:pPr>
            <a:r>
              <a:rPr lang="en-US" b="true" sz="7343">
                <a:solidFill>
                  <a:srgbClr val="728674"/>
                </a:solidFill>
                <a:latin typeface="Literaturnaya Bold"/>
                <a:ea typeface="Literaturnaya Bold"/>
                <a:cs typeface="Literaturnaya Bold"/>
                <a:sym typeface="Literaturnaya Bold"/>
              </a:rPr>
              <a:t>CLASSIFICATION OF FLUID FLOWS</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876738" y="8293106"/>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3468363" y="7227748"/>
            <a:ext cx="6365214" cy="1458695"/>
          </a:xfrm>
          <a:custGeom>
            <a:avLst/>
            <a:gdLst/>
            <a:ahLst/>
            <a:cxnLst/>
            <a:rect r="r" b="b" t="t" l="l"/>
            <a:pathLst>
              <a:path h="1458695" w="6365214">
                <a:moveTo>
                  <a:pt x="0" y="0"/>
                </a:moveTo>
                <a:lnTo>
                  <a:pt x="6365215" y="0"/>
                </a:lnTo>
                <a:lnTo>
                  <a:pt x="6365215" y="1458695"/>
                </a:lnTo>
                <a:lnTo>
                  <a:pt x="0" y="1458695"/>
                </a:lnTo>
                <a:lnTo>
                  <a:pt x="0" y="0"/>
                </a:lnTo>
                <a:close/>
              </a:path>
            </a:pathLst>
          </a:custGeom>
          <a:blipFill>
            <a:blip r:embed="rId7"/>
            <a:stretch>
              <a:fillRect l="0" t="0" r="0" b="0"/>
            </a:stretch>
          </a:blipFill>
        </p:spPr>
      </p:sp>
      <p:sp>
        <p:nvSpPr>
          <p:cNvPr name="Freeform 9" id="9"/>
          <p:cNvSpPr/>
          <p:nvPr/>
        </p:nvSpPr>
        <p:spPr>
          <a:xfrm flipH="false" flipV="false" rot="0">
            <a:off x="10984003" y="2544773"/>
            <a:ext cx="5546965" cy="4146356"/>
          </a:xfrm>
          <a:custGeom>
            <a:avLst/>
            <a:gdLst/>
            <a:ahLst/>
            <a:cxnLst/>
            <a:rect r="r" b="b" t="t" l="l"/>
            <a:pathLst>
              <a:path h="4146356" w="5546965">
                <a:moveTo>
                  <a:pt x="0" y="0"/>
                </a:moveTo>
                <a:lnTo>
                  <a:pt x="5546964" y="0"/>
                </a:lnTo>
                <a:lnTo>
                  <a:pt x="5546964" y="4146356"/>
                </a:lnTo>
                <a:lnTo>
                  <a:pt x="0" y="4146356"/>
                </a:lnTo>
                <a:lnTo>
                  <a:pt x="0" y="0"/>
                </a:lnTo>
                <a:close/>
              </a:path>
            </a:pathLst>
          </a:custGeom>
          <a:blipFill>
            <a:blip r:embed="rId8"/>
            <a:stretch>
              <a:fillRect l="0" t="0" r="0" b="0"/>
            </a:stretch>
          </a:blipFill>
        </p:spPr>
      </p:sp>
      <p:sp>
        <p:nvSpPr>
          <p:cNvPr name="TextBox 10" id="10"/>
          <p:cNvSpPr txBox="true"/>
          <p:nvPr/>
        </p:nvSpPr>
        <p:spPr>
          <a:xfrm rot="0">
            <a:off x="2285794" y="2411423"/>
            <a:ext cx="14055762" cy="496063"/>
          </a:xfrm>
          <a:prstGeom prst="rect">
            <a:avLst/>
          </a:prstGeom>
        </p:spPr>
        <p:txBody>
          <a:bodyPr anchor="t" rtlCol="false" tIns="0" lIns="0" bIns="0" rIns="0">
            <a:spAutoFit/>
          </a:bodyPr>
          <a:lstStyle/>
          <a:p>
            <a:pPr algn="just">
              <a:lnSpc>
                <a:spcPts val="4223"/>
              </a:lnSpc>
            </a:pPr>
            <a:r>
              <a:rPr lang="en-US" b="true" sz="2399">
                <a:solidFill>
                  <a:srgbClr val="728674"/>
                </a:solidFill>
                <a:latin typeface="Be Vietnam Ultra-Bold"/>
                <a:ea typeface="Be Vietnam Ultra-Bold"/>
                <a:cs typeface="Be Vietnam Ultra-Bold"/>
                <a:sym typeface="Be Vietnam Ultra-Bold"/>
              </a:rPr>
              <a:t>Compressible versus Incompr</a:t>
            </a:r>
            <a:r>
              <a:rPr lang="en-US" b="true" sz="2399">
                <a:solidFill>
                  <a:srgbClr val="728674"/>
                </a:solidFill>
                <a:latin typeface="Be Vietnam Ultra-Bold"/>
                <a:ea typeface="Be Vietnam Ultra-Bold"/>
                <a:cs typeface="Be Vietnam Ultra-Bold"/>
                <a:sym typeface="Be Vietnam Ultra-Bold"/>
              </a:rPr>
              <a:t>essible Flow</a:t>
            </a:r>
          </a:p>
        </p:txBody>
      </p:sp>
      <p:sp>
        <p:nvSpPr>
          <p:cNvPr name="TextBox 11" id="11"/>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
        <p:nvSpPr>
          <p:cNvPr name="TextBox 12" id="12"/>
          <p:cNvSpPr txBox="true"/>
          <p:nvPr/>
        </p:nvSpPr>
        <p:spPr>
          <a:xfrm rot="0">
            <a:off x="2285794" y="3059862"/>
            <a:ext cx="7909003" cy="3910711"/>
          </a:xfrm>
          <a:prstGeom prst="rect">
            <a:avLst/>
          </a:prstGeom>
        </p:spPr>
        <p:txBody>
          <a:bodyPr anchor="t" rtlCol="false" tIns="0" lIns="0" bIns="0" rIns="0">
            <a:spAutoFit/>
          </a:bodyPr>
          <a:lstStyle/>
          <a:p>
            <a:pPr algn="just">
              <a:lnSpc>
                <a:spcPts val="3696"/>
              </a:lnSpc>
            </a:pPr>
            <a:r>
              <a:rPr lang="en-US" sz="2100" b="true">
                <a:solidFill>
                  <a:srgbClr val="728674"/>
                </a:solidFill>
                <a:latin typeface="Be Vietnam Ultra-Bold"/>
                <a:ea typeface="Be Vietnam Ultra-Bold"/>
                <a:cs typeface="Be Vietnam Ultra-Bold"/>
                <a:sym typeface="Be Vietnam Ultra-Bold"/>
              </a:rPr>
              <a:t>Incompressible flow:</a:t>
            </a:r>
            <a:r>
              <a:rPr lang="en-US" sz="2100">
                <a:solidFill>
                  <a:srgbClr val="728674"/>
                </a:solidFill>
                <a:latin typeface="Be Vietnam"/>
                <a:ea typeface="Be Vietnam"/>
                <a:cs typeface="Be Vietnam"/>
                <a:sym typeface="Be Vietnam"/>
              </a:rPr>
              <a:t> If the density of flowing fluid remains nearly con</a:t>
            </a:r>
            <a:r>
              <a:rPr lang="en-US" sz="2100">
                <a:solidFill>
                  <a:srgbClr val="728674"/>
                </a:solidFill>
                <a:latin typeface="Be Vietnam"/>
                <a:ea typeface="Be Vietnam"/>
                <a:cs typeface="Be Vietnam"/>
                <a:sym typeface="Be Vietnam"/>
              </a:rPr>
              <a:t>stant throughout (e.g., liquid flow).</a:t>
            </a:r>
          </a:p>
          <a:p>
            <a:pPr algn="just">
              <a:lnSpc>
                <a:spcPts val="4047"/>
              </a:lnSpc>
            </a:pPr>
            <a:r>
              <a:rPr lang="en-US" b="true" sz="2299">
                <a:solidFill>
                  <a:srgbClr val="728674"/>
                </a:solidFill>
                <a:latin typeface="Be Vietnam Ultra-Bold"/>
                <a:ea typeface="Be Vietnam Ultra-Bold"/>
                <a:cs typeface="Be Vietnam Ultra-Bold"/>
                <a:sym typeface="Be Vietnam Ultra-Bold"/>
              </a:rPr>
              <a:t>Compressible flow:</a:t>
            </a:r>
            <a:r>
              <a:rPr lang="en-US" sz="2299">
                <a:solidFill>
                  <a:srgbClr val="728674"/>
                </a:solidFill>
                <a:latin typeface="Be Vietnam"/>
                <a:ea typeface="Be Vietnam"/>
                <a:cs typeface="Be Vietnam"/>
                <a:sym typeface="Be Vietnam"/>
              </a:rPr>
              <a:t> If th</a:t>
            </a:r>
            <a:r>
              <a:rPr lang="en-US" sz="2299">
                <a:solidFill>
                  <a:srgbClr val="728674"/>
                </a:solidFill>
                <a:latin typeface="Be Vietnam"/>
                <a:ea typeface="Be Vietnam"/>
                <a:cs typeface="Be Vietnam"/>
                <a:sym typeface="Be Vietnam"/>
              </a:rPr>
              <a:t>e density of fluid chang</a:t>
            </a:r>
            <a:r>
              <a:rPr lang="en-US" sz="2299">
                <a:solidFill>
                  <a:srgbClr val="728674"/>
                </a:solidFill>
                <a:latin typeface="Be Vietnam"/>
                <a:ea typeface="Be Vietnam"/>
                <a:cs typeface="Be Vietnam"/>
                <a:sym typeface="Be Vietnam"/>
              </a:rPr>
              <a:t>es</a:t>
            </a:r>
            <a:r>
              <a:rPr lang="en-US" sz="2299">
                <a:solidFill>
                  <a:srgbClr val="728674"/>
                </a:solidFill>
                <a:latin typeface="Be Vietnam"/>
                <a:ea typeface="Be Vietnam"/>
                <a:cs typeface="Be Vietnam"/>
                <a:sym typeface="Be Vietnam"/>
              </a:rPr>
              <a:t> during</a:t>
            </a:r>
            <a:r>
              <a:rPr lang="en-US" sz="2299">
                <a:solidFill>
                  <a:srgbClr val="728674"/>
                </a:solidFill>
                <a:latin typeface="Be Vietnam"/>
                <a:ea typeface="Be Vietnam"/>
                <a:cs typeface="Be Vietnam"/>
                <a:sym typeface="Be Vietnam"/>
              </a:rPr>
              <a:t> flow (e.g., high-speed gas flow)</a:t>
            </a:r>
          </a:p>
          <a:p>
            <a:pPr algn="just">
              <a:lnSpc>
                <a:spcPts val="4047"/>
              </a:lnSpc>
            </a:pPr>
          </a:p>
          <a:p>
            <a:pPr algn="just">
              <a:lnSpc>
                <a:spcPts val="4047"/>
              </a:lnSpc>
            </a:pPr>
            <a:r>
              <a:rPr lang="en-US" sz="2299">
                <a:solidFill>
                  <a:srgbClr val="728674"/>
                </a:solidFill>
                <a:latin typeface="Be Vietnam"/>
                <a:ea typeface="Be Vietnam"/>
                <a:cs typeface="Be Vietnam"/>
                <a:sym typeface="Be Vietnam"/>
              </a:rPr>
              <a:t>When analyzing rockets, spacecraft, and other systems that involve highspeed gas flows, the flow speed is often expressed by </a:t>
            </a:r>
            <a:r>
              <a:rPr lang="en-US" b="true" sz="2299">
                <a:solidFill>
                  <a:srgbClr val="728674"/>
                </a:solidFill>
                <a:latin typeface="Be Vietnam Ultra-Bold"/>
                <a:ea typeface="Be Vietnam Ultra-Bold"/>
                <a:cs typeface="Be Vietnam Ultra-Bold"/>
                <a:sym typeface="Be Vietnam Ultra-Bold"/>
              </a:rPr>
              <a:t>Mach number</a:t>
            </a:r>
          </a:p>
        </p:txBody>
      </p:sp>
      <p:sp>
        <p:nvSpPr>
          <p:cNvPr name="TextBox 13" id="13"/>
          <p:cNvSpPr txBox="true"/>
          <p:nvPr/>
        </p:nvSpPr>
        <p:spPr>
          <a:xfrm rot="0">
            <a:off x="10984003" y="6949477"/>
            <a:ext cx="4058429" cy="2096262"/>
          </a:xfrm>
          <a:prstGeom prst="rect">
            <a:avLst/>
          </a:prstGeom>
        </p:spPr>
        <p:txBody>
          <a:bodyPr anchor="t" rtlCol="false" tIns="0" lIns="0" bIns="0" rIns="0">
            <a:spAutoFit/>
          </a:bodyPr>
          <a:lstStyle/>
          <a:p>
            <a:pPr algn="just">
              <a:lnSpc>
                <a:spcPts val="4224"/>
              </a:lnSpc>
            </a:pPr>
            <a:r>
              <a:rPr lang="en-US" sz="2400" b="true">
                <a:solidFill>
                  <a:srgbClr val="728674"/>
                </a:solidFill>
                <a:latin typeface="Be Vietnam Ultra-Bold"/>
                <a:ea typeface="Be Vietnam Ultra-Bold"/>
                <a:cs typeface="Be Vietnam Ultra-Bold"/>
                <a:sym typeface="Be Vietnam Ultra-Bold"/>
              </a:rPr>
              <a:t>Ma = 1 Sonic flow</a:t>
            </a:r>
          </a:p>
          <a:p>
            <a:pPr algn="just">
              <a:lnSpc>
                <a:spcPts val="4224"/>
              </a:lnSpc>
            </a:pPr>
            <a:r>
              <a:rPr lang="en-US" sz="2400" b="true">
                <a:solidFill>
                  <a:srgbClr val="728674"/>
                </a:solidFill>
                <a:latin typeface="Be Vietnam Ultra-Bold"/>
                <a:ea typeface="Be Vietnam Ultra-Bold"/>
                <a:cs typeface="Be Vietnam Ultra-Bold"/>
                <a:sym typeface="Be Vietnam Ultra-Bold"/>
              </a:rPr>
              <a:t>Ma &lt; 1</a:t>
            </a:r>
            <a:r>
              <a:rPr lang="en-US" b="true" sz="2400">
                <a:solidFill>
                  <a:srgbClr val="728674"/>
                </a:solidFill>
                <a:latin typeface="Be Vietnam Ultra-Bold"/>
                <a:ea typeface="Be Vietnam Ultra-Bold"/>
                <a:cs typeface="Be Vietnam Ultra-Bold"/>
                <a:sym typeface="Be Vietnam Ultra-Bold"/>
              </a:rPr>
              <a:t> Subsonic flow</a:t>
            </a:r>
          </a:p>
          <a:p>
            <a:pPr algn="just">
              <a:lnSpc>
                <a:spcPts val="4224"/>
              </a:lnSpc>
            </a:pPr>
            <a:r>
              <a:rPr lang="en-US" b="true" sz="2400">
                <a:solidFill>
                  <a:srgbClr val="728674"/>
                </a:solidFill>
                <a:latin typeface="Be Vietnam Ultra-Bold"/>
                <a:ea typeface="Be Vietnam Ultra-Bold"/>
                <a:cs typeface="Be Vietnam Ultra-Bold"/>
                <a:sym typeface="Be Vietnam Ultra-Bold"/>
              </a:rPr>
              <a:t>Ma</a:t>
            </a:r>
            <a:r>
              <a:rPr lang="en-US" sz="2400" b="true">
                <a:solidFill>
                  <a:srgbClr val="728674"/>
                </a:solidFill>
                <a:latin typeface="Be Vietnam Ultra-Bold"/>
                <a:ea typeface="Be Vietnam Ultra-Bold"/>
                <a:cs typeface="Be Vietnam Ultra-Bold"/>
                <a:sym typeface="Be Vietnam Ultra-Bold"/>
              </a:rPr>
              <a:t> &gt; 1 Sup</a:t>
            </a:r>
            <a:r>
              <a:rPr lang="en-US" sz="2400" b="true">
                <a:solidFill>
                  <a:srgbClr val="728674"/>
                </a:solidFill>
                <a:latin typeface="Be Vietnam Ultra-Bold"/>
                <a:ea typeface="Be Vietnam Ultra-Bold"/>
                <a:cs typeface="Be Vietnam Ultra-Bold"/>
                <a:sym typeface="Be Vietnam Ultra-Bold"/>
              </a:rPr>
              <a:t>e</a:t>
            </a:r>
            <a:r>
              <a:rPr lang="en-US" b="true" sz="2400">
                <a:solidFill>
                  <a:srgbClr val="728674"/>
                </a:solidFill>
                <a:latin typeface="Be Vietnam Ultra-Bold"/>
                <a:ea typeface="Be Vietnam Ultra-Bold"/>
                <a:cs typeface="Be Vietnam Ultra-Bold"/>
                <a:sym typeface="Be Vietnam Ultra-Bold"/>
              </a:rPr>
              <a:t>rs</a:t>
            </a:r>
            <a:r>
              <a:rPr lang="en-US" sz="2400" b="true">
                <a:solidFill>
                  <a:srgbClr val="728674"/>
                </a:solidFill>
                <a:latin typeface="Be Vietnam Ultra-Bold"/>
                <a:ea typeface="Be Vietnam Ultra-Bold"/>
                <a:cs typeface="Be Vietnam Ultra-Bold"/>
                <a:sym typeface="Be Vietnam Ultra-Bold"/>
              </a:rPr>
              <a:t>onic flow</a:t>
            </a:r>
          </a:p>
          <a:p>
            <a:pPr algn="just">
              <a:lnSpc>
                <a:spcPts val="4224"/>
              </a:lnSpc>
            </a:pPr>
            <a:r>
              <a:rPr lang="en-US" b="true" sz="2400">
                <a:solidFill>
                  <a:srgbClr val="728674"/>
                </a:solidFill>
                <a:latin typeface="Be Vietnam Ultra-Bold"/>
                <a:ea typeface="Be Vietnam Ultra-Bold"/>
                <a:cs typeface="Be Vietnam Ultra-Bold"/>
                <a:sym typeface="Be Vietnam Ultra-Bold"/>
              </a:rPr>
              <a:t>Ma &gt;&gt; 1 Hypersonic flow</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108991" y="470112"/>
            <a:ext cx="11449175" cy="2074661"/>
          </a:xfrm>
          <a:prstGeom prst="rect">
            <a:avLst/>
          </a:prstGeom>
        </p:spPr>
        <p:txBody>
          <a:bodyPr anchor="t" rtlCol="false" tIns="0" lIns="0" bIns="0" rIns="0">
            <a:spAutoFit/>
          </a:bodyPr>
          <a:lstStyle/>
          <a:p>
            <a:pPr algn="ctr">
              <a:lnSpc>
                <a:spcPts val="8151"/>
              </a:lnSpc>
            </a:pPr>
            <a:r>
              <a:rPr lang="en-US" b="true" sz="7343">
                <a:solidFill>
                  <a:srgbClr val="728674"/>
                </a:solidFill>
                <a:latin typeface="Literaturnaya Bold"/>
                <a:ea typeface="Literaturnaya Bold"/>
                <a:cs typeface="Literaturnaya Bold"/>
                <a:sym typeface="Literaturnaya Bold"/>
              </a:rPr>
              <a:t>CLASSIFICATION OF FLUID FLOWS</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876738" y="8293106"/>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1346944" y="2594149"/>
            <a:ext cx="5594123" cy="6356958"/>
          </a:xfrm>
          <a:custGeom>
            <a:avLst/>
            <a:gdLst/>
            <a:ahLst/>
            <a:cxnLst/>
            <a:rect r="r" b="b" t="t" l="l"/>
            <a:pathLst>
              <a:path h="6356958" w="5594123">
                <a:moveTo>
                  <a:pt x="0" y="0"/>
                </a:moveTo>
                <a:lnTo>
                  <a:pt x="5594123" y="0"/>
                </a:lnTo>
                <a:lnTo>
                  <a:pt x="5594123" y="6356958"/>
                </a:lnTo>
                <a:lnTo>
                  <a:pt x="0" y="6356958"/>
                </a:lnTo>
                <a:lnTo>
                  <a:pt x="0" y="0"/>
                </a:lnTo>
                <a:close/>
              </a:path>
            </a:pathLst>
          </a:custGeom>
          <a:blipFill>
            <a:blip r:embed="rId7"/>
            <a:stretch>
              <a:fillRect l="0" t="0" r="0" b="0"/>
            </a:stretch>
          </a:blipFill>
        </p:spPr>
      </p:sp>
      <p:sp>
        <p:nvSpPr>
          <p:cNvPr name="TextBox 9" id="9"/>
          <p:cNvSpPr txBox="true"/>
          <p:nvPr/>
        </p:nvSpPr>
        <p:spPr>
          <a:xfrm rot="0">
            <a:off x="2285794" y="2411423"/>
            <a:ext cx="14055762" cy="496063"/>
          </a:xfrm>
          <a:prstGeom prst="rect">
            <a:avLst/>
          </a:prstGeom>
        </p:spPr>
        <p:txBody>
          <a:bodyPr anchor="t" rtlCol="false" tIns="0" lIns="0" bIns="0" rIns="0">
            <a:spAutoFit/>
          </a:bodyPr>
          <a:lstStyle/>
          <a:p>
            <a:pPr algn="just">
              <a:lnSpc>
                <a:spcPts val="4223"/>
              </a:lnSpc>
            </a:pPr>
            <a:r>
              <a:rPr lang="en-US" b="true" sz="2399">
                <a:solidFill>
                  <a:srgbClr val="728674"/>
                </a:solidFill>
                <a:latin typeface="Be Vietnam Ultra-Bold"/>
                <a:ea typeface="Be Vietnam Ultra-Bold"/>
                <a:cs typeface="Be Vietnam Ultra-Bold"/>
                <a:sym typeface="Be Vietnam Ultra-Bold"/>
              </a:rPr>
              <a:t>Laminar versus Tur</a:t>
            </a:r>
            <a:r>
              <a:rPr lang="en-US" b="true" sz="2399">
                <a:solidFill>
                  <a:srgbClr val="728674"/>
                </a:solidFill>
                <a:latin typeface="Be Vietnam Ultra-Bold"/>
                <a:ea typeface="Be Vietnam Ultra-Bold"/>
                <a:cs typeface="Be Vietnam Ultra-Bold"/>
                <a:sym typeface="Be Vietnam Ultra-Bold"/>
              </a:rPr>
              <a:t>bulent Flow</a:t>
            </a:r>
          </a:p>
        </p:txBody>
      </p:sp>
      <p:sp>
        <p:nvSpPr>
          <p:cNvPr name="TextBox 10" id="10"/>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
        <p:nvSpPr>
          <p:cNvPr name="TextBox 11" id="11"/>
          <p:cNvSpPr txBox="true"/>
          <p:nvPr/>
        </p:nvSpPr>
        <p:spPr>
          <a:xfrm rot="0">
            <a:off x="2285794" y="3297666"/>
            <a:ext cx="7909003" cy="5158486"/>
          </a:xfrm>
          <a:prstGeom prst="rect">
            <a:avLst/>
          </a:prstGeom>
        </p:spPr>
        <p:txBody>
          <a:bodyPr anchor="t" rtlCol="false" tIns="0" lIns="0" bIns="0" rIns="0">
            <a:spAutoFit/>
          </a:bodyPr>
          <a:lstStyle/>
          <a:p>
            <a:pPr algn="just">
              <a:lnSpc>
                <a:spcPts val="3696"/>
              </a:lnSpc>
            </a:pPr>
            <a:r>
              <a:rPr lang="en-US" sz="2100" b="true">
                <a:solidFill>
                  <a:srgbClr val="728674"/>
                </a:solidFill>
                <a:latin typeface="Be Vietnam Ultra-Bold"/>
                <a:ea typeface="Be Vietnam Ultra-Bold"/>
                <a:cs typeface="Be Vietnam Ultra-Bold"/>
                <a:sym typeface="Be Vietnam Ultra-Bold"/>
              </a:rPr>
              <a:t>Laminar flow:</a:t>
            </a:r>
            <a:r>
              <a:rPr lang="en-US" sz="2100">
                <a:solidFill>
                  <a:srgbClr val="728674"/>
                </a:solidFill>
                <a:latin typeface="Be Vietnam"/>
                <a:ea typeface="Be Vietnam"/>
                <a:cs typeface="Be Vietnam"/>
                <a:sym typeface="Be Vietnam"/>
              </a:rPr>
              <a:t> The highly ordered fluid motion characterized by </a:t>
            </a:r>
            <a:r>
              <a:rPr lang="en-US" sz="2100">
                <a:solidFill>
                  <a:srgbClr val="728674"/>
                </a:solidFill>
                <a:latin typeface="Be Vietnam"/>
                <a:ea typeface="Be Vietnam"/>
                <a:cs typeface="Be Vietnam"/>
                <a:sym typeface="Be Vietnam"/>
              </a:rPr>
              <a:t>smooth layers of fluid. The flow of high-vi</a:t>
            </a:r>
            <a:r>
              <a:rPr lang="en-US" sz="2100">
                <a:solidFill>
                  <a:srgbClr val="728674"/>
                </a:solidFill>
                <a:latin typeface="Be Vietnam"/>
                <a:ea typeface="Be Vietnam"/>
                <a:cs typeface="Be Vietnam"/>
                <a:sym typeface="Be Vietnam"/>
              </a:rPr>
              <a:t>scosity fluids such</a:t>
            </a:r>
            <a:r>
              <a:rPr lang="en-US" sz="2100">
                <a:solidFill>
                  <a:srgbClr val="728674"/>
                </a:solidFill>
                <a:latin typeface="Be Vietnam"/>
                <a:ea typeface="Be Vietnam"/>
                <a:cs typeface="Be Vietnam"/>
                <a:sym typeface="Be Vietnam"/>
              </a:rPr>
              <a:t> as oils at low velocities is typically laminar.</a:t>
            </a:r>
          </a:p>
          <a:p>
            <a:pPr algn="just">
              <a:lnSpc>
                <a:spcPts val="3696"/>
              </a:lnSpc>
            </a:pPr>
          </a:p>
          <a:p>
            <a:pPr algn="just">
              <a:lnSpc>
                <a:spcPts val="3696"/>
              </a:lnSpc>
            </a:pPr>
            <a:r>
              <a:rPr lang="en-US" sz="2100" b="true">
                <a:solidFill>
                  <a:srgbClr val="728674"/>
                </a:solidFill>
                <a:latin typeface="Be Vietnam Ultra-Bold"/>
                <a:ea typeface="Be Vietnam Ultra-Bold"/>
                <a:cs typeface="Be Vietnam Ultra-Bold"/>
                <a:sym typeface="Be Vietnam Ultra-Bold"/>
              </a:rPr>
              <a:t>T</a:t>
            </a:r>
            <a:r>
              <a:rPr lang="en-US" b="true" sz="2100">
                <a:solidFill>
                  <a:srgbClr val="728674"/>
                </a:solidFill>
                <a:latin typeface="Be Vietnam Ultra-Bold"/>
                <a:ea typeface="Be Vietnam Ultra-Bold"/>
                <a:cs typeface="Be Vietnam Ultra-Bold"/>
                <a:sym typeface="Be Vietnam Ultra-Bold"/>
              </a:rPr>
              <a:t>urbulent</a:t>
            </a:r>
            <a:r>
              <a:rPr lang="en-US" sz="2100" b="true">
                <a:solidFill>
                  <a:srgbClr val="728674"/>
                </a:solidFill>
                <a:latin typeface="Be Vietnam Ultra-Bold"/>
                <a:ea typeface="Be Vietnam Ultra-Bold"/>
                <a:cs typeface="Be Vietnam Ultra-Bold"/>
                <a:sym typeface="Be Vietnam Ultra-Bold"/>
              </a:rPr>
              <a:t> flow:</a:t>
            </a:r>
            <a:r>
              <a:rPr lang="en-US" sz="2100">
                <a:solidFill>
                  <a:srgbClr val="728674"/>
                </a:solidFill>
                <a:latin typeface="Be Vietnam"/>
                <a:ea typeface="Be Vietnam"/>
                <a:cs typeface="Be Vietnam"/>
                <a:sym typeface="Be Vietnam"/>
              </a:rPr>
              <a:t> The highly disordered fluid motio</a:t>
            </a:r>
            <a:r>
              <a:rPr lang="en-US" sz="2100">
                <a:solidFill>
                  <a:srgbClr val="728674"/>
                </a:solidFill>
                <a:latin typeface="Be Vietnam"/>
                <a:ea typeface="Be Vietnam"/>
                <a:cs typeface="Be Vietnam"/>
                <a:sym typeface="Be Vietnam"/>
              </a:rPr>
              <a:t>n that typically occurs at high velocities and is characterized by velocity fluctuations. The flow of lowviscosity fluids such as air at high velocities is typically turbulent.</a:t>
            </a:r>
          </a:p>
          <a:p>
            <a:pPr algn="just">
              <a:lnSpc>
                <a:spcPts val="3696"/>
              </a:lnSpc>
            </a:pPr>
          </a:p>
          <a:p>
            <a:pPr algn="just">
              <a:lnSpc>
                <a:spcPts val="4047"/>
              </a:lnSpc>
            </a:pPr>
            <a:r>
              <a:rPr lang="en-US" b="true" sz="2299">
                <a:solidFill>
                  <a:srgbClr val="728674"/>
                </a:solidFill>
                <a:latin typeface="Be Vietnam Ultra-Bold"/>
                <a:ea typeface="Be Vietnam Ultra-Bold"/>
                <a:cs typeface="Be Vietnam Ultra-Bold"/>
                <a:sym typeface="Be Vietnam Ultra-Bold"/>
              </a:rPr>
              <a:t>Transitional flow:</a:t>
            </a:r>
            <a:r>
              <a:rPr lang="en-US" sz="2299">
                <a:solidFill>
                  <a:srgbClr val="728674"/>
                </a:solidFill>
                <a:latin typeface="Be Vietnam"/>
                <a:ea typeface="Be Vietnam"/>
                <a:cs typeface="Be Vietnam"/>
                <a:sym typeface="Be Vietnam"/>
              </a:rPr>
              <a:t> A flow that alternates between being laminar and turbulent.</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108991" y="470112"/>
            <a:ext cx="11449175" cy="2074661"/>
          </a:xfrm>
          <a:prstGeom prst="rect">
            <a:avLst/>
          </a:prstGeom>
        </p:spPr>
        <p:txBody>
          <a:bodyPr anchor="t" rtlCol="false" tIns="0" lIns="0" bIns="0" rIns="0">
            <a:spAutoFit/>
          </a:bodyPr>
          <a:lstStyle/>
          <a:p>
            <a:pPr algn="ctr">
              <a:lnSpc>
                <a:spcPts val="8151"/>
              </a:lnSpc>
            </a:pPr>
            <a:r>
              <a:rPr lang="en-US" b="true" sz="7343">
                <a:solidFill>
                  <a:srgbClr val="728674"/>
                </a:solidFill>
                <a:latin typeface="Literaturnaya Bold"/>
                <a:ea typeface="Literaturnaya Bold"/>
                <a:cs typeface="Literaturnaya Bold"/>
                <a:sym typeface="Literaturnaya Bold"/>
              </a:rPr>
              <a:t>CLASSIFICATION OF FLUID FLOWS</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876738" y="8293106"/>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8" id="8"/>
          <p:cNvSpPr txBox="true"/>
          <p:nvPr/>
        </p:nvSpPr>
        <p:spPr>
          <a:xfrm rot="0">
            <a:off x="2285299" y="2885477"/>
            <a:ext cx="14055762" cy="496063"/>
          </a:xfrm>
          <a:prstGeom prst="rect">
            <a:avLst/>
          </a:prstGeom>
        </p:spPr>
        <p:txBody>
          <a:bodyPr anchor="t" rtlCol="false" tIns="0" lIns="0" bIns="0" rIns="0">
            <a:spAutoFit/>
          </a:bodyPr>
          <a:lstStyle/>
          <a:p>
            <a:pPr algn="just">
              <a:lnSpc>
                <a:spcPts val="4223"/>
              </a:lnSpc>
            </a:pPr>
            <a:r>
              <a:rPr lang="en-US" b="true" sz="2399">
                <a:solidFill>
                  <a:srgbClr val="728674"/>
                </a:solidFill>
                <a:latin typeface="Be Vietnam Ultra-Bold"/>
                <a:ea typeface="Be Vietnam Ultra-Bold"/>
                <a:cs typeface="Be Vietnam Ultra-Bold"/>
                <a:sym typeface="Be Vietnam Ultra-Bold"/>
              </a:rPr>
              <a:t>Natural (or Unforced) versus Forc</a:t>
            </a:r>
            <a:r>
              <a:rPr lang="en-US" b="true" sz="2399">
                <a:solidFill>
                  <a:srgbClr val="728674"/>
                </a:solidFill>
                <a:latin typeface="Be Vietnam Ultra-Bold"/>
                <a:ea typeface="Be Vietnam Ultra-Bold"/>
                <a:cs typeface="Be Vietnam Ultra-Bold"/>
                <a:sym typeface="Be Vietnam Ultra-Bold"/>
              </a:rPr>
              <a:t>ed Flow</a:t>
            </a:r>
          </a:p>
        </p:txBody>
      </p:sp>
      <p:sp>
        <p:nvSpPr>
          <p:cNvPr name="TextBox 9" id="9"/>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
        <p:nvSpPr>
          <p:cNvPr name="TextBox 10" id="10"/>
          <p:cNvSpPr txBox="true"/>
          <p:nvPr/>
        </p:nvSpPr>
        <p:spPr>
          <a:xfrm rot="0">
            <a:off x="2285299" y="4105111"/>
            <a:ext cx="13272371" cy="3163062"/>
          </a:xfrm>
          <a:prstGeom prst="rect">
            <a:avLst/>
          </a:prstGeom>
        </p:spPr>
        <p:txBody>
          <a:bodyPr anchor="t" rtlCol="false" tIns="0" lIns="0" bIns="0" rIns="0">
            <a:spAutoFit/>
          </a:bodyPr>
          <a:lstStyle/>
          <a:p>
            <a:pPr algn="just">
              <a:lnSpc>
                <a:spcPts val="4224"/>
              </a:lnSpc>
            </a:pPr>
            <a:r>
              <a:rPr lang="en-US" sz="2400" b="true">
                <a:solidFill>
                  <a:srgbClr val="728674"/>
                </a:solidFill>
                <a:latin typeface="Be Vietnam Ultra-Bold"/>
                <a:ea typeface="Be Vietnam Ultra-Bold"/>
                <a:cs typeface="Be Vietnam Ultra-Bold"/>
                <a:sym typeface="Be Vietnam Ultra-Bold"/>
              </a:rPr>
              <a:t>Forced flow: </a:t>
            </a:r>
            <a:r>
              <a:rPr lang="en-US" sz="2400">
                <a:solidFill>
                  <a:srgbClr val="728674"/>
                </a:solidFill>
                <a:latin typeface="Be Vietnam"/>
                <a:ea typeface="Be Vietnam"/>
                <a:cs typeface="Be Vietnam"/>
                <a:sym typeface="Be Vietnam"/>
              </a:rPr>
              <a:t>A fluid is forced to flow over a surface or in a pipe by ex</a:t>
            </a:r>
            <a:r>
              <a:rPr lang="en-US" sz="2400">
                <a:solidFill>
                  <a:srgbClr val="728674"/>
                </a:solidFill>
                <a:latin typeface="Be Vietnam"/>
                <a:ea typeface="Be Vietnam"/>
                <a:cs typeface="Be Vietnam"/>
                <a:sym typeface="Be Vietnam"/>
              </a:rPr>
              <a:t>ternal means such </a:t>
            </a:r>
            <a:r>
              <a:rPr lang="en-US" sz="2400">
                <a:solidFill>
                  <a:srgbClr val="728674"/>
                </a:solidFill>
                <a:latin typeface="Be Vietnam"/>
                <a:ea typeface="Be Vietnam"/>
                <a:cs typeface="Be Vietnam"/>
                <a:sym typeface="Be Vietnam"/>
              </a:rPr>
              <a:t>as a pump or a fan.</a:t>
            </a:r>
          </a:p>
          <a:p>
            <a:pPr algn="just">
              <a:lnSpc>
                <a:spcPts val="4224"/>
              </a:lnSpc>
            </a:pPr>
          </a:p>
          <a:p>
            <a:pPr algn="just">
              <a:lnSpc>
                <a:spcPts val="4224"/>
              </a:lnSpc>
            </a:pPr>
            <a:r>
              <a:rPr lang="en-US" b="true" sz="2400">
                <a:solidFill>
                  <a:srgbClr val="728674"/>
                </a:solidFill>
                <a:latin typeface="Be Vietnam Ultra-Bold"/>
                <a:ea typeface="Be Vietnam Ultra-Bold"/>
                <a:cs typeface="Be Vietnam Ultra-Bold"/>
                <a:sym typeface="Be Vietnam Ultra-Bold"/>
              </a:rPr>
              <a:t>Nat</a:t>
            </a:r>
            <a:r>
              <a:rPr lang="en-US" b="true" sz="2400">
                <a:solidFill>
                  <a:srgbClr val="728674"/>
                </a:solidFill>
                <a:latin typeface="Be Vietnam Ultra-Bold"/>
                <a:ea typeface="Be Vietnam Ultra-Bold"/>
                <a:cs typeface="Be Vietnam Ultra-Bold"/>
                <a:sym typeface="Be Vietnam Ultra-Bold"/>
              </a:rPr>
              <a:t>ural</a:t>
            </a:r>
            <a:r>
              <a:rPr lang="en-US" b="true" sz="2400">
                <a:solidFill>
                  <a:srgbClr val="728674"/>
                </a:solidFill>
                <a:latin typeface="Be Vietnam Ultra-Bold"/>
                <a:ea typeface="Be Vietnam Ultra-Bold"/>
                <a:cs typeface="Be Vietnam Ultra-Bold"/>
                <a:sym typeface="Be Vietnam Ultra-Bold"/>
              </a:rPr>
              <a:t> flow: </a:t>
            </a:r>
            <a:r>
              <a:rPr lang="en-US" sz="2400">
                <a:solidFill>
                  <a:srgbClr val="728674"/>
                </a:solidFill>
                <a:latin typeface="Be Vietnam"/>
                <a:ea typeface="Be Vietnam"/>
                <a:cs typeface="Be Vietnam"/>
                <a:sym typeface="Be Vietnam"/>
              </a:rPr>
              <a:t>Fluid motio</a:t>
            </a:r>
            <a:r>
              <a:rPr lang="en-US" sz="2400">
                <a:solidFill>
                  <a:srgbClr val="728674"/>
                </a:solidFill>
                <a:latin typeface="Be Vietnam"/>
                <a:ea typeface="Be Vietnam"/>
                <a:cs typeface="Be Vietnam"/>
                <a:sym typeface="Be Vietnam"/>
              </a:rPr>
              <a:t>n is due to natural means such as the buoyancy effect, which manifests itself as the rise of warmer (and thus lighter) fluid and the fall of cooler (and thus denser) fluid.</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4108991" y="470112"/>
            <a:ext cx="11449175" cy="2074661"/>
          </a:xfrm>
          <a:prstGeom prst="rect">
            <a:avLst/>
          </a:prstGeom>
        </p:spPr>
        <p:txBody>
          <a:bodyPr anchor="t" rtlCol="false" tIns="0" lIns="0" bIns="0" rIns="0">
            <a:spAutoFit/>
          </a:bodyPr>
          <a:lstStyle/>
          <a:p>
            <a:pPr algn="ctr">
              <a:lnSpc>
                <a:spcPts val="8151"/>
              </a:lnSpc>
            </a:pPr>
            <a:r>
              <a:rPr lang="en-US" b="true" sz="7343">
                <a:solidFill>
                  <a:srgbClr val="728674"/>
                </a:solidFill>
                <a:latin typeface="Literaturnaya Bold"/>
                <a:ea typeface="Literaturnaya Bold"/>
                <a:cs typeface="Literaturnaya Bold"/>
                <a:sym typeface="Literaturnaya Bold"/>
              </a:rPr>
              <a:t>CLASSIFICATION OF FLUID FLOWS</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876738" y="8293106"/>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3301187" y="2228179"/>
            <a:ext cx="4243270" cy="6356958"/>
          </a:xfrm>
          <a:custGeom>
            <a:avLst/>
            <a:gdLst/>
            <a:ahLst/>
            <a:cxnLst/>
            <a:rect r="r" b="b" t="t" l="l"/>
            <a:pathLst>
              <a:path h="6356958" w="4243270">
                <a:moveTo>
                  <a:pt x="0" y="0"/>
                </a:moveTo>
                <a:lnTo>
                  <a:pt x="4243269" y="0"/>
                </a:lnTo>
                <a:lnTo>
                  <a:pt x="4243269" y="6356958"/>
                </a:lnTo>
                <a:lnTo>
                  <a:pt x="0" y="6356958"/>
                </a:lnTo>
                <a:lnTo>
                  <a:pt x="0" y="0"/>
                </a:lnTo>
                <a:close/>
              </a:path>
            </a:pathLst>
          </a:custGeom>
          <a:blipFill>
            <a:blip r:embed="rId7"/>
            <a:stretch>
              <a:fillRect l="0" t="0" r="0" b="0"/>
            </a:stretch>
          </a:blipFill>
        </p:spPr>
      </p:sp>
      <p:sp>
        <p:nvSpPr>
          <p:cNvPr name="TextBox 9" id="9"/>
          <p:cNvSpPr txBox="true"/>
          <p:nvPr/>
        </p:nvSpPr>
        <p:spPr>
          <a:xfrm rot="0">
            <a:off x="2285299" y="2885477"/>
            <a:ext cx="14055762" cy="496063"/>
          </a:xfrm>
          <a:prstGeom prst="rect">
            <a:avLst/>
          </a:prstGeom>
        </p:spPr>
        <p:txBody>
          <a:bodyPr anchor="t" rtlCol="false" tIns="0" lIns="0" bIns="0" rIns="0">
            <a:spAutoFit/>
          </a:bodyPr>
          <a:lstStyle/>
          <a:p>
            <a:pPr algn="just">
              <a:lnSpc>
                <a:spcPts val="4223"/>
              </a:lnSpc>
            </a:pPr>
            <a:r>
              <a:rPr lang="en-US" b="true" sz="2399">
                <a:solidFill>
                  <a:srgbClr val="728674"/>
                </a:solidFill>
                <a:latin typeface="Be Vietnam Ultra-Bold"/>
                <a:ea typeface="Be Vietnam Ultra-Bold"/>
                <a:cs typeface="Be Vietnam Ultra-Bold"/>
                <a:sym typeface="Be Vietnam Ultra-Bold"/>
              </a:rPr>
              <a:t>Steady versus Unst</a:t>
            </a:r>
            <a:r>
              <a:rPr lang="en-US" b="true" sz="2399">
                <a:solidFill>
                  <a:srgbClr val="728674"/>
                </a:solidFill>
                <a:latin typeface="Be Vietnam Ultra-Bold"/>
                <a:ea typeface="Be Vietnam Ultra-Bold"/>
                <a:cs typeface="Be Vietnam Ultra-Bold"/>
                <a:sym typeface="Be Vietnam Ultra-Bold"/>
              </a:rPr>
              <a:t>eady Flow</a:t>
            </a:r>
          </a:p>
        </p:txBody>
      </p:sp>
      <p:sp>
        <p:nvSpPr>
          <p:cNvPr name="TextBox 10" id="10"/>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
        <p:nvSpPr>
          <p:cNvPr name="TextBox 11" id="11"/>
          <p:cNvSpPr txBox="true"/>
          <p:nvPr/>
        </p:nvSpPr>
        <p:spPr>
          <a:xfrm rot="0">
            <a:off x="2285299" y="3529844"/>
            <a:ext cx="10090549" cy="4763262"/>
          </a:xfrm>
          <a:prstGeom prst="rect">
            <a:avLst/>
          </a:prstGeom>
        </p:spPr>
        <p:txBody>
          <a:bodyPr anchor="t" rtlCol="false" tIns="0" lIns="0" bIns="0" rIns="0">
            <a:spAutoFit/>
          </a:bodyPr>
          <a:lstStyle/>
          <a:p>
            <a:pPr algn="just">
              <a:lnSpc>
                <a:spcPts val="4224"/>
              </a:lnSpc>
            </a:pPr>
            <a:r>
              <a:rPr lang="en-US" sz="2400">
                <a:solidFill>
                  <a:srgbClr val="728674"/>
                </a:solidFill>
                <a:latin typeface="Be Vietnam"/>
                <a:ea typeface="Be Vietnam"/>
                <a:cs typeface="Be Vietnam"/>
                <a:sym typeface="Be Vietnam"/>
              </a:rPr>
              <a:t>The term </a:t>
            </a:r>
            <a:r>
              <a:rPr lang="en-US" sz="2400" b="true">
                <a:solidFill>
                  <a:srgbClr val="728674"/>
                </a:solidFill>
                <a:latin typeface="Be Vietnam Ultra-Bold"/>
                <a:ea typeface="Be Vietnam Ultra-Bold"/>
                <a:cs typeface="Be Vietnam Ultra-Bold"/>
                <a:sym typeface="Be Vietnam Ultra-Bold"/>
              </a:rPr>
              <a:t>steady</a:t>
            </a:r>
            <a:r>
              <a:rPr lang="en-US" sz="2400">
                <a:solidFill>
                  <a:srgbClr val="728674"/>
                </a:solidFill>
                <a:latin typeface="Be Vietnam"/>
                <a:ea typeface="Be Vietnam"/>
                <a:cs typeface="Be Vietnam"/>
                <a:sym typeface="Be Vietnam"/>
              </a:rPr>
              <a:t> implies no change at a point with time.</a:t>
            </a:r>
          </a:p>
          <a:p>
            <a:pPr algn="just">
              <a:lnSpc>
                <a:spcPts val="4224"/>
              </a:lnSpc>
            </a:pPr>
            <a:r>
              <a:rPr lang="en-US" sz="2400">
                <a:solidFill>
                  <a:srgbClr val="728674"/>
                </a:solidFill>
                <a:latin typeface="Be Vietnam"/>
                <a:ea typeface="Be Vietnam"/>
                <a:cs typeface="Be Vietnam"/>
                <a:sym typeface="Be Vietnam"/>
              </a:rPr>
              <a:t>• The opposite of steady is </a:t>
            </a:r>
            <a:r>
              <a:rPr lang="en-US" sz="2400" b="true">
                <a:solidFill>
                  <a:srgbClr val="728674"/>
                </a:solidFill>
                <a:latin typeface="Be Vietnam Ultra-Bold"/>
                <a:ea typeface="Be Vietnam Ultra-Bold"/>
                <a:cs typeface="Be Vietnam Ultra-Bold"/>
                <a:sym typeface="Be Vietnam Ultra-Bold"/>
              </a:rPr>
              <a:t>unsteady</a:t>
            </a:r>
            <a:r>
              <a:rPr lang="en-US" sz="2400">
                <a:solidFill>
                  <a:srgbClr val="728674"/>
                </a:solidFill>
                <a:latin typeface="Be Vietnam"/>
                <a:ea typeface="Be Vietnam"/>
                <a:cs typeface="Be Vietnam"/>
                <a:sym typeface="Be Vietnam"/>
              </a:rPr>
              <a:t>.</a:t>
            </a:r>
          </a:p>
          <a:p>
            <a:pPr algn="just">
              <a:lnSpc>
                <a:spcPts val="4224"/>
              </a:lnSpc>
            </a:pPr>
            <a:r>
              <a:rPr lang="en-US" sz="2400">
                <a:solidFill>
                  <a:srgbClr val="728674"/>
                </a:solidFill>
                <a:latin typeface="Be Vietnam"/>
                <a:ea typeface="Be Vietnam"/>
                <a:cs typeface="Be Vietnam"/>
                <a:sym typeface="Be Vietnam"/>
              </a:rPr>
              <a:t>• The </a:t>
            </a:r>
            <a:r>
              <a:rPr lang="en-US" sz="2400">
                <a:solidFill>
                  <a:srgbClr val="728674"/>
                </a:solidFill>
                <a:latin typeface="Be Vietnam"/>
                <a:ea typeface="Be Vietnam"/>
                <a:cs typeface="Be Vietnam"/>
                <a:sym typeface="Be Vietnam"/>
              </a:rPr>
              <a:t>term </a:t>
            </a:r>
            <a:r>
              <a:rPr lang="en-US" b="true" sz="2400">
                <a:solidFill>
                  <a:srgbClr val="728674"/>
                </a:solidFill>
                <a:latin typeface="Be Vietnam Ultra-Bold"/>
                <a:ea typeface="Be Vietnam Ultra-Bold"/>
                <a:cs typeface="Be Vietnam Ultra-Bold"/>
                <a:sym typeface="Be Vietnam Ultra-Bold"/>
              </a:rPr>
              <a:t>uniform</a:t>
            </a:r>
            <a:r>
              <a:rPr lang="en-US" sz="2400">
                <a:solidFill>
                  <a:srgbClr val="728674"/>
                </a:solidFill>
                <a:latin typeface="Be Vietnam"/>
                <a:ea typeface="Be Vietnam"/>
                <a:cs typeface="Be Vietnam"/>
                <a:sym typeface="Be Vietnam"/>
              </a:rPr>
              <a:t> implies no ch</a:t>
            </a:r>
            <a:r>
              <a:rPr lang="en-US" sz="2400">
                <a:solidFill>
                  <a:srgbClr val="728674"/>
                </a:solidFill>
                <a:latin typeface="Be Vietnam"/>
                <a:ea typeface="Be Vietnam"/>
                <a:cs typeface="Be Vietnam"/>
                <a:sym typeface="Be Vietnam"/>
              </a:rPr>
              <a:t>ange with location over a specified region.</a:t>
            </a:r>
          </a:p>
          <a:p>
            <a:pPr algn="just">
              <a:lnSpc>
                <a:spcPts val="4224"/>
              </a:lnSpc>
            </a:pPr>
            <a:r>
              <a:rPr lang="en-US" sz="2400">
                <a:solidFill>
                  <a:srgbClr val="728674"/>
                </a:solidFill>
                <a:latin typeface="Be Vietnam"/>
                <a:ea typeface="Be Vietnam"/>
                <a:cs typeface="Be Vietnam"/>
                <a:sym typeface="Be Vietnam"/>
              </a:rPr>
              <a:t>• The term </a:t>
            </a:r>
            <a:r>
              <a:rPr lang="en-US" sz="2400" b="true">
                <a:solidFill>
                  <a:srgbClr val="728674"/>
                </a:solidFill>
                <a:latin typeface="Be Vietnam Ultra-Bold"/>
                <a:ea typeface="Be Vietnam Ultra-Bold"/>
                <a:cs typeface="Be Vietnam Ultra-Bold"/>
                <a:sym typeface="Be Vietnam Ultra-Bold"/>
              </a:rPr>
              <a:t>pe</a:t>
            </a:r>
            <a:r>
              <a:rPr lang="en-US" b="true" sz="2400">
                <a:solidFill>
                  <a:srgbClr val="728674"/>
                </a:solidFill>
                <a:latin typeface="Be Vietnam Ultra-Bold"/>
                <a:ea typeface="Be Vietnam Ultra-Bold"/>
                <a:cs typeface="Be Vietnam Ultra-Bold"/>
                <a:sym typeface="Be Vietnam Ultra-Bold"/>
              </a:rPr>
              <a:t>riodic</a:t>
            </a:r>
            <a:r>
              <a:rPr lang="en-US" sz="2400">
                <a:solidFill>
                  <a:srgbClr val="728674"/>
                </a:solidFill>
                <a:latin typeface="Be Vietnam"/>
                <a:ea typeface="Be Vietnam"/>
                <a:cs typeface="Be Vietnam"/>
                <a:sym typeface="Be Vietnam"/>
              </a:rPr>
              <a:t> refers to the kind of unsteady flow i</a:t>
            </a:r>
            <a:r>
              <a:rPr lang="en-US" sz="2400">
                <a:solidFill>
                  <a:srgbClr val="728674"/>
                </a:solidFill>
                <a:latin typeface="Be Vietnam"/>
                <a:ea typeface="Be Vietnam"/>
                <a:cs typeface="Be Vietnam"/>
                <a:sym typeface="Be Vietnam"/>
              </a:rPr>
              <a:t>n which the flow oscillates about a steady mean.</a:t>
            </a:r>
          </a:p>
          <a:p>
            <a:pPr algn="just">
              <a:lnSpc>
                <a:spcPts val="4224"/>
              </a:lnSpc>
            </a:pPr>
            <a:r>
              <a:rPr lang="en-US" sz="2400">
                <a:solidFill>
                  <a:srgbClr val="728674"/>
                </a:solidFill>
                <a:latin typeface="Be Vietnam"/>
                <a:ea typeface="Be Vietnam"/>
                <a:cs typeface="Be Vietnam"/>
                <a:sym typeface="Be Vietnam"/>
              </a:rPr>
              <a:t>• Many devices such as turbines, compressors, boilers, condensers, and heat exchangers operate for long periods of time under the same conditions, and they are classified as s</a:t>
            </a:r>
            <a:r>
              <a:rPr lang="en-US" b="true" sz="2400">
                <a:solidFill>
                  <a:srgbClr val="728674"/>
                </a:solidFill>
                <a:latin typeface="Be Vietnam Ultra-Bold"/>
                <a:ea typeface="Be Vietnam Ultra-Bold"/>
                <a:cs typeface="Be Vietnam Ultra-Bold"/>
                <a:sym typeface="Be Vietnam Ultra-Bold"/>
              </a:rPr>
              <a:t>teady-flow devices</a:t>
            </a:r>
            <a:r>
              <a:rPr lang="en-US" sz="2400">
                <a:solidFill>
                  <a:srgbClr val="728674"/>
                </a:solidFill>
                <a:latin typeface="Be Vietnam"/>
                <a:ea typeface="Be Vietnam"/>
                <a:cs typeface="Be Vietnam"/>
                <a:sym typeface="Be Vietnam"/>
              </a:rPr>
              <a:t>.</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002531" y="3911374"/>
            <a:ext cx="12282938" cy="2403867"/>
          </a:xfrm>
          <a:prstGeom prst="rect">
            <a:avLst/>
          </a:prstGeom>
        </p:spPr>
        <p:txBody>
          <a:bodyPr anchor="t" rtlCol="false" tIns="0" lIns="0" bIns="0" rIns="0">
            <a:spAutoFit/>
          </a:bodyPr>
          <a:lstStyle/>
          <a:p>
            <a:pPr algn="ctr">
              <a:lnSpc>
                <a:spcPts val="18500"/>
              </a:lnSpc>
            </a:pPr>
            <a:r>
              <a:rPr lang="en-US" b="true" sz="16667">
                <a:solidFill>
                  <a:srgbClr val="728674"/>
                </a:solidFill>
                <a:latin typeface="Literaturnaya Bold"/>
                <a:ea typeface="Literaturnaya Bold"/>
                <a:cs typeface="Literaturnaya Bold"/>
                <a:sym typeface="Literaturnaya Bold"/>
              </a:rPr>
              <a:t>THANK YOU</a:t>
            </a:r>
          </a:p>
        </p:txBody>
      </p:sp>
      <p:sp>
        <p:nvSpPr>
          <p:cNvPr name="TextBox 4" id="4"/>
          <p:cNvSpPr txBox="true"/>
          <p:nvPr/>
        </p:nvSpPr>
        <p:spPr>
          <a:xfrm rot="0">
            <a:off x="4941129" y="5813077"/>
            <a:ext cx="8405743" cy="695899"/>
          </a:xfrm>
          <a:prstGeom prst="rect">
            <a:avLst/>
          </a:prstGeom>
        </p:spPr>
        <p:txBody>
          <a:bodyPr anchor="t" rtlCol="false" tIns="0" lIns="0" bIns="0" rIns="0">
            <a:spAutoFit/>
          </a:bodyPr>
          <a:lstStyle/>
          <a:p>
            <a:pPr algn="ctr">
              <a:lnSpc>
                <a:spcPts val="5743"/>
              </a:lnSpc>
            </a:pPr>
            <a:r>
              <a:rPr lang="en-US" sz="4102">
                <a:solidFill>
                  <a:srgbClr val="728674"/>
                </a:solidFill>
                <a:latin typeface="Be Vietnam"/>
                <a:ea typeface="Be Vietnam"/>
                <a:cs typeface="Be Vietnam"/>
                <a:sym typeface="Be Vietnam"/>
              </a:rPr>
              <a:t>Presented By Gürşah GÜRÜF </a:t>
            </a:r>
          </a:p>
        </p:txBody>
      </p:sp>
      <p:sp>
        <p:nvSpPr>
          <p:cNvPr name="Freeform 5" id="5"/>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DAGrPpT-ozc</dc:identifier>
  <dcterms:modified xsi:type="dcterms:W3CDTF">2011-08-01T06:04:30Z</dcterms:modified>
  <cp:revision>1</cp:revision>
  <dc:title>MEE301 - FLUID MECHANICS I - Week 1</dc:title>
</cp:coreProperties>
</file>