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handoutMasterIdLst>
    <p:handoutMasterId r:id="rId25"/>
  </p:handoutMasterIdLst>
  <p:sldIdLst>
    <p:sldId id="342" r:id="rId2"/>
    <p:sldId id="379" r:id="rId3"/>
    <p:sldId id="386" r:id="rId4"/>
    <p:sldId id="388" r:id="rId5"/>
    <p:sldId id="389" r:id="rId6"/>
    <p:sldId id="390" r:id="rId7"/>
    <p:sldId id="391" r:id="rId8"/>
    <p:sldId id="387" r:id="rId9"/>
    <p:sldId id="392" r:id="rId10"/>
    <p:sldId id="384" r:id="rId11"/>
    <p:sldId id="393" r:id="rId12"/>
    <p:sldId id="383" r:id="rId13"/>
    <p:sldId id="395" r:id="rId14"/>
    <p:sldId id="396" r:id="rId15"/>
    <p:sldId id="408" r:id="rId16"/>
    <p:sldId id="397" r:id="rId17"/>
    <p:sldId id="398" r:id="rId18"/>
    <p:sldId id="409" r:id="rId19"/>
    <p:sldId id="401" r:id="rId20"/>
    <p:sldId id="402" r:id="rId21"/>
    <p:sldId id="399" r:id="rId22"/>
    <p:sldId id="403" r:id="rId23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66FF"/>
    <a:srgbClr val="FF3300"/>
    <a:srgbClr val="FF6600"/>
    <a:srgbClr val="008000"/>
    <a:srgbClr val="FFFF66"/>
    <a:srgbClr val="FFFF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2" autoAdjust="0"/>
    <p:restoredTop sz="94692" autoAdjust="0"/>
  </p:normalViewPr>
  <p:slideViewPr>
    <p:cSldViewPr>
      <p:cViewPr varScale="1">
        <p:scale>
          <a:sx n="79" d="100"/>
          <a:sy n="79" d="100"/>
        </p:scale>
        <p:origin x="16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F8C51588-96E5-4642-B04A-F470C293ED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290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C4CD4ACF-A35A-4A38-9E2A-7947D897967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374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C11897D-D2DC-4E79-97FA-595284A801D2}" type="slidenum">
              <a:rPr lang="tr-TR" b="0" smtClean="0"/>
              <a:pPr/>
              <a:t>1</a:t>
            </a:fld>
            <a:endParaRPr lang="tr-TR" b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F79DE-7487-47CF-BF00-B3AF30CA980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805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86563-F9E0-49FF-9FE9-7E9EDE5F618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760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B16C8-0C62-41DF-BBEE-B76DA84CC3E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745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F22F0-5674-463C-B56F-01DF38ABCB5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81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1CEAD-15B2-40E1-A4D3-FF00E5D5AE6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90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B5541-3502-4F19-A58D-842B69876CD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6906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02993-6DC5-4E28-9343-372BAD049A8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087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24117-3B0E-4A9E-9F41-24B80B4EE7D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155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5B44C-762C-4AC3-9988-C18C1E80B17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328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B1E23-C194-4BE0-BD8B-195F0AD14B0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655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921E2-C614-46DE-ABE6-B2A0883F44B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847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D1103FAF-B3F1-4B78-B52B-0087DCA3B43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033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7" imgW="1276190" imgH="1190476" progId="">
                  <p:embed/>
                </p:oleObj>
              </mc:Choice>
              <mc:Fallback>
                <p:oleObj name="Photo Editor Fotoğrafı" r:id="rId17" imgW="1276190" imgH="1190476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8" imgW="2276793" imgH="590476" progId="">
                  <p:embed/>
                </p:oleObj>
              </mc:Choice>
              <mc:Fallback>
                <p:oleObj name="Photo Editor Fotoğrafı" r:id="rId18" imgW="2276793" imgH="590476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58775" y="1557338"/>
            <a:ext cx="8496300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OMD</a:t>
            </a:r>
            <a:r>
              <a:rPr lang="en-US" sz="4400" b="0" dirty="0">
                <a:solidFill>
                  <a:srgbClr val="0000CC"/>
                </a:solidFill>
                <a:latin typeface="Verdana" pitchFamily="34" charset="0"/>
              </a:rPr>
              <a:t>10</a:t>
            </a: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b="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b="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endParaRPr lang="en-US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	</a:t>
            </a:r>
            <a:endParaRPr lang="tr-TR" sz="3600" dirty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(Dr. </a:t>
            </a:r>
            <a:r>
              <a:rPr lang="tr-TR" sz="3600" dirty="0">
                <a:latin typeface="Verdana" pitchFamily="34" charset="0"/>
              </a:rPr>
              <a:t>Gürşah GÜRÜF</a:t>
            </a:r>
            <a:r>
              <a:rPr lang="en-US" sz="3600" dirty="0">
                <a:latin typeface="Verdana" pitchFamily="34" charset="0"/>
              </a:rPr>
              <a:t>)</a:t>
            </a:r>
            <a:endParaRPr lang="tr-TR" sz="3600" dirty="0">
              <a:latin typeface="Verdana" pitchFamily="34" charset="0"/>
            </a:endParaRPr>
          </a:p>
        </p:txBody>
      </p:sp>
      <p:pic>
        <p:nvPicPr>
          <p:cNvPr id="3" name="Resim 2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49248943-65D4-3A92-66CE-DFB8AFCCD7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88" y="252835"/>
            <a:ext cx="1772815" cy="1772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1838" y="882650"/>
            <a:ext cx="8124825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MATLAB’İN SAYI </a:t>
            </a:r>
            <a:r>
              <a:rPr lang="en-US" sz="3200" b="1">
                <a:solidFill>
                  <a:srgbClr val="0000CC"/>
                </a:solidFill>
              </a:rPr>
              <a:t>YUVARLAMA FONKS</a:t>
            </a:r>
            <a:r>
              <a:rPr lang="tr-TR" sz="3200" b="1">
                <a:solidFill>
                  <a:srgbClr val="0000CC"/>
                </a:solidFill>
              </a:rPr>
              <a:t>İYONLARI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5788" y="2222500"/>
            <a:ext cx="8551862" cy="3367088"/>
          </a:xfrm>
        </p:spPr>
        <p:txBody>
          <a:bodyPr/>
          <a:lstStyle/>
          <a:p>
            <a:pPr marL="31750" indent="-31750" algn="just" eaLnBrk="1" hangingPunct="1">
              <a:buClr>
                <a:srgbClr val="A50021"/>
              </a:buClr>
              <a:buFontTx/>
              <a:buNone/>
              <a:defRPr/>
            </a:pPr>
            <a:r>
              <a:rPr lang="tr-TR" sz="2600" b="1" dirty="0" err="1">
                <a:solidFill>
                  <a:srgbClr val="FF0000"/>
                </a:solidFill>
              </a:rPr>
              <a:t>MATLAB</a:t>
            </a:r>
            <a:r>
              <a:rPr lang="tr-TR" sz="2600" b="1" dirty="0" err="1"/>
              <a:t>’in</a:t>
            </a:r>
            <a:r>
              <a:rPr lang="tr-TR" sz="2600" b="1" dirty="0"/>
              <a:t> </a:t>
            </a:r>
            <a:r>
              <a:rPr lang="tr-TR" sz="2600" b="1" dirty="0" err="1"/>
              <a:t>ondalıklı</a:t>
            </a:r>
            <a:r>
              <a:rPr lang="tr-TR" sz="2600" b="1" dirty="0"/>
              <a:t> sayıları yuvarlama amacıyla sıklıkla kullanılan 4 adet hazır fonksiyonu vardır. Bunlar:</a:t>
            </a:r>
          </a:p>
          <a:p>
            <a:pPr lvl="1" algn="just" eaLnBrk="1" hangingPunct="1">
              <a:buClr>
                <a:srgbClr val="A50021"/>
              </a:buClr>
              <a:buFont typeface="Wingdings" pitchFamily="2" charset="2"/>
              <a:buChar char="v"/>
              <a:defRPr/>
            </a:pPr>
            <a:r>
              <a:rPr lang="tr-TR" sz="2600" b="1" dirty="0" err="1">
                <a:solidFill>
                  <a:srgbClr val="FF0000"/>
                </a:solidFill>
              </a:rPr>
              <a:t>fix</a:t>
            </a:r>
            <a:endParaRPr lang="tr-TR" sz="2600" b="1" dirty="0"/>
          </a:p>
          <a:p>
            <a:pPr lvl="1" algn="just" eaLnBrk="1" hangingPunct="1">
              <a:buClr>
                <a:srgbClr val="A50021"/>
              </a:buClr>
              <a:buFont typeface="Wingdings" pitchFamily="2" charset="2"/>
              <a:buChar char="v"/>
              <a:defRPr/>
            </a:pPr>
            <a:r>
              <a:rPr lang="tr-TR" sz="2600" b="1" dirty="0" err="1">
                <a:solidFill>
                  <a:srgbClr val="FF0000"/>
                </a:solidFill>
              </a:rPr>
              <a:t>round</a:t>
            </a:r>
            <a:endParaRPr lang="tr-TR" sz="2600" b="1" dirty="0"/>
          </a:p>
          <a:p>
            <a:pPr lvl="1" algn="just" eaLnBrk="1" hangingPunct="1">
              <a:buClr>
                <a:srgbClr val="A50021"/>
              </a:buClr>
              <a:buFont typeface="Wingdings" pitchFamily="2" charset="2"/>
              <a:buChar char="v"/>
              <a:defRPr/>
            </a:pPr>
            <a:r>
              <a:rPr lang="tr-TR" sz="2600" b="1" dirty="0" err="1">
                <a:solidFill>
                  <a:srgbClr val="FF0000"/>
                </a:solidFill>
              </a:rPr>
              <a:t>ceil</a:t>
            </a:r>
            <a:endParaRPr lang="tr-TR" sz="2600" b="1" dirty="0"/>
          </a:p>
          <a:p>
            <a:pPr lvl="1" indent="-342900" algn="just" eaLnBrk="1" hangingPunct="1">
              <a:buClr>
                <a:srgbClr val="A50021"/>
              </a:buClr>
              <a:buFont typeface="Wingdings" pitchFamily="2" charset="2"/>
              <a:buChar char="v"/>
              <a:defRPr/>
            </a:pPr>
            <a:r>
              <a:rPr lang="tr-TR" sz="2600" b="1" dirty="0" err="1">
                <a:solidFill>
                  <a:srgbClr val="FF0000"/>
                </a:solidFill>
              </a:rPr>
              <a:t>floor</a:t>
            </a:r>
            <a:endParaRPr lang="tr-TR" sz="2600" b="1" dirty="0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8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81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62113" y="352425"/>
            <a:ext cx="6167437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fix(x)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138" y="1457325"/>
            <a:ext cx="8551862" cy="1466850"/>
          </a:xfrm>
        </p:spPr>
        <p:txBody>
          <a:bodyPr/>
          <a:lstStyle/>
          <a:p>
            <a:pPr marL="31750" indent="-31750" algn="just" eaLnBrk="1" hangingPunct="1">
              <a:buClr>
                <a:srgbClr val="A50021"/>
              </a:buClr>
              <a:buFontTx/>
              <a:buNone/>
            </a:pPr>
            <a:r>
              <a:rPr lang="tr-TR" sz="2600" b="1"/>
              <a:t>Kendisine parametre (argüman) olarak aldığı </a:t>
            </a:r>
            <a:r>
              <a:rPr lang="en-US" sz="2600" b="1"/>
              <a:t>x </a:t>
            </a:r>
            <a:r>
              <a:rPr lang="tr-TR" sz="2600" b="1"/>
              <a:t>ondalıklı sayısını 0 (Sıfır) yönünde karşılaştığı ilk tamsayıya yuvarlar. </a:t>
            </a:r>
            <a:endParaRPr lang="tr-TR" sz="2800" b="1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5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4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3321050"/>
            <a:ext cx="8232775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62113" y="352425"/>
            <a:ext cx="6167437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round(x)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138" y="1457325"/>
            <a:ext cx="8551862" cy="1143000"/>
          </a:xfrm>
        </p:spPr>
        <p:txBody>
          <a:bodyPr/>
          <a:lstStyle/>
          <a:p>
            <a:pPr marL="31750" indent="-31750" algn="just" eaLnBrk="1" hangingPunct="1">
              <a:buClr>
                <a:srgbClr val="A50021"/>
              </a:buClr>
              <a:buFontTx/>
              <a:buNone/>
            </a:pPr>
            <a:r>
              <a:rPr lang="tr-TR" sz="2600" b="1"/>
              <a:t>Kendisine parametre (argüman) olarak aldığı </a:t>
            </a:r>
            <a:r>
              <a:rPr lang="en-US" sz="2600" b="1"/>
              <a:t>x </a:t>
            </a:r>
            <a:r>
              <a:rPr lang="tr-TR" sz="2600" b="1"/>
              <a:t>ondalıklı sayısını kendisine en yakın tamsayıya yuvarlar. </a:t>
            </a:r>
            <a:endParaRPr lang="tr-TR" sz="2800" b="1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6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9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3249613"/>
            <a:ext cx="8218488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62113" y="352425"/>
            <a:ext cx="6167437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ceil(x)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675" y="1665288"/>
            <a:ext cx="8551863" cy="1358900"/>
          </a:xfrm>
        </p:spPr>
        <p:txBody>
          <a:bodyPr/>
          <a:lstStyle/>
          <a:p>
            <a:pPr marL="31750" indent="-31750" algn="just" eaLnBrk="1" hangingPunct="1">
              <a:buClr>
                <a:srgbClr val="A50021"/>
              </a:buClr>
              <a:buFontTx/>
              <a:buNone/>
            </a:pPr>
            <a:r>
              <a:rPr lang="tr-TR" sz="2600" b="1"/>
              <a:t>Kendisine parametre (argüman) olarak aldığı </a:t>
            </a:r>
            <a:r>
              <a:rPr lang="en-US" sz="2600" b="1"/>
              <a:t>x </a:t>
            </a:r>
            <a:r>
              <a:rPr lang="tr-TR" sz="2600" b="1"/>
              <a:t>ondalıklı sayısını pozitif sonsuz yönünde karşılaştığı ilk tamsayıya yuvarlar. </a:t>
            </a:r>
            <a:endParaRPr lang="tr-TR" sz="2800" b="1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0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3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3465513"/>
            <a:ext cx="8281987" cy="157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62113" y="352425"/>
            <a:ext cx="6167437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floor(x)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675" y="1665288"/>
            <a:ext cx="8551863" cy="1358900"/>
          </a:xfrm>
        </p:spPr>
        <p:txBody>
          <a:bodyPr/>
          <a:lstStyle/>
          <a:p>
            <a:pPr marL="31750" indent="-31750" algn="just" eaLnBrk="1" hangingPunct="1">
              <a:buClr>
                <a:srgbClr val="A50021"/>
              </a:buClr>
              <a:buFontTx/>
              <a:buNone/>
            </a:pPr>
            <a:r>
              <a:rPr lang="tr-TR" sz="2600" b="1"/>
              <a:t>Kendisine parametre (argüman) olarak aldığı </a:t>
            </a:r>
            <a:r>
              <a:rPr lang="en-US" sz="2600" b="1"/>
              <a:t>x </a:t>
            </a:r>
            <a:r>
              <a:rPr lang="tr-TR" sz="2600" b="1"/>
              <a:t>ondalıklı sayısını negatif sonsuz yönünde karşılaştığı ilk tamsayıya yuvarlar. </a:t>
            </a:r>
            <a:endParaRPr lang="tr-TR" sz="2800" b="1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4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7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3392488"/>
            <a:ext cx="8196262" cy="141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96888"/>
            <a:ext cx="8027987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BİR SAYININ TAMSAYI VEYA ONDALIKLI SAYI OLUP OLMADIĞININ ARAŞTIRILMASI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7375" y="1844675"/>
            <a:ext cx="8551863" cy="2087563"/>
          </a:xfrm>
        </p:spPr>
        <p:txBody>
          <a:bodyPr/>
          <a:lstStyle/>
          <a:p>
            <a:pPr algn="just" eaLnBrk="1" hangingPunct="1">
              <a:buClr>
                <a:srgbClr val="A50021"/>
              </a:buClr>
              <a:buFont typeface="Wingdings" pitchFamily="2" charset="2"/>
              <a:buChar char="v"/>
            </a:pPr>
            <a:r>
              <a:rPr lang="tr-TR" sz="2800" b="1"/>
              <a:t>Bir sayı tamsayı ise sayının kendisi sayının yuvarlanmışına eşittir.</a:t>
            </a:r>
          </a:p>
          <a:p>
            <a:pPr algn="just" eaLnBrk="1" hangingPunct="1">
              <a:buClr>
                <a:srgbClr val="A50021"/>
              </a:buClr>
              <a:buFont typeface="Wingdings" pitchFamily="2" charset="2"/>
              <a:buChar char="v"/>
            </a:pPr>
            <a:r>
              <a:rPr lang="tr-TR" sz="2800" b="1"/>
              <a:t>Bir sayı yuvarlanmışına eşit değilse ondalıklı bir sayıdır. </a:t>
            </a:r>
          </a:p>
          <a:p>
            <a:pPr algn="just" eaLnBrk="1" hangingPunct="1">
              <a:buClr>
                <a:srgbClr val="A50021"/>
              </a:buClr>
              <a:buFont typeface="Wingdings" pitchFamily="2" charset="2"/>
              <a:buChar char="v"/>
            </a:pPr>
            <a:endParaRPr lang="tr-TR" sz="2800" b="1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8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9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8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4076700"/>
            <a:ext cx="8413750" cy="172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350838"/>
            <a:ext cx="7885112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mod FONKSİYONU İLE KALAN BULMA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138" y="1457325"/>
            <a:ext cx="8551862" cy="703263"/>
          </a:xfrm>
        </p:spPr>
        <p:txBody>
          <a:bodyPr/>
          <a:lstStyle/>
          <a:p>
            <a:pPr marL="31750" indent="-31750" algn="just" eaLnBrk="1" hangingPunct="1">
              <a:buClr>
                <a:srgbClr val="A50021"/>
              </a:buClr>
              <a:buFontTx/>
              <a:buNone/>
            </a:pPr>
            <a:r>
              <a:rPr lang="tr-TR" sz="2600" b="1">
                <a:solidFill>
                  <a:srgbClr val="FF0000"/>
                </a:solidFill>
              </a:rPr>
              <a:t>mod(x,y)</a:t>
            </a:r>
            <a:r>
              <a:rPr lang="tr-TR" sz="2600" b="1"/>
              <a:t> </a:t>
            </a:r>
            <a:r>
              <a:rPr lang="en-US" sz="2600" b="1"/>
              <a:t>x say</a:t>
            </a:r>
            <a:r>
              <a:rPr lang="tr-TR" sz="2600" b="1"/>
              <a:t>ısının y sayısına bölümünden kalanı verir.</a:t>
            </a:r>
            <a:r>
              <a:rPr lang="en-US" sz="2800" b="1"/>
              <a:t> </a:t>
            </a:r>
            <a:endParaRPr lang="tr-TR" sz="2800" b="1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2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5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6" name="TextBox 1"/>
          <p:cNvSpPr txBox="1">
            <a:spLocks noChangeArrowheads="1"/>
          </p:cNvSpPr>
          <p:nvPr/>
        </p:nvSpPr>
        <p:spPr bwMode="auto">
          <a:xfrm>
            <a:off x="2879725" y="5300663"/>
            <a:ext cx="3732213" cy="830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1750" indent="-3175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A50021"/>
              </a:buClr>
            </a:pPr>
            <a:r>
              <a:rPr lang="en-US" sz="2400">
                <a:solidFill>
                  <a:srgbClr val="FF0000"/>
                </a:solidFill>
              </a:rPr>
              <a:t>x</a:t>
            </a:r>
            <a:r>
              <a:rPr lang="en-US" sz="2400"/>
              <a:t>=</a:t>
            </a:r>
            <a:r>
              <a:rPr lang="en-US" sz="2400">
                <a:solidFill>
                  <a:srgbClr val="FF0000"/>
                </a:solidFill>
              </a:rPr>
              <a:t>y</a:t>
            </a:r>
            <a:r>
              <a:rPr lang="en-US" sz="2400"/>
              <a:t>*b</a:t>
            </a:r>
            <a:r>
              <a:rPr lang="tr-TR" sz="2400"/>
              <a:t>ölüm</a:t>
            </a:r>
            <a:r>
              <a:rPr lang="en-US" sz="2400"/>
              <a:t>+kalan</a:t>
            </a:r>
            <a:r>
              <a:rPr lang="tr-TR" sz="2400">
                <a:solidFill>
                  <a:srgbClr val="FF0000"/>
                </a:solidFill>
              </a:rPr>
              <a:t>      </a:t>
            </a:r>
            <a:r>
              <a:rPr lang="en-US" sz="2400">
                <a:solidFill>
                  <a:srgbClr val="FF0000"/>
                </a:solidFill>
              </a:rPr>
              <a:t>x</a:t>
            </a:r>
            <a:r>
              <a:rPr lang="en-US" sz="2400"/>
              <a:t>=</a:t>
            </a:r>
            <a:r>
              <a:rPr lang="en-US" sz="2400">
                <a:solidFill>
                  <a:srgbClr val="FF0000"/>
                </a:solidFill>
              </a:rPr>
              <a:t>y</a:t>
            </a:r>
            <a:r>
              <a:rPr lang="en-US" sz="2400"/>
              <a:t>*</a:t>
            </a:r>
            <a:r>
              <a:rPr lang="en-US" sz="2400">
                <a:solidFill>
                  <a:srgbClr val="FF0000"/>
                </a:solidFill>
              </a:rPr>
              <a:t>fix</a:t>
            </a:r>
            <a:r>
              <a:rPr lang="en-US" sz="2400"/>
              <a:t>(x/y)+</a:t>
            </a:r>
            <a:r>
              <a:rPr lang="en-US" sz="2400">
                <a:solidFill>
                  <a:srgbClr val="FF0000"/>
                </a:solidFill>
              </a:rPr>
              <a:t>mod</a:t>
            </a:r>
            <a:r>
              <a:rPr lang="en-US" sz="2400"/>
              <a:t>(x,y)</a:t>
            </a:r>
          </a:p>
        </p:txBody>
      </p:sp>
      <p:pic>
        <p:nvPicPr>
          <p:cNvPr id="9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2725738"/>
            <a:ext cx="8239125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075" y="339725"/>
            <a:ext cx="8027988" cy="1143000"/>
          </a:xfrm>
        </p:spPr>
        <p:txBody>
          <a:bodyPr/>
          <a:lstStyle/>
          <a:p>
            <a:pPr eaLnBrk="1" hangingPunct="1"/>
            <a:r>
              <a:rPr lang="tr-TR" sz="3200" b="1">
                <a:solidFill>
                  <a:srgbClr val="0000CC"/>
                </a:solidFill>
              </a:rPr>
              <a:t>BİR SAYININ ÇİFT SAYI VEYA TEK SAYI OLUP OLMADIĞININ ARAŞTIRILMASI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17638"/>
            <a:ext cx="8551863" cy="2339975"/>
          </a:xfrm>
        </p:spPr>
        <p:txBody>
          <a:bodyPr/>
          <a:lstStyle/>
          <a:p>
            <a:pPr algn="just" eaLnBrk="1" hangingPunct="1">
              <a:buClr>
                <a:srgbClr val="A50021"/>
              </a:buClr>
              <a:buFont typeface="Wingdings" pitchFamily="2" charset="2"/>
              <a:buChar char="v"/>
            </a:pPr>
            <a:r>
              <a:rPr lang="tr-TR" sz="2800" b="1"/>
              <a:t>Bir sayı ikiye tam olarak bölünebiliyorsa yani sayının ikiye bölümünden kalan sıfırsa bu sayı bir çift sayıdır.</a:t>
            </a:r>
          </a:p>
          <a:p>
            <a:pPr algn="just" eaLnBrk="1" hangingPunct="1">
              <a:buClr>
                <a:srgbClr val="A50021"/>
              </a:buClr>
              <a:buFont typeface="Wingdings" pitchFamily="2" charset="2"/>
              <a:buChar char="v"/>
            </a:pPr>
            <a:r>
              <a:rPr lang="tr-TR" sz="2800" b="1"/>
              <a:t>Bir sayının ikiye bölümünden kalan 1 ise bu sayının bir tek sayıdır.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6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9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0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3752850"/>
            <a:ext cx="8101012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96863"/>
            <a:ext cx="8591550" cy="1116012"/>
          </a:xfrm>
        </p:spPr>
        <p:txBody>
          <a:bodyPr/>
          <a:lstStyle/>
          <a:p>
            <a:pPr eaLnBrk="1" hangingPunct="1"/>
            <a:r>
              <a:rPr lang="tr-TR" sz="2800" b="1">
                <a:solidFill>
                  <a:srgbClr val="3333CC"/>
                </a:solidFill>
              </a:rPr>
              <a:t>rand FONKSİYONU </a:t>
            </a:r>
            <a:r>
              <a:rPr lang="en-US" sz="2800" b="1">
                <a:solidFill>
                  <a:srgbClr val="3333CC"/>
                </a:solidFill>
              </a:rPr>
              <a:t>RASTGELE SAYI </a:t>
            </a:r>
            <a:r>
              <a:rPr lang="tr-TR" sz="2800" b="1">
                <a:solidFill>
                  <a:srgbClr val="3333CC"/>
                </a:solidFill>
              </a:rPr>
              <a:t>Ü</a:t>
            </a:r>
            <a:r>
              <a:rPr lang="en-US" sz="2800" b="1">
                <a:solidFill>
                  <a:srgbClr val="3333CC"/>
                </a:solidFill>
              </a:rPr>
              <a:t>RET</a:t>
            </a:r>
            <a:r>
              <a:rPr lang="tr-TR" sz="2800" b="1">
                <a:solidFill>
                  <a:srgbClr val="3333CC"/>
                </a:solidFill>
              </a:rPr>
              <a:t>İ</a:t>
            </a:r>
            <a:r>
              <a:rPr lang="en-US" sz="2800" b="1">
                <a:solidFill>
                  <a:srgbClr val="3333CC"/>
                </a:solidFill>
              </a:rPr>
              <a:t>M</a:t>
            </a:r>
            <a:r>
              <a:rPr lang="tr-TR" sz="2800" b="1">
                <a:solidFill>
                  <a:srgbClr val="3333CC"/>
                </a:solidFill>
              </a:rPr>
              <a:t>İ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296988"/>
            <a:ext cx="8610600" cy="45799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A50021"/>
              </a:buClr>
              <a:buFont typeface="Wingdings" pitchFamily="2" charset="2"/>
              <a:buChar char="v"/>
            </a:pPr>
            <a:r>
              <a:rPr lang="en-US" sz="2200" b="1">
                <a:solidFill>
                  <a:srgbClr val="FF0000"/>
                </a:solidFill>
              </a:rPr>
              <a:t>rand(n,m)</a:t>
            </a:r>
            <a:r>
              <a:rPr lang="en-US" sz="2200" b="1"/>
              <a:t> fonksiyonu MATLAB’de  </a:t>
            </a:r>
            <a:r>
              <a:rPr lang="en-US" sz="2200" b="1">
                <a:solidFill>
                  <a:srgbClr val="FF0000"/>
                </a:solidFill>
              </a:rPr>
              <a:t>nxm</a:t>
            </a:r>
            <a:r>
              <a:rPr lang="en-US" sz="2200" b="1"/>
              <a:t> boyutunda ve elemanlar</a:t>
            </a:r>
            <a:r>
              <a:rPr lang="tr-TR" sz="2200" b="1"/>
              <a:t>ı</a:t>
            </a:r>
            <a:r>
              <a:rPr lang="en-US" sz="2200" b="1"/>
              <a:t> </a:t>
            </a:r>
            <a:r>
              <a:rPr lang="en-US" sz="2200" b="1">
                <a:solidFill>
                  <a:srgbClr val="FF0000"/>
                </a:solidFill>
              </a:rPr>
              <a:t>rastgele say</a:t>
            </a:r>
            <a:r>
              <a:rPr lang="tr-TR" sz="2200" b="1">
                <a:solidFill>
                  <a:srgbClr val="FF0000"/>
                </a:solidFill>
              </a:rPr>
              <a:t>ı</a:t>
            </a:r>
            <a:r>
              <a:rPr lang="en-US" sz="2200" b="1">
                <a:solidFill>
                  <a:srgbClr val="FF0000"/>
                </a:solidFill>
              </a:rPr>
              <a:t>lar</a:t>
            </a:r>
            <a:r>
              <a:rPr lang="en-US" sz="2200" b="1"/>
              <a:t> olan bir matris olu</a:t>
            </a:r>
            <a:r>
              <a:rPr lang="tr-TR" sz="2200" b="1"/>
              <a:t>ş</a:t>
            </a:r>
            <a:r>
              <a:rPr lang="en-US" sz="2200" b="1"/>
              <a:t>turur. Olu</a:t>
            </a:r>
            <a:r>
              <a:rPr lang="tr-TR" sz="2200" b="1"/>
              <a:t>ş</a:t>
            </a:r>
            <a:r>
              <a:rPr lang="en-US" sz="2200" b="1"/>
              <a:t>turulan bu rastgele say</a:t>
            </a:r>
            <a:r>
              <a:rPr lang="tr-TR" sz="2200" b="1"/>
              <a:t>ı</a:t>
            </a:r>
            <a:r>
              <a:rPr lang="en-US" sz="2200" b="1"/>
              <a:t>lar </a:t>
            </a:r>
            <a:r>
              <a:rPr lang="en-US" sz="2200" b="1">
                <a:solidFill>
                  <a:srgbClr val="FF0000"/>
                </a:solidFill>
              </a:rPr>
              <a:t>0</a:t>
            </a:r>
            <a:r>
              <a:rPr lang="en-US" sz="2200" b="1">
                <a:solidFill>
                  <a:srgbClr val="0000CC"/>
                </a:solidFill>
              </a:rPr>
              <a:t> </a:t>
            </a:r>
            <a:r>
              <a:rPr lang="en-US" sz="2200" b="1">
                <a:solidFill>
                  <a:srgbClr val="FF0000"/>
                </a:solidFill>
              </a:rPr>
              <a:t>ile</a:t>
            </a:r>
            <a:r>
              <a:rPr lang="en-US" sz="2200" b="1">
                <a:solidFill>
                  <a:srgbClr val="0000CC"/>
                </a:solidFill>
              </a:rPr>
              <a:t> </a:t>
            </a:r>
            <a:r>
              <a:rPr lang="en-US" sz="2200" b="1">
                <a:solidFill>
                  <a:srgbClr val="FF0000"/>
                </a:solidFill>
              </a:rPr>
              <a:t>1</a:t>
            </a:r>
            <a:r>
              <a:rPr lang="en-US" sz="2200" b="1"/>
              <a:t> aras</a:t>
            </a:r>
            <a:r>
              <a:rPr lang="tr-TR" sz="2200" b="1"/>
              <a:t>ı</a:t>
            </a:r>
            <a:r>
              <a:rPr lang="en-US" sz="2200" b="1"/>
              <a:t>ndad</a:t>
            </a:r>
            <a:r>
              <a:rPr lang="tr-TR" sz="2200" b="1"/>
              <a:t>ı</a:t>
            </a:r>
            <a:r>
              <a:rPr lang="en-US" sz="2200" b="1"/>
              <a:t>r ve d</a:t>
            </a:r>
            <a:r>
              <a:rPr lang="tr-TR" sz="2200" b="1"/>
              <a:t>ü</a:t>
            </a:r>
            <a:r>
              <a:rPr lang="en-US" sz="2200" b="1"/>
              <a:t>zg</a:t>
            </a:r>
            <a:r>
              <a:rPr lang="tr-TR" sz="2200" b="1"/>
              <a:t>ü</a:t>
            </a:r>
            <a:r>
              <a:rPr lang="en-US" sz="2200" b="1"/>
              <a:t>n da</a:t>
            </a:r>
            <a:r>
              <a:rPr lang="tr-TR" sz="2200" b="1"/>
              <a:t>ğı</a:t>
            </a:r>
            <a:r>
              <a:rPr lang="en-US" sz="2200" b="1"/>
              <a:t>l</a:t>
            </a:r>
            <a:r>
              <a:rPr lang="tr-TR" sz="2200" b="1"/>
              <a:t>ı</a:t>
            </a:r>
            <a:r>
              <a:rPr lang="en-US" sz="2200" b="1"/>
              <a:t>ml</a:t>
            </a:r>
            <a:r>
              <a:rPr lang="tr-TR" sz="2200" b="1"/>
              <a:t>ı</a:t>
            </a:r>
            <a:r>
              <a:rPr lang="en-US" sz="2200" b="1"/>
              <a:t>d</a:t>
            </a:r>
            <a:r>
              <a:rPr lang="tr-TR" sz="2200" b="1"/>
              <a:t>ı</a:t>
            </a:r>
            <a:r>
              <a:rPr lang="en-US" sz="2200" b="1"/>
              <a:t>r.</a:t>
            </a:r>
            <a:endParaRPr lang="tr-TR" sz="2200" b="1"/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  <a:buFont typeface="Wingdings" pitchFamily="2" charset="2"/>
              <a:buChar char="v"/>
            </a:pPr>
            <a:r>
              <a:rPr lang="tr-TR" sz="2200" b="1"/>
              <a:t>Üretilmek istenen matris kare bir matris ise yani </a:t>
            </a:r>
            <a:r>
              <a:rPr lang="tr-TR" sz="2200" b="1">
                <a:solidFill>
                  <a:srgbClr val="FF0000"/>
                </a:solidFill>
              </a:rPr>
              <a:t>n</a:t>
            </a:r>
            <a:r>
              <a:rPr lang="tr-TR" sz="2200" b="1"/>
              <a:t> satır sayısı, </a:t>
            </a:r>
            <a:r>
              <a:rPr lang="tr-TR" sz="2200" b="1">
                <a:solidFill>
                  <a:srgbClr val="FF0000"/>
                </a:solidFill>
              </a:rPr>
              <a:t>m</a:t>
            </a:r>
            <a:r>
              <a:rPr lang="tr-TR" sz="2200" b="1"/>
              <a:t> sütun sayısına eşit ise </a:t>
            </a:r>
            <a:r>
              <a:rPr lang="tr-TR" sz="2200" b="1">
                <a:solidFill>
                  <a:srgbClr val="FF0000"/>
                </a:solidFill>
              </a:rPr>
              <a:t>rand(n,n)</a:t>
            </a:r>
            <a:r>
              <a:rPr lang="tr-TR" sz="2200" b="1"/>
              <a:t> yerine sadece </a:t>
            </a:r>
            <a:r>
              <a:rPr lang="tr-TR" sz="2200" b="1">
                <a:solidFill>
                  <a:srgbClr val="FF0000"/>
                </a:solidFill>
              </a:rPr>
              <a:t>rand(n)</a:t>
            </a:r>
            <a:r>
              <a:rPr lang="tr-TR" sz="2200" b="1"/>
              <a:t> kullanılabilir. </a:t>
            </a: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  <a:buFont typeface="Wingdings" pitchFamily="2" charset="2"/>
              <a:buChar char="v"/>
            </a:pPr>
            <a:r>
              <a:rPr lang="tr-TR" sz="2200" b="1"/>
              <a:t>0 ile 1 arasında rastgele ondalıklı bir skaler sayı üretmek için ise </a:t>
            </a:r>
            <a:r>
              <a:rPr lang="tr-TR" sz="2200" b="1">
                <a:solidFill>
                  <a:srgbClr val="FF0000"/>
                </a:solidFill>
              </a:rPr>
              <a:t>rand(1)</a:t>
            </a:r>
            <a:r>
              <a:rPr lang="tr-TR" sz="2200" b="1"/>
              <a:t> fonksiyonunun kullanımı yeterlidir.</a:t>
            </a:r>
            <a:endParaRPr lang="en-US" sz="2200" b="1"/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  <a:buFont typeface="Wingdings" pitchFamily="2" charset="2"/>
              <a:buChar char="v"/>
            </a:pPr>
            <a:r>
              <a:rPr lang="en-US" sz="2200" b="1"/>
              <a:t>Rastgele</a:t>
            </a:r>
            <a:r>
              <a:rPr lang="tr-TR" sz="2200" b="1"/>
              <a:t> </a:t>
            </a:r>
            <a:r>
              <a:rPr lang="en-US" sz="2200" b="1"/>
              <a:t>say</a:t>
            </a:r>
            <a:r>
              <a:rPr lang="tr-TR" sz="2200" b="1"/>
              <a:t>ı</a:t>
            </a:r>
            <a:r>
              <a:rPr lang="en-US" sz="2200" b="1"/>
              <a:t>lardan olu</a:t>
            </a:r>
            <a:r>
              <a:rPr lang="tr-TR" sz="2200" b="1"/>
              <a:t>ş</a:t>
            </a:r>
            <a:r>
              <a:rPr lang="en-US" sz="2200" b="1"/>
              <a:t>an bu matrisin t</a:t>
            </a:r>
            <a:r>
              <a:rPr lang="tr-TR" sz="2200" b="1"/>
              <a:t>ü</a:t>
            </a:r>
            <a:r>
              <a:rPr lang="en-US" sz="2200" b="1"/>
              <a:t>m elemanlar</a:t>
            </a:r>
            <a:r>
              <a:rPr lang="tr-TR" sz="2200" b="1"/>
              <a:t>ı</a:t>
            </a:r>
            <a:r>
              <a:rPr lang="en-US" sz="2200" b="1"/>
              <a:t>n</a:t>
            </a:r>
            <a:r>
              <a:rPr lang="tr-TR" sz="2200" b="1"/>
              <a:t>ı</a:t>
            </a:r>
            <a:r>
              <a:rPr lang="en-US" sz="2200" b="1"/>
              <a:t> </a:t>
            </a:r>
            <a:r>
              <a:rPr lang="en-US" sz="2200" b="1">
                <a:solidFill>
                  <a:srgbClr val="FF0000"/>
                </a:solidFill>
              </a:rPr>
              <a:t>k</a:t>
            </a:r>
            <a:r>
              <a:rPr lang="en-US" sz="2200" b="1"/>
              <a:t> gibi bir say</a:t>
            </a:r>
            <a:r>
              <a:rPr lang="tr-TR" sz="2200" b="1"/>
              <a:t>ı</a:t>
            </a:r>
            <a:r>
              <a:rPr lang="en-US" sz="2200" b="1"/>
              <a:t> ile </a:t>
            </a:r>
            <a:r>
              <a:rPr lang="tr-TR" sz="2200" b="1"/>
              <a:t>ç</a:t>
            </a:r>
            <a:r>
              <a:rPr lang="en-US" sz="2200" b="1"/>
              <a:t>arparak say</a:t>
            </a:r>
            <a:r>
              <a:rPr lang="tr-TR" sz="2200" b="1"/>
              <a:t>ı</a:t>
            </a:r>
            <a:r>
              <a:rPr lang="en-US" sz="2200" b="1"/>
              <a:t>lar</a:t>
            </a:r>
            <a:r>
              <a:rPr lang="tr-TR" sz="2200" b="1"/>
              <a:t>ı</a:t>
            </a:r>
            <a:r>
              <a:rPr lang="en-US" sz="2200" b="1"/>
              <a:t> </a:t>
            </a:r>
            <a:r>
              <a:rPr lang="en-US" sz="2200" b="1">
                <a:solidFill>
                  <a:srgbClr val="FF0000"/>
                </a:solidFill>
              </a:rPr>
              <a:t>0 ile k</a:t>
            </a:r>
            <a:r>
              <a:rPr lang="en-US" sz="2200" b="1"/>
              <a:t> aral</a:t>
            </a:r>
            <a:r>
              <a:rPr lang="tr-TR" sz="2200" b="1"/>
              <a:t>ığı</a:t>
            </a:r>
            <a:r>
              <a:rPr lang="en-US" sz="2200" b="1"/>
              <a:t>na </a:t>
            </a:r>
            <a:r>
              <a:rPr lang="tr-TR" sz="2200" b="1"/>
              <a:t>ç</a:t>
            </a:r>
            <a:r>
              <a:rPr lang="en-US" sz="2200" b="1"/>
              <a:t>ekebiliriz.</a:t>
            </a: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  <a:buFont typeface="Wingdings" pitchFamily="2" charset="2"/>
              <a:buChar char="v"/>
            </a:pPr>
            <a:r>
              <a:rPr lang="en-US" sz="2200" b="1"/>
              <a:t>Ondal</a:t>
            </a:r>
            <a:r>
              <a:rPr lang="tr-TR" sz="2200" b="1"/>
              <a:t>ı</a:t>
            </a:r>
            <a:r>
              <a:rPr lang="en-US" sz="2200" b="1"/>
              <a:t>k</a:t>
            </a:r>
            <a:r>
              <a:rPr lang="tr-TR" sz="2200" b="1"/>
              <a:t>lı</a:t>
            </a:r>
            <a:r>
              <a:rPr lang="en-US" sz="2200" b="1"/>
              <a:t> say</a:t>
            </a:r>
            <a:r>
              <a:rPr lang="tr-TR" sz="2200" b="1"/>
              <a:t>ı</a:t>
            </a:r>
            <a:r>
              <a:rPr lang="en-US" sz="2200" b="1"/>
              <a:t>lardan olu</a:t>
            </a:r>
            <a:r>
              <a:rPr lang="tr-TR" sz="2200" b="1"/>
              <a:t>ş</a:t>
            </a:r>
            <a:r>
              <a:rPr lang="en-US" sz="2200" b="1"/>
              <a:t>mu</a:t>
            </a:r>
            <a:r>
              <a:rPr lang="tr-TR" sz="2200" b="1"/>
              <a:t>ş</a:t>
            </a:r>
            <a:r>
              <a:rPr lang="en-US" sz="2200" b="1"/>
              <a:t> bir matrisin elemanlar</a:t>
            </a:r>
            <a:r>
              <a:rPr lang="tr-TR" sz="2200" b="1"/>
              <a:t>ı</a:t>
            </a:r>
            <a:r>
              <a:rPr lang="en-US" sz="2200" b="1"/>
              <a:t>n</a:t>
            </a:r>
            <a:r>
              <a:rPr lang="tr-TR" sz="2200" b="1"/>
              <a:t>ı</a:t>
            </a:r>
            <a:r>
              <a:rPr lang="en-US" sz="2200" b="1"/>
              <a:t> yuvarlay</a:t>
            </a:r>
            <a:r>
              <a:rPr lang="tr-TR" sz="2200" b="1"/>
              <a:t>ı</a:t>
            </a:r>
            <a:r>
              <a:rPr lang="en-US" sz="2200" b="1"/>
              <a:t>p tamsay</a:t>
            </a:r>
            <a:r>
              <a:rPr lang="tr-TR" sz="2200" b="1"/>
              <a:t>ı</a:t>
            </a:r>
            <a:r>
              <a:rPr lang="en-US" sz="2200" b="1"/>
              <a:t> yapmak i</a:t>
            </a:r>
            <a:r>
              <a:rPr lang="tr-TR" sz="2200" b="1"/>
              <a:t>ç</a:t>
            </a:r>
            <a:r>
              <a:rPr lang="en-US" sz="2200" b="1"/>
              <a:t>in</a:t>
            </a:r>
            <a:r>
              <a:rPr lang="tr-TR" sz="2200" b="1"/>
              <a:t> herhangi bir yuvarlama fonksiyonunu, mesela</a:t>
            </a:r>
            <a:r>
              <a:rPr lang="en-US" sz="2200" b="1"/>
              <a:t> </a:t>
            </a:r>
            <a:r>
              <a:rPr lang="en-US" sz="2200" b="1">
                <a:solidFill>
                  <a:srgbClr val="FF0000"/>
                </a:solidFill>
              </a:rPr>
              <a:t>round</a:t>
            </a:r>
            <a:r>
              <a:rPr lang="en-US" sz="2200" b="1"/>
              <a:t> fonksiyonunu kullanabiliriz. </a:t>
            </a: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0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3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725488"/>
            <a:ext cx="8229600" cy="1143000"/>
          </a:xfrm>
        </p:spPr>
        <p:txBody>
          <a:bodyPr/>
          <a:lstStyle/>
          <a:p>
            <a:pPr eaLnBrk="1" hangingPunct="1"/>
            <a:r>
              <a:rPr lang="tr-TR" sz="2800" b="1">
                <a:solidFill>
                  <a:srgbClr val="3333CC"/>
                </a:solidFill>
              </a:rPr>
              <a:t>AŞAĞIDAKİ MATLAB DEYİMLERİ KOMUT PENCERESİNDE ÇALIŞTIRILDIKLARINDA NASIL ÇIKTILAR ÜRETİRLER?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2025650"/>
            <a:ext cx="7488237" cy="3852863"/>
          </a:xfrm>
        </p:spPr>
        <p:txBody>
          <a:bodyPr/>
          <a:lstStyle/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a</a:t>
            </a:r>
            <a:r>
              <a:rPr lang="en-US" sz="2400" b="1">
                <a:solidFill>
                  <a:srgbClr val="FF0000"/>
                </a:solidFill>
              </a:rPr>
              <a:t>=rand(1,10)</a:t>
            </a:r>
            <a:r>
              <a:rPr lang="en-US" sz="2400" b="1"/>
              <a:t> </a:t>
            </a:r>
            <a:r>
              <a:rPr lang="tr-TR" sz="2400" b="1"/>
              <a:t>    </a:t>
            </a:r>
            <a:r>
              <a:rPr lang="en-US" sz="2400" b="1"/>
              <a:t>                    </a:t>
            </a:r>
            <a:endParaRPr lang="tr-TR" sz="2400" b="1"/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b</a:t>
            </a:r>
            <a:r>
              <a:rPr lang="en-US" sz="2400" b="1">
                <a:solidFill>
                  <a:srgbClr val="FF0000"/>
                </a:solidFill>
              </a:rPr>
              <a:t>=</a:t>
            </a:r>
            <a:r>
              <a:rPr lang="tr-TR" sz="2400" b="1">
                <a:solidFill>
                  <a:srgbClr val="FF0000"/>
                </a:solidFill>
              </a:rPr>
              <a:t>fix</a:t>
            </a:r>
            <a:r>
              <a:rPr lang="en-US" sz="2400" b="1">
                <a:solidFill>
                  <a:srgbClr val="FF0000"/>
                </a:solidFill>
              </a:rPr>
              <a:t>(rand(</a:t>
            </a:r>
            <a:r>
              <a:rPr lang="tr-TR" sz="2400" b="1">
                <a:solidFill>
                  <a:srgbClr val="FF0000"/>
                </a:solidFill>
              </a:rPr>
              <a:t>3,5</a:t>
            </a:r>
            <a:r>
              <a:rPr lang="en-US" sz="2400" b="1">
                <a:solidFill>
                  <a:srgbClr val="FF0000"/>
                </a:solidFill>
              </a:rPr>
              <a:t>))</a:t>
            </a:r>
            <a:endParaRPr lang="en-US" sz="2400" b="1">
              <a:solidFill>
                <a:srgbClr val="0000CC"/>
              </a:solidFill>
            </a:endParaRPr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c</a:t>
            </a:r>
            <a:r>
              <a:rPr lang="en-US" sz="2400" b="1">
                <a:solidFill>
                  <a:srgbClr val="FF0000"/>
                </a:solidFill>
              </a:rPr>
              <a:t>=round(</a:t>
            </a:r>
            <a:r>
              <a:rPr lang="tr-TR" sz="2400" b="1">
                <a:solidFill>
                  <a:srgbClr val="FF0000"/>
                </a:solidFill>
              </a:rPr>
              <a:t>40</a:t>
            </a:r>
            <a:r>
              <a:rPr lang="en-US" sz="2400" b="1">
                <a:solidFill>
                  <a:srgbClr val="FF0000"/>
                </a:solidFill>
              </a:rPr>
              <a:t>*rand(5,3))</a:t>
            </a:r>
            <a:r>
              <a:rPr lang="en-US" sz="2400" b="1">
                <a:solidFill>
                  <a:srgbClr val="0000CC"/>
                </a:solidFill>
              </a:rPr>
              <a:t>        </a:t>
            </a:r>
            <a:endParaRPr lang="tr-TR" sz="2400" b="1">
              <a:solidFill>
                <a:srgbClr val="0000CC"/>
              </a:solidFill>
            </a:endParaRPr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d</a:t>
            </a:r>
            <a:r>
              <a:rPr lang="en-US" sz="2400" b="1">
                <a:solidFill>
                  <a:srgbClr val="FF0000"/>
                </a:solidFill>
              </a:rPr>
              <a:t>= </a:t>
            </a:r>
            <a:r>
              <a:rPr lang="tr-TR" sz="2400" b="1">
                <a:solidFill>
                  <a:srgbClr val="FF0000"/>
                </a:solidFill>
              </a:rPr>
              <a:t>40</a:t>
            </a:r>
            <a:r>
              <a:rPr lang="en-US" sz="2400" b="1">
                <a:solidFill>
                  <a:srgbClr val="FF0000"/>
                </a:solidFill>
              </a:rPr>
              <a:t>*round(rand(5,3))</a:t>
            </a:r>
            <a:endParaRPr lang="en-US" sz="2400" b="1">
              <a:solidFill>
                <a:srgbClr val="0000CC"/>
              </a:solidFill>
            </a:endParaRPr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e</a:t>
            </a:r>
            <a:r>
              <a:rPr lang="en-US" sz="2400" b="1">
                <a:solidFill>
                  <a:srgbClr val="FF0000"/>
                </a:solidFill>
              </a:rPr>
              <a:t>=round(10+40*rand(5,3))</a:t>
            </a:r>
            <a:r>
              <a:rPr lang="en-US" sz="2400" b="1">
                <a:solidFill>
                  <a:srgbClr val="0000CC"/>
                </a:solidFill>
              </a:rPr>
              <a:t>  </a:t>
            </a:r>
            <a:endParaRPr lang="tr-TR" sz="2400" b="1">
              <a:solidFill>
                <a:srgbClr val="0000CC"/>
              </a:solidFill>
            </a:endParaRPr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f</a:t>
            </a:r>
            <a:r>
              <a:rPr lang="en-US" sz="2400" b="1">
                <a:solidFill>
                  <a:srgbClr val="FF0000"/>
                </a:solidFill>
              </a:rPr>
              <a:t>=10+40*round(rand(5,3)</a:t>
            </a:r>
            <a:r>
              <a:rPr lang="tr-TR" sz="2400" b="1">
                <a:solidFill>
                  <a:srgbClr val="FF0000"/>
                </a:solidFill>
              </a:rPr>
              <a:t>)</a:t>
            </a:r>
            <a:r>
              <a:rPr lang="en-US" sz="2400" b="1">
                <a:solidFill>
                  <a:srgbClr val="CC0000"/>
                </a:solidFill>
              </a:rPr>
              <a:t> </a:t>
            </a:r>
            <a:endParaRPr lang="en-US" sz="2400" b="1">
              <a:solidFill>
                <a:srgbClr val="0000CC"/>
              </a:solidFill>
            </a:endParaRPr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g</a:t>
            </a:r>
            <a:r>
              <a:rPr lang="en-US" sz="2400" b="1">
                <a:solidFill>
                  <a:srgbClr val="FF0000"/>
                </a:solidFill>
              </a:rPr>
              <a:t>=round(50+250*rand(3,4))</a:t>
            </a:r>
            <a:endParaRPr lang="tr-TR" sz="2400" b="1">
              <a:solidFill>
                <a:srgbClr val="0000CC"/>
              </a:solidFill>
            </a:endParaRPr>
          </a:p>
          <a:p>
            <a:pPr marL="31750" indent="-31750" eaLnBrk="1" hangingPunct="1">
              <a:lnSpc>
                <a:spcPct val="90000"/>
              </a:lnSpc>
              <a:buClr>
                <a:srgbClr val="A50021"/>
              </a:buClr>
              <a:buFontTx/>
              <a:buNone/>
            </a:pPr>
            <a:r>
              <a:rPr lang="tr-TR" sz="2800" b="1"/>
              <a:t>&gt;&gt;</a:t>
            </a:r>
            <a:r>
              <a:rPr lang="tr-TR" sz="2400" b="1"/>
              <a:t> </a:t>
            </a:r>
            <a:r>
              <a:rPr lang="en-US" sz="2400" b="1"/>
              <a:t>h</a:t>
            </a:r>
            <a:r>
              <a:rPr lang="en-US" sz="2400" b="1">
                <a:solidFill>
                  <a:srgbClr val="FF0000"/>
                </a:solidFill>
              </a:rPr>
              <a:t>=round(1000*rand(1))</a:t>
            </a:r>
            <a:endParaRPr lang="tr-TR" sz="2400" b="1">
              <a:solidFill>
                <a:srgbClr val="0000CC"/>
              </a:solidFill>
            </a:endParaRP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711200"/>
            <a:ext cx="8683625" cy="1143000"/>
          </a:xfrm>
        </p:spPr>
        <p:txBody>
          <a:bodyPr/>
          <a:lstStyle/>
          <a:p>
            <a:pPr eaLnBrk="1" hangingPunct="1"/>
            <a:r>
              <a:rPr lang="tr-TR" sz="2800" b="1">
                <a:solidFill>
                  <a:srgbClr val="0000CC"/>
                </a:solidFill>
              </a:rPr>
              <a:t>zeros FONKSİYONU İLE SADECE 0’LAR İÇEREN BİR MATRİSİN OTOMATİK OLARAK OLUŞTURULMASI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2025650"/>
            <a:ext cx="8412162" cy="4464050"/>
          </a:xfrm>
        </p:spPr>
        <p:txBody>
          <a:bodyPr/>
          <a:lstStyle/>
          <a:p>
            <a:pPr marL="603250" lvl="1" indent="-457200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tr-TR" b="1" dirty="0" err="1">
                <a:solidFill>
                  <a:srgbClr val="FF0000"/>
                </a:solidFill>
              </a:rPr>
              <a:t>zeros</a:t>
            </a:r>
            <a:r>
              <a:rPr lang="tr-TR" b="1" dirty="0">
                <a:solidFill>
                  <a:srgbClr val="FF0000"/>
                </a:solidFill>
              </a:rPr>
              <a:t>(</a:t>
            </a:r>
            <a:r>
              <a:rPr lang="tr-TR" b="1" dirty="0" err="1">
                <a:solidFill>
                  <a:srgbClr val="FF0000"/>
                </a:solidFill>
              </a:rPr>
              <a:t>n,m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tr-TR" b="1" dirty="0"/>
              <a:t> fonksiyonu </a:t>
            </a:r>
            <a:r>
              <a:rPr lang="tr-TR" b="1" dirty="0" err="1">
                <a:solidFill>
                  <a:srgbClr val="FF0000"/>
                </a:solidFill>
              </a:rPr>
              <a:t>nxm</a:t>
            </a:r>
            <a:r>
              <a:rPr lang="tr-TR" b="1" dirty="0"/>
              <a:t> boyutunda        (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b="1" dirty="0"/>
              <a:t> satırlı ve </a:t>
            </a:r>
            <a:r>
              <a:rPr lang="tr-TR" b="1" dirty="0">
                <a:solidFill>
                  <a:srgbClr val="FF0000"/>
                </a:solidFill>
              </a:rPr>
              <a:t>m</a:t>
            </a:r>
            <a:r>
              <a:rPr lang="tr-TR" b="1" dirty="0"/>
              <a:t> sütunlu) ve her bir elemanı 0 olan bir matris üretmek amacıyla kullanılır.</a:t>
            </a:r>
          </a:p>
          <a:p>
            <a:pPr marL="603250" lvl="1" indent="-457200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tr-TR" b="1" dirty="0"/>
              <a:t>Üretilmek istenen matris kare bir matris ise yani 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b="1" dirty="0"/>
              <a:t> satır sayısı, </a:t>
            </a:r>
            <a:r>
              <a:rPr lang="tr-TR" b="1" dirty="0">
                <a:solidFill>
                  <a:srgbClr val="FF0000"/>
                </a:solidFill>
              </a:rPr>
              <a:t>m</a:t>
            </a:r>
            <a:r>
              <a:rPr lang="tr-TR" b="1" dirty="0"/>
              <a:t> sütun sayısına eşit ise </a:t>
            </a:r>
            <a:r>
              <a:rPr lang="tr-TR" b="1" dirty="0" err="1">
                <a:solidFill>
                  <a:srgbClr val="FF0000"/>
                </a:solidFill>
              </a:rPr>
              <a:t>zeros</a:t>
            </a:r>
            <a:r>
              <a:rPr lang="tr-TR" b="1" dirty="0">
                <a:solidFill>
                  <a:srgbClr val="FF0000"/>
                </a:solidFill>
              </a:rPr>
              <a:t>(</a:t>
            </a:r>
            <a:r>
              <a:rPr lang="tr-TR" b="1" dirty="0" err="1">
                <a:solidFill>
                  <a:srgbClr val="FF0000"/>
                </a:solidFill>
              </a:rPr>
              <a:t>n,n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tr-TR" b="1" dirty="0"/>
              <a:t> yerine sadece </a:t>
            </a:r>
            <a:r>
              <a:rPr lang="tr-TR" b="1" dirty="0" err="1">
                <a:solidFill>
                  <a:srgbClr val="FF0000"/>
                </a:solidFill>
              </a:rPr>
              <a:t>zeros</a:t>
            </a:r>
            <a:r>
              <a:rPr lang="tr-TR" b="1" dirty="0">
                <a:solidFill>
                  <a:srgbClr val="FF0000"/>
                </a:solidFill>
              </a:rPr>
              <a:t>(n)</a:t>
            </a:r>
            <a:r>
              <a:rPr lang="tr-TR" b="1" dirty="0"/>
              <a:t> kullanılabilir.</a:t>
            </a:r>
          </a:p>
          <a:p>
            <a:pPr marL="146050" lvl="1" indent="0"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tr-TR" b="1" dirty="0"/>
              <a:t>&gt;&gt;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zeros</a:t>
            </a:r>
            <a:r>
              <a:rPr lang="en-US" b="1" dirty="0"/>
              <a:t>(</a:t>
            </a:r>
            <a:r>
              <a:rPr lang="tr-TR" b="1" dirty="0"/>
              <a:t>1,</a:t>
            </a:r>
            <a:r>
              <a:rPr lang="en-US" b="1" dirty="0"/>
              <a:t>3)</a:t>
            </a:r>
            <a:r>
              <a:rPr lang="tr-TR" b="1" dirty="0"/>
              <a:t> </a:t>
            </a:r>
          </a:p>
          <a:p>
            <a:pPr marL="146050" lvl="1" indent="0"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tr-TR" b="1" dirty="0"/>
              <a:t>&gt;&gt;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zeros</a:t>
            </a:r>
            <a:r>
              <a:rPr lang="en-US" b="1" dirty="0"/>
              <a:t>(3</a:t>
            </a:r>
            <a:r>
              <a:rPr lang="tr-TR" b="1" dirty="0"/>
              <a:t>,1</a:t>
            </a:r>
            <a:r>
              <a:rPr lang="en-US" b="1" dirty="0"/>
              <a:t>)</a:t>
            </a:r>
            <a:r>
              <a:rPr lang="tr-TR" b="1" dirty="0"/>
              <a:t> </a:t>
            </a:r>
            <a:endParaRPr lang="en-US" b="1" dirty="0"/>
          </a:p>
          <a:p>
            <a:pPr marL="0" indent="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/>
              <a:t>&gt;&gt;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zeros</a:t>
            </a:r>
            <a:r>
              <a:rPr lang="en-US" sz="2800" b="1" dirty="0"/>
              <a:t>(4,4) </a:t>
            </a:r>
            <a:endParaRPr lang="tr-TR" sz="2800" b="1" dirty="0"/>
          </a:p>
          <a:p>
            <a:pPr marL="0" indent="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/>
              <a:t>&gt;&gt;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zeros</a:t>
            </a:r>
            <a:r>
              <a:rPr lang="en-US" sz="2800" b="1" dirty="0"/>
              <a:t>(4)	 	 </a:t>
            </a:r>
            <a:r>
              <a:rPr lang="tr-TR" sz="2800" b="1" dirty="0"/>
              <a:t> </a:t>
            </a:r>
          </a:p>
          <a:p>
            <a:pPr marL="0" indent="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tr-TR" sz="2800" b="1" dirty="0"/>
              <a:t> &gt;&gt; </a:t>
            </a:r>
            <a:r>
              <a:rPr lang="en-US" sz="2800" b="1" dirty="0">
                <a:solidFill>
                  <a:srgbClr val="FF0000"/>
                </a:solidFill>
              </a:rPr>
              <a:t>zeros</a:t>
            </a:r>
            <a:r>
              <a:rPr lang="en-US" sz="2800" b="1" dirty="0"/>
              <a:t>(3,5)</a:t>
            </a:r>
            <a:endParaRPr lang="tr-TR" sz="2800" b="1" dirty="0"/>
          </a:p>
          <a:p>
            <a:pPr marL="31750" indent="-3175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en-US" sz="2800" b="1" dirty="0"/>
              <a:t>		</a:t>
            </a:r>
            <a:r>
              <a:rPr lang="tr-TR" sz="2800" b="1" dirty="0"/>
              <a:t>	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" name="Cloud 1"/>
          <p:cNvSpPr/>
          <p:nvPr/>
        </p:nvSpPr>
        <p:spPr>
          <a:xfrm>
            <a:off x="3743325" y="4329113"/>
            <a:ext cx="4968875" cy="1584325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dirty="0" err="1">
                <a:solidFill>
                  <a:schemeClr val="bg1"/>
                </a:solidFill>
              </a:rPr>
              <a:t>zeros</a:t>
            </a:r>
            <a:r>
              <a:rPr lang="tr-TR" dirty="0">
                <a:solidFill>
                  <a:schemeClr val="bg1"/>
                </a:solidFill>
              </a:rPr>
              <a:t>(3,5)</a:t>
            </a:r>
            <a:r>
              <a:rPr lang="tr-TR" dirty="0">
                <a:solidFill>
                  <a:schemeClr val="tx2"/>
                </a:solidFill>
              </a:rPr>
              <a:t> deyimi acaba </a:t>
            </a:r>
            <a:r>
              <a:rPr lang="tr-TR" dirty="0" err="1">
                <a:solidFill>
                  <a:schemeClr val="bg1"/>
                </a:solidFill>
              </a:rPr>
              <a:t>fix</a:t>
            </a:r>
            <a:r>
              <a:rPr lang="tr-TR" dirty="0">
                <a:solidFill>
                  <a:schemeClr val="bg1"/>
                </a:solidFill>
              </a:rPr>
              <a:t>(</a:t>
            </a:r>
            <a:r>
              <a:rPr lang="tr-TR" dirty="0" err="1">
                <a:solidFill>
                  <a:schemeClr val="bg1"/>
                </a:solidFill>
              </a:rPr>
              <a:t>rand</a:t>
            </a:r>
            <a:r>
              <a:rPr lang="tr-TR" dirty="0">
                <a:solidFill>
                  <a:schemeClr val="bg1"/>
                </a:solidFill>
              </a:rPr>
              <a:t>(3,5))</a:t>
            </a:r>
            <a:r>
              <a:rPr lang="tr-TR" dirty="0">
                <a:solidFill>
                  <a:schemeClr val="tx2"/>
                </a:solidFill>
              </a:rPr>
              <a:t> deyimi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tr-TR" dirty="0">
                <a:solidFill>
                  <a:schemeClr val="tx2"/>
                </a:solidFill>
              </a:rPr>
              <a:t>ile aynı sonucu üretir mi?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711200"/>
            <a:ext cx="8683625" cy="1143000"/>
          </a:xfrm>
        </p:spPr>
        <p:txBody>
          <a:bodyPr/>
          <a:lstStyle/>
          <a:p>
            <a:pPr eaLnBrk="1" hangingPunct="1"/>
            <a:r>
              <a:rPr lang="tr-TR" sz="2800" b="1">
                <a:solidFill>
                  <a:srgbClr val="0000CC"/>
                </a:solidFill>
              </a:rPr>
              <a:t>ones FONKSİYONU İLE SADECE 1’LER İÇEREN BİR MATRİSİN OTOMATİK OLARAK OLUŞTURULMASI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2025650"/>
            <a:ext cx="8412162" cy="4464050"/>
          </a:xfrm>
        </p:spPr>
        <p:txBody>
          <a:bodyPr/>
          <a:lstStyle/>
          <a:p>
            <a:pPr marL="603250" lvl="1" indent="-457200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tr-TR" b="1" dirty="0" err="1">
                <a:solidFill>
                  <a:srgbClr val="FF0000"/>
                </a:solidFill>
              </a:rPr>
              <a:t>ones</a:t>
            </a:r>
            <a:r>
              <a:rPr lang="tr-TR" b="1" dirty="0">
                <a:solidFill>
                  <a:srgbClr val="FF0000"/>
                </a:solidFill>
              </a:rPr>
              <a:t>(</a:t>
            </a:r>
            <a:r>
              <a:rPr lang="tr-TR" b="1" dirty="0" err="1">
                <a:solidFill>
                  <a:srgbClr val="FF0000"/>
                </a:solidFill>
              </a:rPr>
              <a:t>n,m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tr-TR" b="1" dirty="0"/>
              <a:t> fonksiyonu </a:t>
            </a:r>
            <a:r>
              <a:rPr lang="tr-TR" b="1" dirty="0" err="1">
                <a:solidFill>
                  <a:srgbClr val="FF0000"/>
                </a:solidFill>
              </a:rPr>
              <a:t>nxm</a:t>
            </a:r>
            <a:r>
              <a:rPr lang="tr-TR" b="1" dirty="0"/>
              <a:t> boyutunda         (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b="1" dirty="0"/>
              <a:t> satırlı ve </a:t>
            </a:r>
            <a:r>
              <a:rPr lang="tr-TR" b="1" dirty="0">
                <a:solidFill>
                  <a:srgbClr val="FF0000"/>
                </a:solidFill>
              </a:rPr>
              <a:t>m</a:t>
            </a:r>
            <a:r>
              <a:rPr lang="tr-TR" b="1" dirty="0"/>
              <a:t> sütunlu) ve her bir elemanı 1 olan bir matris üretmek amacıyla kullanılır.</a:t>
            </a:r>
          </a:p>
          <a:p>
            <a:pPr marL="603250" lvl="1" indent="-457200" algn="just"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tr-TR" b="1" dirty="0"/>
              <a:t>Üretilmek istenen matris kare bir matris ise yani 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b="1" dirty="0"/>
              <a:t> satır sayısı, </a:t>
            </a:r>
            <a:r>
              <a:rPr lang="tr-TR" b="1" dirty="0">
                <a:solidFill>
                  <a:srgbClr val="FF0000"/>
                </a:solidFill>
              </a:rPr>
              <a:t>m</a:t>
            </a:r>
            <a:r>
              <a:rPr lang="tr-TR" b="1" dirty="0"/>
              <a:t> sütun sayısına eşit ise </a:t>
            </a:r>
            <a:r>
              <a:rPr lang="tr-TR" b="1" dirty="0" err="1">
                <a:solidFill>
                  <a:srgbClr val="FF0000"/>
                </a:solidFill>
              </a:rPr>
              <a:t>ones</a:t>
            </a:r>
            <a:r>
              <a:rPr lang="tr-TR" b="1" dirty="0">
                <a:solidFill>
                  <a:srgbClr val="FF0000"/>
                </a:solidFill>
              </a:rPr>
              <a:t>(</a:t>
            </a:r>
            <a:r>
              <a:rPr lang="tr-TR" b="1" dirty="0" err="1">
                <a:solidFill>
                  <a:srgbClr val="FF0000"/>
                </a:solidFill>
              </a:rPr>
              <a:t>n,n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tr-TR" b="1" dirty="0"/>
              <a:t> yerine sadece </a:t>
            </a:r>
            <a:r>
              <a:rPr lang="tr-TR" b="1" dirty="0" err="1">
                <a:solidFill>
                  <a:srgbClr val="FF0000"/>
                </a:solidFill>
              </a:rPr>
              <a:t>ones</a:t>
            </a:r>
            <a:r>
              <a:rPr lang="tr-TR" b="1" dirty="0">
                <a:solidFill>
                  <a:srgbClr val="FF0000"/>
                </a:solidFill>
              </a:rPr>
              <a:t>(n)</a:t>
            </a:r>
            <a:r>
              <a:rPr lang="tr-TR" b="1" dirty="0"/>
              <a:t> kullanılabilir.</a:t>
            </a:r>
          </a:p>
          <a:p>
            <a:pPr marL="146050" lvl="1" indent="0"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tr-TR" b="1" dirty="0"/>
              <a:t>&gt;&gt;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ones</a:t>
            </a:r>
            <a:r>
              <a:rPr lang="en-US" b="1" dirty="0"/>
              <a:t>(</a:t>
            </a:r>
            <a:r>
              <a:rPr lang="tr-TR" b="1" dirty="0"/>
              <a:t>1,</a:t>
            </a:r>
            <a:r>
              <a:rPr lang="en-US" b="1" dirty="0"/>
              <a:t>3)</a:t>
            </a:r>
            <a:r>
              <a:rPr lang="tr-TR" b="1" dirty="0"/>
              <a:t> </a:t>
            </a:r>
          </a:p>
          <a:p>
            <a:pPr marL="146050" lvl="1" indent="0"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tr-TR" b="1" dirty="0"/>
              <a:t>&gt;&gt;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ones</a:t>
            </a:r>
            <a:r>
              <a:rPr lang="en-US" b="1" dirty="0"/>
              <a:t>(3</a:t>
            </a:r>
            <a:r>
              <a:rPr lang="tr-TR" b="1" dirty="0"/>
              <a:t>,1</a:t>
            </a:r>
            <a:r>
              <a:rPr lang="en-US" b="1" dirty="0"/>
              <a:t>)</a:t>
            </a:r>
            <a:r>
              <a:rPr lang="tr-TR" b="1" dirty="0"/>
              <a:t> </a:t>
            </a:r>
            <a:endParaRPr lang="en-US" b="1" dirty="0"/>
          </a:p>
          <a:p>
            <a:pPr marL="0" indent="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/>
              <a:t>&gt;&gt;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ones</a:t>
            </a:r>
            <a:r>
              <a:rPr lang="en-US" sz="2800" b="1" dirty="0"/>
              <a:t>(4,4) </a:t>
            </a:r>
            <a:endParaRPr lang="tr-TR" sz="2800" b="1" dirty="0"/>
          </a:p>
          <a:p>
            <a:pPr marL="0" indent="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/>
              <a:t>&gt;&gt;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ones</a:t>
            </a:r>
            <a:r>
              <a:rPr lang="en-US" sz="2800" b="1" dirty="0"/>
              <a:t>(4)	 	 </a:t>
            </a:r>
            <a:r>
              <a:rPr lang="tr-TR" sz="2800" b="1" dirty="0"/>
              <a:t> </a:t>
            </a:r>
          </a:p>
          <a:p>
            <a:pPr marL="0" indent="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tr-TR" sz="2800" b="1" dirty="0"/>
              <a:t> &gt;&gt; </a:t>
            </a:r>
            <a:r>
              <a:rPr lang="tr-TR" sz="2800" b="1" dirty="0" err="1">
                <a:solidFill>
                  <a:srgbClr val="FF0000"/>
                </a:solidFill>
              </a:rPr>
              <a:t>ones</a:t>
            </a:r>
            <a:r>
              <a:rPr lang="en-US" sz="2800" b="1" dirty="0"/>
              <a:t>(3,5)</a:t>
            </a:r>
            <a:endParaRPr lang="tr-TR" sz="2800" b="1" dirty="0"/>
          </a:p>
          <a:p>
            <a:pPr marL="31750" indent="-31750" eaLnBrk="1" hangingPunct="1">
              <a:lnSpc>
                <a:spcPct val="80000"/>
              </a:lnSpc>
              <a:buClr>
                <a:srgbClr val="A50021"/>
              </a:buClr>
              <a:buFontTx/>
              <a:buNone/>
              <a:defRPr/>
            </a:pPr>
            <a:r>
              <a:rPr lang="en-US" sz="2800" b="1" dirty="0"/>
              <a:t>		</a:t>
            </a:r>
            <a:r>
              <a:rPr lang="tr-TR" sz="2800" b="1" dirty="0"/>
              <a:t>	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5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" name="Cloud 1"/>
          <p:cNvSpPr/>
          <p:nvPr/>
        </p:nvSpPr>
        <p:spPr>
          <a:xfrm>
            <a:off x="3743325" y="4329113"/>
            <a:ext cx="4968875" cy="1584325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dirty="0" err="1">
                <a:solidFill>
                  <a:schemeClr val="bg1"/>
                </a:solidFill>
              </a:rPr>
              <a:t>ones</a:t>
            </a:r>
            <a:r>
              <a:rPr lang="tr-TR" dirty="0">
                <a:solidFill>
                  <a:schemeClr val="bg1"/>
                </a:solidFill>
              </a:rPr>
              <a:t>(3,5)</a:t>
            </a:r>
            <a:r>
              <a:rPr lang="tr-TR" dirty="0">
                <a:solidFill>
                  <a:schemeClr val="tx2"/>
                </a:solidFill>
              </a:rPr>
              <a:t> deyimi acaba </a:t>
            </a:r>
            <a:r>
              <a:rPr lang="tr-TR" dirty="0" err="1">
                <a:solidFill>
                  <a:schemeClr val="bg1"/>
                </a:solidFill>
              </a:rPr>
              <a:t>ceil</a:t>
            </a:r>
            <a:r>
              <a:rPr lang="tr-TR" dirty="0">
                <a:solidFill>
                  <a:schemeClr val="bg1"/>
                </a:solidFill>
              </a:rPr>
              <a:t>(</a:t>
            </a:r>
            <a:r>
              <a:rPr lang="tr-TR" dirty="0" err="1">
                <a:solidFill>
                  <a:schemeClr val="bg1"/>
                </a:solidFill>
              </a:rPr>
              <a:t>rand</a:t>
            </a:r>
            <a:r>
              <a:rPr lang="tr-TR" dirty="0">
                <a:solidFill>
                  <a:schemeClr val="bg1"/>
                </a:solidFill>
              </a:rPr>
              <a:t>(3,5))</a:t>
            </a:r>
            <a:r>
              <a:rPr lang="tr-TR" dirty="0">
                <a:solidFill>
                  <a:schemeClr val="tx2"/>
                </a:solidFill>
              </a:rPr>
              <a:t> deyimi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tr-TR" dirty="0">
                <a:solidFill>
                  <a:schemeClr val="tx2"/>
                </a:solidFill>
              </a:rPr>
              <a:t>ile aynı sonucu üretir mi?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2268538" y="728663"/>
            <a:ext cx="50053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24000"/>
              </a:spcBef>
            </a:pPr>
            <a:r>
              <a:rPr lang="tr-TR" sz="2800">
                <a:solidFill>
                  <a:srgbClr val="3333CC"/>
                </a:solidFill>
              </a:rPr>
              <a:t>DÖNGÜ</a:t>
            </a:r>
            <a:r>
              <a:rPr lang="en-US" sz="2800">
                <a:solidFill>
                  <a:srgbClr val="3333CC"/>
                </a:solidFill>
              </a:rPr>
              <a:t>LER</a:t>
            </a:r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935038" y="1773238"/>
            <a:ext cx="79216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tr-TR" sz="2800"/>
              <a:t>Birçok uygulamada b</a:t>
            </a:r>
            <a:r>
              <a:rPr lang="en-US" sz="2800"/>
              <a:t>az</a:t>
            </a:r>
            <a:r>
              <a:rPr lang="tr-TR" sz="2800"/>
              <a:t>ı işlemlerin tekrar tekrar gerçekleştirilmesi gerekir. B</a:t>
            </a:r>
            <a:r>
              <a:rPr lang="en-US" sz="2800"/>
              <a:t>izlere bu </a:t>
            </a:r>
            <a:r>
              <a:rPr lang="tr-TR" sz="2800"/>
              <a:t>imkanı sağlayan programlama yapılarına </a:t>
            </a:r>
            <a:r>
              <a:rPr lang="tr-TR" sz="2800">
                <a:solidFill>
                  <a:srgbClr val="FF0000"/>
                </a:solidFill>
              </a:rPr>
              <a:t>döngü </a:t>
            </a:r>
            <a:r>
              <a:rPr lang="tr-TR" sz="2800"/>
              <a:t>denir.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tr-TR" sz="2800">
                <a:solidFill>
                  <a:srgbClr val="FF0000"/>
                </a:solidFill>
              </a:rPr>
              <a:t>MATLAB</a:t>
            </a:r>
            <a:r>
              <a:rPr lang="tr-TR" sz="2800"/>
              <a:t>’de döngü oluşturmak amacıyla kullanılan </a:t>
            </a:r>
            <a:r>
              <a:rPr lang="tr-TR" sz="2800">
                <a:solidFill>
                  <a:srgbClr val="FF0000"/>
                </a:solidFill>
              </a:rPr>
              <a:t>for</a:t>
            </a:r>
            <a:r>
              <a:rPr lang="tr-TR" sz="2800"/>
              <a:t> ve </a:t>
            </a:r>
            <a:r>
              <a:rPr lang="tr-TR" sz="2800">
                <a:solidFill>
                  <a:srgbClr val="FF0000"/>
                </a:solidFill>
              </a:rPr>
              <a:t>while</a:t>
            </a:r>
            <a:r>
              <a:rPr lang="tr-TR" sz="2800"/>
              <a:t> adında 2 tekrarlama deyimi vardır.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1116013" y="990600"/>
            <a:ext cx="7343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24000"/>
              </a:spcBef>
            </a:pPr>
            <a:r>
              <a:rPr lang="tr-TR" sz="2800">
                <a:solidFill>
                  <a:srgbClr val="3333CC"/>
                </a:solidFill>
              </a:rPr>
              <a:t>DÖNGÜ OLUŞTURMA KURALLARI</a:t>
            </a:r>
            <a:endParaRPr lang="en-US" sz="2800">
              <a:solidFill>
                <a:srgbClr val="3333CC"/>
              </a:solidFill>
            </a:endParaRPr>
          </a:p>
        </p:txBody>
      </p:sp>
      <p:sp>
        <p:nvSpPr>
          <p:cNvPr id="16393" name="Rectangle 2"/>
          <p:cNvSpPr>
            <a:spLocks noChangeArrowheads="1"/>
          </p:cNvSpPr>
          <p:nvPr/>
        </p:nvSpPr>
        <p:spPr bwMode="auto">
          <a:xfrm>
            <a:off x="728663" y="2008188"/>
            <a:ext cx="8267700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tr-TR" sz="2400">
                <a:solidFill>
                  <a:srgbClr val="3333FF"/>
                </a:solidFill>
              </a:rPr>
              <a:t>1- </a:t>
            </a:r>
            <a:r>
              <a:rPr lang="tr-TR" sz="2400"/>
              <a:t>Döngü değişkeninin başlangıç değeri belirlenir</a:t>
            </a:r>
            <a:r>
              <a:rPr lang="en-US" sz="2400"/>
              <a:t>.</a:t>
            </a:r>
            <a:endParaRPr lang="tr-TR" sz="2400"/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tr-TR" sz="2400">
                <a:solidFill>
                  <a:srgbClr val="3333FF"/>
                </a:solidFill>
              </a:rPr>
              <a:t>2-</a:t>
            </a:r>
            <a:r>
              <a:rPr lang="tr-TR" sz="2400"/>
              <a:t> Döngü değişkeninin bitiş değeri belirlenir</a:t>
            </a:r>
            <a:r>
              <a:rPr lang="en-US" sz="2400"/>
              <a:t>.</a:t>
            </a:r>
            <a:endParaRPr lang="tr-TR" sz="2400"/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tr-TR" sz="2400">
                <a:solidFill>
                  <a:srgbClr val="3333FF"/>
                </a:solidFill>
              </a:rPr>
              <a:t>3- </a:t>
            </a:r>
            <a:r>
              <a:rPr lang="tr-TR" sz="2400"/>
              <a:t>Döngü değişkeninin bitiş değerine ulaşıp ulaşmadığı test edilir.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tr-TR" sz="2400">
                <a:solidFill>
                  <a:srgbClr val="3333FF"/>
                </a:solidFill>
              </a:rPr>
              <a:t>4- </a:t>
            </a:r>
            <a:r>
              <a:rPr lang="tr-TR" sz="2400"/>
              <a:t>İstenen işlem gerçekleştirilir.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tr-TR" sz="2400">
                <a:solidFill>
                  <a:srgbClr val="3333FF"/>
                </a:solidFill>
              </a:rPr>
              <a:t>5-</a:t>
            </a:r>
            <a:r>
              <a:rPr lang="tr-TR" sz="2400"/>
              <a:t> Döngü değişkeni, döngü içinde adım miktarı kadar artırılı</a:t>
            </a:r>
            <a:r>
              <a:rPr lang="en-US" sz="2400"/>
              <a:t>r </a:t>
            </a:r>
            <a:r>
              <a:rPr lang="tr-TR" sz="2400"/>
              <a:t>yada azaltı</a:t>
            </a:r>
            <a:r>
              <a:rPr lang="en-US" sz="2400"/>
              <a:t>l</a:t>
            </a:r>
            <a:r>
              <a:rPr lang="tr-TR" sz="2400"/>
              <a:t>ı</a:t>
            </a:r>
            <a:r>
              <a:rPr lang="en-US" sz="2400"/>
              <a:t>r.</a:t>
            </a:r>
            <a:endParaRPr lang="tr-TR" sz="240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84213" y="1055688"/>
            <a:ext cx="8459787" cy="1338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r-TR" sz="2700">
                <a:solidFill>
                  <a:srgbClr val="FF0000"/>
                </a:solidFill>
              </a:rPr>
              <a:t>for</a:t>
            </a:r>
            <a:r>
              <a:rPr lang="tr-TR" sz="2700"/>
              <a:t>  </a:t>
            </a:r>
            <a:r>
              <a:rPr lang="tr-TR" sz="2700" i="1">
                <a:solidFill>
                  <a:srgbClr val="A50021"/>
                </a:solidFill>
              </a:rPr>
              <a:t>döngü değişkeni</a:t>
            </a:r>
            <a:r>
              <a:rPr lang="tr-TR" sz="2700" i="1"/>
              <a:t> </a:t>
            </a:r>
            <a:r>
              <a:rPr lang="tr-TR" sz="2700"/>
              <a:t>= </a:t>
            </a:r>
            <a:r>
              <a:rPr lang="tr-TR" sz="2700" i="1">
                <a:solidFill>
                  <a:srgbClr val="0066FF"/>
                </a:solidFill>
              </a:rPr>
              <a:t>başlangıç</a:t>
            </a:r>
            <a:r>
              <a:rPr lang="tr-TR" sz="2700"/>
              <a:t>:</a:t>
            </a:r>
            <a:r>
              <a:rPr lang="tr-TR" sz="2700" i="1">
                <a:solidFill>
                  <a:srgbClr val="0066FF"/>
                </a:solidFill>
              </a:rPr>
              <a:t>artış miktarı</a:t>
            </a:r>
            <a:r>
              <a:rPr lang="en-US" sz="2700"/>
              <a:t>:</a:t>
            </a:r>
            <a:r>
              <a:rPr lang="tr-TR" sz="2700" i="1">
                <a:solidFill>
                  <a:srgbClr val="0066FF"/>
                </a:solidFill>
              </a:rPr>
              <a:t>bitiş</a:t>
            </a:r>
            <a:r>
              <a:rPr lang="tr-TR" sz="2700">
                <a:solidFill>
                  <a:srgbClr val="A50021"/>
                </a:solidFill>
              </a:rPr>
              <a:t> </a:t>
            </a:r>
            <a:r>
              <a:rPr lang="tr-TR" sz="2700"/>
              <a:t> </a:t>
            </a:r>
            <a:endParaRPr lang="en-US" sz="2700"/>
          </a:p>
          <a:p>
            <a:pPr eaLnBrk="1" hangingPunct="1"/>
            <a:r>
              <a:rPr lang="tr-TR" sz="2700"/>
              <a:t>	</a:t>
            </a:r>
            <a:r>
              <a:rPr lang="tr-TR" sz="2700" i="1"/>
              <a:t>komutlar</a:t>
            </a:r>
          </a:p>
          <a:p>
            <a:pPr eaLnBrk="1" hangingPunct="1"/>
            <a:r>
              <a:rPr lang="tr-TR" sz="2700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232025" y="333375"/>
            <a:ext cx="47164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3200">
                <a:solidFill>
                  <a:srgbClr val="FF0000"/>
                </a:solidFill>
              </a:rPr>
              <a:t>f</a:t>
            </a:r>
            <a:r>
              <a:rPr lang="en-US" sz="3200">
                <a:solidFill>
                  <a:srgbClr val="FF0000"/>
                </a:solidFill>
              </a:rPr>
              <a:t>or</a:t>
            </a:r>
            <a:r>
              <a:rPr lang="en-US" sz="3200">
                <a:solidFill>
                  <a:schemeClr val="accent2"/>
                </a:solidFill>
              </a:rPr>
              <a:t> D</a:t>
            </a:r>
            <a:r>
              <a:rPr lang="tr-TR" sz="3200">
                <a:solidFill>
                  <a:schemeClr val="accent2"/>
                </a:solidFill>
              </a:rPr>
              <a:t>ÖNGÜSÜ</a:t>
            </a:r>
            <a:endParaRPr lang="tr-TR" sz="3200" u="sng">
              <a:solidFill>
                <a:schemeClr val="accent2"/>
              </a:solidFill>
            </a:endParaRPr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774700" y="2844800"/>
            <a:ext cx="7880350" cy="13382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r-TR" sz="2700">
                <a:solidFill>
                  <a:srgbClr val="FF0000"/>
                </a:solidFill>
              </a:rPr>
              <a:t>for</a:t>
            </a:r>
            <a:r>
              <a:rPr lang="tr-TR" sz="2700"/>
              <a:t>  </a:t>
            </a:r>
            <a:r>
              <a:rPr lang="tr-TR" sz="2700" i="1">
                <a:solidFill>
                  <a:srgbClr val="A50021"/>
                </a:solidFill>
              </a:rPr>
              <a:t>döngü değişkeni</a:t>
            </a:r>
            <a:r>
              <a:rPr lang="tr-TR" sz="2700" i="1"/>
              <a:t> </a:t>
            </a:r>
            <a:r>
              <a:rPr lang="tr-TR" sz="2700"/>
              <a:t>= </a:t>
            </a:r>
            <a:r>
              <a:rPr lang="tr-TR" sz="2700" i="1">
                <a:solidFill>
                  <a:srgbClr val="0066FF"/>
                </a:solidFill>
              </a:rPr>
              <a:t>başlangıç</a:t>
            </a:r>
            <a:r>
              <a:rPr lang="tr-TR" sz="2700"/>
              <a:t>:</a:t>
            </a:r>
            <a:r>
              <a:rPr lang="tr-TR" sz="2700" i="1">
                <a:solidFill>
                  <a:srgbClr val="0066FF"/>
                </a:solidFill>
              </a:rPr>
              <a:t>bitiş</a:t>
            </a:r>
            <a:r>
              <a:rPr lang="tr-TR" sz="2700"/>
              <a:t> 	</a:t>
            </a:r>
          </a:p>
          <a:p>
            <a:pPr eaLnBrk="1" hangingPunct="1"/>
            <a:r>
              <a:rPr lang="tr-TR" sz="2700"/>
              <a:t>	</a:t>
            </a:r>
            <a:r>
              <a:rPr lang="tr-TR" sz="2700" i="1"/>
              <a:t>komutlar</a:t>
            </a:r>
          </a:p>
          <a:p>
            <a:pPr eaLnBrk="1" hangingPunct="1"/>
            <a:r>
              <a:rPr lang="tr-TR" sz="2700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17419" name="Text Box 14"/>
          <p:cNvSpPr txBox="1">
            <a:spLocks noChangeArrowheads="1"/>
          </p:cNvSpPr>
          <p:nvPr/>
        </p:nvSpPr>
        <p:spPr bwMode="auto">
          <a:xfrm>
            <a:off x="2052638" y="4341813"/>
            <a:ext cx="46053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2000">
                <a:solidFill>
                  <a:srgbClr val="0066FF"/>
                </a:solidFill>
              </a:rPr>
              <a:t>artış miktarı</a:t>
            </a:r>
            <a:r>
              <a:rPr lang="en-US" sz="2000">
                <a:solidFill>
                  <a:srgbClr val="0066FF"/>
                </a:solidFill>
              </a:rPr>
              <a:t> </a:t>
            </a:r>
            <a:r>
              <a:rPr lang="en-US" sz="2000"/>
              <a:t>otomatik olarak 1 atan</a:t>
            </a:r>
            <a:r>
              <a:rPr lang="tr-TR" sz="2000"/>
              <a:t>ır</a:t>
            </a:r>
            <a:r>
              <a:rPr lang="en-US" sz="2000"/>
              <a:t>.</a:t>
            </a:r>
          </a:p>
        </p:txBody>
      </p:sp>
      <p:sp>
        <p:nvSpPr>
          <p:cNvPr id="17420" name="AutoShape 15"/>
          <p:cNvSpPr>
            <a:spLocks noChangeArrowheads="1"/>
          </p:cNvSpPr>
          <p:nvPr/>
        </p:nvSpPr>
        <p:spPr bwMode="auto">
          <a:xfrm flipH="1">
            <a:off x="6434138" y="3282950"/>
            <a:ext cx="649287" cy="1260475"/>
          </a:xfrm>
          <a:prstGeom prst="curvedRightArrow">
            <a:avLst>
              <a:gd name="adj1" fmla="val 58078"/>
              <a:gd name="adj2" fmla="val 77653"/>
              <a:gd name="adj3" fmla="val 33333"/>
            </a:avLst>
          </a:prstGeom>
          <a:solidFill>
            <a:srgbClr val="00008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774700" y="5181600"/>
            <a:ext cx="7880350" cy="508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r-TR" sz="2700">
                <a:solidFill>
                  <a:srgbClr val="A50021"/>
                </a:solidFill>
              </a:rPr>
              <a:t>döngü değişken</a:t>
            </a:r>
            <a:r>
              <a:rPr lang="en-US" sz="2700">
                <a:solidFill>
                  <a:srgbClr val="A50021"/>
                </a:solidFill>
              </a:rPr>
              <a:t>i </a:t>
            </a:r>
            <a:r>
              <a:rPr lang="en-US" sz="2700">
                <a:solidFill>
                  <a:srgbClr val="FF0000"/>
                </a:solidFill>
              </a:rPr>
              <a:t>saya</a:t>
            </a:r>
            <a:r>
              <a:rPr lang="tr-TR" sz="2700">
                <a:solidFill>
                  <a:srgbClr val="FF0000"/>
                </a:solidFill>
              </a:rPr>
              <a:t>ç</a:t>
            </a:r>
            <a:r>
              <a:rPr lang="tr-TR" sz="2700">
                <a:solidFill>
                  <a:srgbClr val="A50021"/>
                </a:solidFill>
              </a:rPr>
              <a:t> olarak da adlandırılır.</a:t>
            </a:r>
            <a:endParaRPr lang="tr-TR" sz="27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0" name="Text Box 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12800" y="2570163"/>
            <a:ext cx="8032750" cy="3232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sz="2400"/>
              <a:t>n</a:t>
            </a:r>
            <a:r>
              <a:rPr lang="tr-TR" sz="2400"/>
              <a:t>=</a:t>
            </a:r>
            <a:r>
              <a:rPr lang="tr-TR" sz="2400">
                <a:solidFill>
                  <a:srgbClr val="FF0000"/>
                </a:solidFill>
              </a:rPr>
              <a:t>input</a:t>
            </a:r>
            <a:r>
              <a:rPr lang="tr-TR" sz="2400"/>
              <a:t>(</a:t>
            </a:r>
            <a:r>
              <a:rPr lang="en-US" sz="2400"/>
              <a:t>'</a:t>
            </a:r>
            <a:r>
              <a:rPr lang="tr-TR" sz="2400"/>
              <a:t>L</a:t>
            </a:r>
            <a:r>
              <a:rPr lang="en-US" sz="2400"/>
              <a:t>u</a:t>
            </a:r>
            <a:r>
              <a:rPr lang="tr-TR" sz="2400"/>
              <a:t>tfen Bir Say</a:t>
            </a:r>
            <a:r>
              <a:rPr lang="en-US" sz="2400"/>
              <a:t>i</a:t>
            </a:r>
            <a:r>
              <a:rPr lang="tr-TR" sz="2400"/>
              <a:t> Giriniz </a:t>
            </a:r>
            <a:r>
              <a:rPr lang="en-US" sz="2400"/>
              <a:t>: '</a:t>
            </a:r>
            <a:r>
              <a:rPr lang="tr-TR" sz="2400"/>
              <a:t>)</a:t>
            </a:r>
            <a:r>
              <a:rPr lang="en-US" sz="2400"/>
              <a:t>;</a:t>
            </a:r>
            <a:endParaRPr lang="tr-TR" sz="2400"/>
          </a:p>
          <a:p>
            <a:pPr>
              <a:spcBef>
                <a:spcPct val="30000"/>
              </a:spcBef>
            </a:pPr>
            <a:r>
              <a:rPr lang="tr-TR" sz="2400"/>
              <a:t>toplam=0</a:t>
            </a:r>
            <a:r>
              <a:rPr lang="en-US" sz="2400"/>
              <a:t>; </a:t>
            </a:r>
            <a:r>
              <a:rPr lang="en-US" sz="2400">
                <a:solidFill>
                  <a:srgbClr val="FF0000"/>
                </a:solidFill>
              </a:rPr>
              <a:t>%</a:t>
            </a:r>
            <a:r>
              <a:rPr lang="tr-TR" sz="2400">
                <a:solidFill>
                  <a:srgbClr val="FF0000"/>
                </a:solidFill>
              </a:rPr>
              <a:t>T</a:t>
            </a:r>
            <a:r>
              <a:rPr lang="en-US" sz="2400">
                <a:solidFill>
                  <a:srgbClr val="FF0000"/>
                </a:solidFill>
              </a:rPr>
              <a:t>oplamada </a:t>
            </a:r>
            <a:r>
              <a:rPr lang="tr-TR" sz="2400">
                <a:solidFill>
                  <a:srgbClr val="FF0000"/>
                </a:solidFill>
              </a:rPr>
              <a:t>E</a:t>
            </a:r>
            <a:r>
              <a:rPr lang="en-US" sz="2400">
                <a:solidFill>
                  <a:srgbClr val="FF0000"/>
                </a:solidFill>
              </a:rPr>
              <a:t>tkisiz </a:t>
            </a:r>
            <a:r>
              <a:rPr lang="tr-TR" sz="2400">
                <a:solidFill>
                  <a:srgbClr val="FF0000"/>
                </a:solidFill>
              </a:rPr>
              <a:t>E</a:t>
            </a:r>
            <a:r>
              <a:rPr lang="en-US" sz="2400">
                <a:solidFill>
                  <a:srgbClr val="FF0000"/>
                </a:solidFill>
              </a:rPr>
              <a:t>leman</a:t>
            </a:r>
          </a:p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i=1:</a:t>
            </a:r>
            <a:r>
              <a:rPr lang="en-US" sz="2400"/>
              <a:t>n</a:t>
            </a:r>
            <a:r>
              <a:rPr lang="tr-TR" sz="2400"/>
              <a:t> </a:t>
            </a:r>
          </a:p>
          <a:p>
            <a:pPr>
              <a:spcBef>
                <a:spcPct val="30000"/>
              </a:spcBef>
            </a:pPr>
            <a:r>
              <a:rPr lang="tr-TR" sz="2400"/>
              <a:t>	toplam=toplam+i</a:t>
            </a:r>
            <a:r>
              <a:rPr lang="en-US" sz="2400"/>
              <a:t>; </a:t>
            </a:r>
          </a:p>
          <a:p>
            <a:pPr>
              <a:spcBef>
                <a:spcPct val="30000"/>
              </a:spcBef>
            </a:pPr>
            <a:r>
              <a:rPr lang="en-US" sz="2400"/>
              <a:t>           </a:t>
            </a:r>
            <a:r>
              <a:rPr lang="en-US" sz="2400">
                <a:solidFill>
                  <a:srgbClr val="FF0000"/>
                </a:solidFill>
              </a:rPr>
              <a:t>%fprintf('Toplam = %d \n',</a:t>
            </a:r>
            <a:r>
              <a:rPr lang="tr-TR" sz="2400">
                <a:solidFill>
                  <a:srgbClr val="FF0000"/>
                </a:solidFill>
              </a:rPr>
              <a:t>toplam</a:t>
            </a:r>
            <a:r>
              <a:rPr lang="en-US" sz="2400">
                <a:solidFill>
                  <a:srgbClr val="FF0000"/>
                </a:solidFill>
              </a:rPr>
              <a:t>);</a:t>
            </a:r>
            <a:endParaRPr lang="tr-TR" sz="2400">
              <a:solidFill>
                <a:srgbClr val="FF0000"/>
              </a:solidFill>
            </a:endParaRPr>
          </a:p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end</a:t>
            </a:r>
            <a:r>
              <a:rPr lang="tr-TR" sz="2400"/>
              <a:t> </a:t>
            </a:r>
            <a:br>
              <a:rPr lang="tr-TR" sz="2400"/>
            </a:br>
            <a:r>
              <a:rPr lang="en-US" sz="2400">
                <a:solidFill>
                  <a:srgbClr val="FF0000"/>
                </a:solidFill>
              </a:rPr>
              <a:t>fprintf</a:t>
            </a:r>
            <a:r>
              <a:rPr lang="en-US" sz="2400"/>
              <a:t>('Toplam = %d </a:t>
            </a:r>
            <a:r>
              <a:rPr lang="en-US" sz="2400">
                <a:solidFill>
                  <a:srgbClr val="FF0000"/>
                </a:solidFill>
              </a:rPr>
              <a:t>\n</a:t>
            </a:r>
            <a:r>
              <a:rPr lang="en-US" sz="2400"/>
              <a:t>',</a:t>
            </a:r>
            <a:r>
              <a:rPr lang="tr-TR" sz="2400"/>
              <a:t>toplam</a:t>
            </a:r>
            <a:r>
              <a:rPr lang="en-US" sz="2400"/>
              <a:t>); </a:t>
            </a:r>
            <a:r>
              <a:rPr lang="en-US" sz="2400">
                <a:solidFill>
                  <a:srgbClr val="FF0000"/>
                </a:solidFill>
              </a:rPr>
              <a:t>%Gauss Teoremi???</a:t>
            </a:r>
            <a:endParaRPr lang="tr-TR" sz="2400">
              <a:solidFill>
                <a:srgbClr val="FF0000"/>
              </a:solidFill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647700" y="309563"/>
            <a:ext cx="8199438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>
                <a:solidFill>
                  <a:srgbClr val="FF0000"/>
                </a:solidFill>
              </a:rPr>
              <a:t>UYGULAMA</a:t>
            </a:r>
          </a:p>
          <a:p>
            <a:pPr algn="just"/>
            <a:r>
              <a:rPr lang="tr-TR" sz="2800"/>
              <a:t>1</a:t>
            </a:r>
            <a:r>
              <a:rPr lang="en-US" sz="2800"/>
              <a:t> </a:t>
            </a:r>
            <a:r>
              <a:rPr lang="tr-TR" sz="2800"/>
              <a:t>sayısı ile </a:t>
            </a:r>
            <a:r>
              <a:rPr lang="en-US" sz="2800"/>
              <a:t>klavyeden girilen </a:t>
            </a:r>
            <a:r>
              <a:rPr lang="tr-TR" sz="2800"/>
              <a:t>herhangi bir sayı arasındaki ardışık sayıların toplamını </a:t>
            </a:r>
            <a:r>
              <a:rPr lang="tr-TR" sz="2800">
                <a:solidFill>
                  <a:srgbClr val="FF0000"/>
                </a:solidFill>
              </a:rPr>
              <a:t>for</a:t>
            </a:r>
            <a:r>
              <a:rPr lang="tr-TR" sz="2800"/>
              <a:t> döngüsü kullanarak hesaplayan ve ekrana basan bir düzyazı </a:t>
            </a:r>
            <a:r>
              <a:rPr lang="en-US" sz="2800">
                <a:solidFill>
                  <a:srgbClr val="FF0000"/>
                </a:solidFill>
              </a:rPr>
              <a:t>MATLAB</a:t>
            </a:r>
            <a:r>
              <a:rPr lang="en-US" sz="2800"/>
              <a:t> </a:t>
            </a:r>
            <a:r>
              <a:rPr lang="tr-TR" sz="2800"/>
              <a:t>programı yazınız.</a:t>
            </a:r>
            <a:endParaRPr lang="tr-TR" sz="2800">
              <a:solidFill>
                <a:srgbClr val="A50021"/>
              </a:solidFill>
            </a:endParaRPr>
          </a:p>
        </p:txBody>
      </p:sp>
      <p:sp>
        <p:nvSpPr>
          <p:cNvPr id="18442" name="AutoShape 10"/>
          <p:cNvSpPr>
            <a:spLocks/>
          </p:cNvSpPr>
          <p:nvPr/>
        </p:nvSpPr>
        <p:spPr bwMode="auto">
          <a:xfrm>
            <a:off x="2176463" y="3740150"/>
            <a:ext cx="4819650" cy="1466850"/>
          </a:xfrm>
          <a:prstGeom prst="rightBracket">
            <a:avLst>
              <a:gd name="adj" fmla="val 1523"/>
            </a:avLst>
          </a:prstGeom>
          <a:noFill/>
          <a:ln w="38100">
            <a:solidFill>
              <a:schemeClr val="accent2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AutoShape 11"/>
          <p:cNvSpPr>
            <a:spLocks noChangeArrowheads="1"/>
          </p:cNvSpPr>
          <p:nvPr/>
        </p:nvSpPr>
        <p:spPr bwMode="auto">
          <a:xfrm rot="10800000" flipV="1">
            <a:off x="6716713" y="1296988"/>
            <a:ext cx="2124075" cy="1411287"/>
          </a:xfrm>
          <a:prstGeom prst="wedgeRoundRectCallout">
            <a:avLst>
              <a:gd name="adj1" fmla="val 267616"/>
              <a:gd name="adj2" fmla="val 121134"/>
              <a:gd name="adj3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tr-TR">
                <a:solidFill>
                  <a:schemeClr val="bg1"/>
                </a:solidFill>
                <a:cs typeface="Arial" charset="0"/>
              </a:rPr>
              <a:t>n sayısı 0 veya negatifse hangi toplam elde edilir?</a:t>
            </a:r>
          </a:p>
          <a:p>
            <a:endParaRPr lang="tr-TR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4" name="Text Box 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42963" y="1160463"/>
            <a:ext cx="2012950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i=5:1 </a:t>
            </a:r>
          </a:p>
          <a:p>
            <a:pPr>
              <a:spcBef>
                <a:spcPct val="30000"/>
              </a:spcBef>
            </a:pPr>
            <a:endParaRPr lang="tr-TR" sz="2400">
              <a:solidFill>
                <a:srgbClr val="FF0000"/>
              </a:solidFill>
            </a:endParaRPr>
          </a:p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end</a:t>
            </a:r>
            <a:r>
              <a:rPr lang="tr-TR" sz="2400"/>
              <a:t> </a:t>
            </a:r>
            <a:endParaRPr lang="tr-TR" sz="2400">
              <a:solidFill>
                <a:srgbClr val="FF0000"/>
              </a:solidFill>
            </a:endParaRPr>
          </a:p>
        </p:txBody>
      </p:sp>
      <p:sp>
        <p:nvSpPr>
          <p:cNvPr id="19465" name="Text Box 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42963" y="3465513"/>
            <a:ext cx="2012950" cy="14208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i=1:-1:5 </a:t>
            </a:r>
          </a:p>
          <a:p>
            <a:pPr>
              <a:spcBef>
                <a:spcPct val="30000"/>
              </a:spcBef>
            </a:pPr>
            <a:endParaRPr lang="tr-TR" sz="2400">
              <a:solidFill>
                <a:srgbClr val="FF0000"/>
              </a:solidFill>
            </a:endParaRPr>
          </a:p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end</a:t>
            </a:r>
            <a:r>
              <a:rPr lang="tr-TR" sz="2400"/>
              <a:t> </a:t>
            </a:r>
            <a:endParaRPr lang="tr-TR" sz="2400">
              <a:solidFill>
                <a:srgbClr val="FF0000"/>
              </a:solidFill>
            </a:endParaRPr>
          </a:p>
        </p:txBody>
      </p:sp>
      <p:sp>
        <p:nvSpPr>
          <p:cNvPr id="12" name="Cloud 1"/>
          <p:cNvSpPr/>
          <p:nvPr/>
        </p:nvSpPr>
        <p:spPr>
          <a:xfrm>
            <a:off x="3371850" y="1120775"/>
            <a:ext cx="4968875" cy="1584325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dirty="0">
                <a:solidFill>
                  <a:schemeClr val="bg1"/>
                </a:solidFill>
              </a:rPr>
              <a:t>Yandaki </a:t>
            </a:r>
            <a:r>
              <a:rPr lang="tr-TR" dirty="0" err="1">
                <a:solidFill>
                  <a:schemeClr val="tx1"/>
                </a:solidFill>
              </a:rPr>
              <a:t>for</a:t>
            </a:r>
            <a:r>
              <a:rPr lang="tr-TR" dirty="0">
                <a:solidFill>
                  <a:schemeClr val="bg1"/>
                </a:solidFill>
              </a:rPr>
              <a:t> döngüsü kaç kere işletilir?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Cloud 1"/>
          <p:cNvSpPr/>
          <p:nvPr/>
        </p:nvSpPr>
        <p:spPr>
          <a:xfrm>
            <a:off x="3508375" y="3384550"/>
            <a:ext cx="4967288" cy="1582738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dirty="0">
                <a:solidFill>
                  <a:schemeClr val="bg1"/>
                </a:solidFill>
              </a:rPr>
              <a:t>Yandaki </a:t>
            </a:r>
            <a:r>
              <a:rPr lang="tr-TR" dirty="0" err="1">
                <a:solidFill>
                  <a:schemeClr val="tx1"/>
                </a:solidFill>
              </a:rPr>
              <a:t>for</a:t>
            </a:r>
            <a:r>
              <a:rPr lang="tr-TR" dirty="0">
                <a:solidFill>
                  <a:schemeClr val="bg1"/>
                </a:solidFill>
              </a:rPr>
              <a:t> döngüsü kaç kere işletilir?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3054350" y="588963"/>
            <a:ext cx="3017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800">
                <a:solidFill>
                  <a:srgbClr val="FF0000"/>
                </a:solidFill>
              </a:rPr>
              <a:t>w</a:t>
            </a:r>
            <a:r>
              <a:rPr lang="tr-TR" sz="2800">
                <a:solidFill>
                  <a:srgbClr val="FF0000"/>
                </a:solidFill>
              </a:rPr>
              <a:t>hile</a:t>
            </a:r>
            <a:r>
              <a:rPr lang="tr-TR" sz="2800">
                <a:solidFill>
                  <a:schemeClr val="accent2"/>
                </a:solidFill>
              </a:rPr>
              <a:t> DÖNGÜSÜ</a:t>
            </a:r>
          </a:p>
        </p:txBody>
      </p:sp>
      <p:sp>
        <p:nvSpPr>
          <p:cNvPr id="20489" name="Text Box 10"/>
          <p:cNvSpPr txBox="1">
            <a:spLocks noChangeArrowheads="1"/>
          </p:cNvSpPr>
          <p:nvPr/>
        </p:nvSpPr>
        <p:spPr bwMode="auto">
          <a:xfrm>
            <a:off x="911225" y="2016125"/>
            <a:ext cx="3060700" cy="3232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400">
                <a:solidFill>
                  <a:srgbClr val="FF3300"/>
                </a:solidFill>
              </a:rPr>
              <a:t>while</a:t>
            </a:r>
            <a:r>
              <a:rPr lang="tr-TR" sz="2400"/>
              <a:t> koşul</a:t>
            </a:r>
          </a:p>
          <a:p>
            <a:pPr>
              <a:spcBef>
                <a:spcPct val="50000"/>
              </a:spcBef>
            </a:pPr>
            <a:r>
              <a:rPr lang="tr-TR" sz="2400"/>
              <a:t>	işlem_1</a:t>
            </a:r>
          </a:p>
          <a:p>
            <a:pPr>
              <a:spcBef>
                <a:spcPct val="50000"/>
              </a:spcBef>
            </a:pPr>
            <a:r>
              <a:rPr lang="tr-TR" sz="2400"/>
              <a:t>	işlem_2</a:t>
            </a:r>
          </a:p>
          <a:p>
            <a:pPr>
              <a:spcBef>
                <a:spcPct val="50000"/>
              </a:spcBef>
            </a:pPr>
            <a:r>
              <a:rPr lang="tr-TR" sz="2400"/>
              <a:t>	</a:t>
            </a:r>
          </a:p>
          <a:p>
            <a:pPr>
              <a:spcBef>
                <a:spcPct val="50000"/>
              </a:spcBef>
            </a:pPr>
            <a:r>
              <a:rPr lang="tr-TR" sz="2400"/>
              <a:t>	işlem_n</a:t>
            </a:r>
            <a:endParaRPr lang="en-US" sz="2400"/>
          </a:p>
          <a:p>
            <a:pPr>
              <a:spcBef>
                <a:spcPct val="50000"/>
              </a:spcBef>
            </a:pPr>
            <a:r>
              <a:rPr lang="tr-TR" sz="2400">
                <a:solidFill>
                  <a:srgbClr val="FF3300"/>
                </a:solidFill>
              </a:rPr>
              <a:t>end</a:t>
            </a:r>
          </a:p>
        </p:txBody>
      </p:sp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4100513" y="2738438"/>
            <a:ext cx="49466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sz="2000">
                <a:solidFill>
                  <a:schemeClr val="accent2"/>
                </a:solidFill>
              </a:rPr>
              <a:t>koşul denilen şey sonucu </a:t>
            </a:r>
            <a:r>
              <a:rPr lang="tr-TR" sz="2000">
                <a:solidFill>
                  <a:srgbClr val="FF0000"/>
                </a:solidFill>
              </a:rPr>
              <a:t>BİR</a:t>
            </a:r>
            <a:r>
              <a:rPr lang="tr-TR" sz="2000">
                <a:solidFill>
                  <a:schemeClr val="accent2"/>
                </a:solidFill>
              </a:rPr>
              <a:t> veya</a:t>
            </a:r>
          </a:p>
          <a:p>
            <a:pPr algn="just"/>
            <a:r>
              <a:rPr lang="tr-TR" sz="2000">
                <a:solidFill>
                  <a:srgbClr val="FF0000"/>
                </a:solidFill>
              </a:rPr>
              <a:t>SIFIR</a:t>
            </a:r>
            <a:r>
              <a:rPr lang="tr-TR" sz="2000">
                <a:solidFill>
                  <a:schemeClr val="accent2"/>
                </a:solidFill>
              </a:rPr>
              <a:t> olan bir </a:t>
            </a:r>
            <a:r>
              <a:rPr lang="tr-TR" sz="2000">
                <a:solidFill>
                  <a:srgbClr val="FF0000"/>
                </a:solidFill>
              </a:rPr>
              <a:t>eşitlik testi</a:t>
            </a:r>
            <a:r>
              <a:rPr lang="tr-TR" sz="2000">
                <a:solidFill>
                  <a:schemeClr val="accent2"/>
                </a:solidFill>
              </a:rPr>
              <a:t>, </a:t>
            </a:r>
            <a:r>
              <a:rPr lang="tr-TR" sz="2000">
                <a:solidFill>
                  <a:srgbClr val="FF0000"/>
                </a:solidFill>
              </a:rPr>
              <a:t>karşılaştırma</a:t>
            </a:r>
          </a:p>
          <a:p>
            <a:pPr algn="just"/>
            <a:r>
              <a:rPr lang="tr-TR" sz="2000">
                <a:solidFill>
                  <a:srgbClr val="FF0000"/>
                </a:solidFill>
              </a:rPr>
              <a:t>işlemi</a:t>
            </a:r>
            <a:r>
              <a:rPr lang="tr-TR" sz="2000">
                <a:solidFill>
                  <a:schemeClr val="accent2"/>
                </a:solidFill>
              </a:rPr>
              <a:t> veya </a:t>
            </a:r>
            <a:r>
              <a:rPr lang="tr-TR" sz="2000">
                <a:solidFill>
                  <a:srgbClr val="FF0000"/>
                </a:solidFill>
              </a:rPr>
              <a:t>mantıksal bir test</a:t>
            </a:r>
            <a:r>
              <a:rPr lang="tr-TR" sz="2000">
                <a:solidFill>
                  <a:schemeClr val="accent2"/>
                </a:solidFill>
              </a:rPr>
              <a:t> olabilir.</a:t>
            </a:r>
            <a:endParaRPr lang="en-US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2" name="Rectangle 11"/>
          <p:cNvSpPr>
            <a:spLocks noChangeArrowheads="1"/>
          </p:cNvSpPr>
          <p:nvPr/>
        </p:nvSpPr>
        <p:spPr bwMode="auto">
          <a:xfrm>
            <a:off x="3716338" y="350838"/>
            <a:ext cx="2259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800">
                <a:solidFill>
                  <a:srgbClr val="FF0000"/>
                </a:solidFill>
              </a:rPr>
              <a:t>UYGULAMA</a:t>
            </a:r>
            <a:endParaRPr lang="tr-TR" sz="2800">
              <a:solidFill>
                <a:srgbClr val="FF0000"/>
              </a:solidFill>
            </a:endParaRPr>
          </a:p>
        </p:txBody>
      </p:sp>
      <p:sp>
        <p:nvSpPr>
          <p:cNvPr id="21513" name="Text Box 12"/>
          <p:cNvSpPr txBox="1">
            <a:spLocks noChangeArrowheads="1"/>
          </p:cNvSpPr>
          <p:nvPr/>
        </p:nvSpPr>
        <p:spPr bwMode="auto">
          <a:xfrm>
            <a:off x="885825" y="874713"/>
            <a:ext cx="81359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800"/>
              <a:t>Ekrana adınızı ve soyadınızı 10 kez yazan bir </a:t>
            </a:r>
            <a:r>
              <a:rPr lang="en-US" sz="2800"/>
              <a:t>MATLAB </a:t>
            </a:r>
            <a:r>
              <a:rPr lang="tr-TR" sz="2800"/>
              <a:t>programını </a:t>
            </a:r>
            <a:r>
              <a:rPr lang="tr-TR" sz="2800">
                <a:solidFill>
                  <a:srgbClr val="FF3300"/>
                </a:solidFill>
              </a:rPr>
              <a:t>while</a:t>
            </a:r>
            <a:r>
              <a:rPr lang="tr-TR" sz="2800"/>
              <a:t> döngüsü kullanarak oluşturunuz</a:t>
            </a:r>
            <a:r>
              <a:rPr lang="en-US" sz="2800"/>
              <a:t>.</a:t>
            </a:r>
            <a:endParaRPr lang="tr-TR" sz="2800"/>
          </a:p>
        </p:txBody>
      </p:sp>
      <p:sp>
        <p:nvSpPr>
          <p:cNvPr id="21514" name="Rectangle 13"/>
          <p:cNvSpPr>
            <a:spLocks noChangeArrowheads="1"/>
          </p:cNvSpPr>
          <p:nvPr/>
        </p:nvSpPr>
        <p:spPr bwMode="auto">
          <a:xfrm>
            <a:off x="731838" y="3043238"/>
            <a:ext cx="3744912" cy="19399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/>
              <a:t>i=1; </a:t>
            </a:r>
            <a:r>
              <a:rPr lang="en-US" sz="2400">
                <a:solidFill>
                  <a:srgbClr val="FF0000"/>
                </a:solidFill>
              </a:rPr>
              <a:t>%sayac</a:t>
            </a:r>
          </a:p>
          <a:p>
            <a:r>
              <a:rPr lang="en-US" sz="2400">
                <a:solidFill>
                  <a:srgbClr val="FF0000"/>
                </a:solidFill>
              </a:rPr>
              <a:t>while</a:t>
            </a:r>
            <a:r>
              <a:rPr lang="en-US" sz="2400"/>
              <a:t> i&lt;=10 </a:t>
            </a:r>
          </a:p>
          <a:p>
            <a:r>
              <a:rPr lang="en-US" sz="2400"/>
              <a:t>	</a:t>
            </a:r>
            <a:r>
              <a:rPr lang="en-US" sz="2400">
                <a:solidFill>
                  <a:srgbClr val="FF0000"/>
                </a:solidFill>
              </a:rPr>
              <a:t>disp</a:t>
            </a:r>
            <a:r>
              <a:rPr lang="en-US" sz="2400"/>
              <a:t>('Deniz Dal');</a:t>
            </a:r>
          </a:p>
          <a:p>
            <a:r>
              <a:rPr lang="en-US" sz="2400"/>
              <a:t>	i=i+1;   </a:t>
            </a:r>
          </a:p>
          <a:p>
            <a:r>
              <a:rPr lang="en-US" sz="2400">
                <a:solidFill>
                  <a:srgbClr val="FF0000"/>
                </a:solidFill>
              </a:rPr>
              <a:t>end</a:t>
            </a:r>
            <a:endParaRPr lang="tr-TR" sz="2400">
              <a:solidFill>
                <a:srgbClr val="FF0000"/>
              </a:solidFill>
            </a:endParaRPr>
          </a:p>
        </p:txBody>
      </p:sp>
      <p:sp>
        <p:nvSpPr>
          <p:cNvPr id="243726" name="Rectangle 14"/>
          <p:cNvSpPr>
            <a:spLocks noChangeArrowheads="1"/>
          </p:cNvSpPr>
          <p:nvPr/>
        </p:nvSpPr>
        <p:spPr bwMode="auto">
          <a:xfrm>
            <a:off x="4594225" y="3043238"/>
            <a:ext cx="4427538" cy="15700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% for D</a:t>
            </a:r>
            <a:r>
              <a:rPr lang="tr-TR" sz="2400">
                <a:solidFill>
                  <a:srgbClr val="FF0000"/>
                </a:solidFill>
              </a:rPr>
              <a:t>o</a:t>
            </a:r>
            <a:r>
              <a:rPr lang="en-US" sz="2400">
                <a:solidFill>
                  <a:srgbClr val="FF0000"/>
                </a:solidFill>
              </a:rPr>
              <a:t>ng</a:t>
            </a:r>
            <a:r>
              <a:rPr lang="tr-TR" sz="2400">
                <a:solidFill>
                  <a:srgbClr val="FF0000"/>
                </a:solidFill>
              </a:rPr>
              <a:t>u</a:t>
            </a:r>
            <a:r>
              <a:rPr lang="en-US" sz="2400">
                <a:solidFill>
                  <a:srgbClr val="FF0000"/>
                </a:solidFill>
              </a:rPr>
              <a:t>s</a:t>
            </a:r>
            <a:r>
              <a:rPr lang="tr-TR" sz="2400">
                <a:solidFill>
                  <a:srgbClr val="FF0000"/>
                </a:solidFill>
              </a:rPr>
              <a:t>u</a:t>
            </a:r>
            <a:r>
              <a:rPr lang="en-US" sz="2400">
                <a:solidFill>
                  <a:srgbClr val="FF0000"/>
                </a:solidFill>
              </a:rPr>
              <a:t> ile </a:t>
            </a:r>
            <a:r>
              <a:rPr lang="tr-TR" sz="2400">
                <a:solidFill>
                  <a:srgbClr val="FF0000"/>
                </a:solidFill>
              </a:rPr>
              <a:t>Co</a:t>
            </a:r>
            <a:r>
              <a:rPr lang="en-US" sz="2400">
                <a:solidFill>
                  <a:srgbClr val="FF0000"/>
                </a:solidFill>
              </a:rPr>
              <a:t>z</a:t>
            </a:r>
            <a:r>
              <a:rPr lang="tr-TR" sz="2400">
                <a:solidFill>
                  <a:srgbClr val="FF0000"/>
                </a:solidFill>
              </a:rPr>
              <a:t>u</a:t>
            </a:r>
            <a:r>
              <a:rPr lang="en-US" sz="2400">
                <a:solidFill>
                  <a:srgbClr val="FF0000"/>
                </a:solidFill>
              </a:rPr>
              <a:t>m</a:t>
            </a:r>
          </a:p>
          <a:p>
            <a:r>
              <a:rPr lang="en-US" sz="2400">
                <a:solidFill>
                  <a:srgbClr val="FF0000"/>
                </a:solidFill>
              </a:rPr>
              <a:t>for</a:t>
            </a:r>
            <a:r>
              <a:rPr lang="en-US" sz="2400"/>
              <a:t> i=1:10 </a:t>
            </a:r>
          </a:p>
          <a:p>
            <a:r>
              <a:rPr lang="en-US" sz="2400"/>
              <a:t>	</a:t>
            </a:r>
            <a:r>
              <a:rPr lang="en-US" sz="2400">
                <a:solidFill>
                  <a:srgbClr val="FF0000"/>
                </a:solidFill>
              </a:rPr>
              <a:t>disp</a:t>
            </a:r>
            <a:r>
              <a:rPr lang="en-US" sz="2400"/>
              <a:t>('Deniz Dal');</a:t>
            </a:r>
          </a:p>
          <a:p>
            <a:r>
              <a:rPr lang="en-US" sz="2400">
                <a:solidFill>
                  <a:srgbClr val="FF0000"/>
                </a:solidFill>
              </a:rPr>
              <a:t>end</a:t>
            </a:r>
            <a:endParaRPr lang="tr-TR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6" name="Text Box 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704850" y="2665413"/>
            <a:ext cx="8439150" cy="41925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sz="2400"/>
              <a:t>n</a:t>
            </a:r>
            <a:r>
              <a:rPr lang="tr-TR" sz="2400"/>
              <a:t>=</a:t>
            </a:r>
            <a:r>
              <a:rPr lang="tr-TR" sz="2400">
                <a:solidFill>
                  <a:srgbClr val="FF0000"/>
                </a:solidFill>
              </a:rPr>
              <a:t>input</a:t>
            </a:r>
            <a:r>
              <a:rPr lang="tr-TR" sz="2400"/>
              <a:t>(</a:t>
            </a:r>
            <a:r>
              <a:rPr lang="en-US" sz="2400"/>
              <a:t>'</a:t>
            </a:r>
            <a:r>
              <a:rPr lang="tr-TR" sz="2400"/>
              <a:t>L</a:t>
            </a:r>
            <a:r>
              <a:rPr lang="en-US" sz="2400"/>
              <a:t>u</a:t>
            </a:r>
            <a:r>
              <a:rPr lang="tr-TR" sz="2400"/>
              <a:t>tfen Bir Say</a:t>
            </a:r>
            <a:r>
              <a:rPr lang="en-US" sz="2400"/>
              <a:t>i</a:t>
            </a:r>
            <a:r>
              <a:rPr lang="tr-TR" sz="2400"/>
              <a:t> Giriniz </a:t>
            </a:r>
            <a:r>
              <a:rPr lang="en-US" sz="2400"/>
              <a:t>: '</a:t>
            </a:r>
            <a:r>
              <a:rPr lang="tr-TR" sz="2400"/>
              <a:t>)</a:t>
            </a:r>
            <a:r>
              <a:rPr lang="en-US" sz="2400"/>
              <a:t>;</a:t>
            </a:r>
            <a:endParaRPr lang="tr-TR" sz="2400"/>
          </a:p>
          <a:p>
            <a:pPr>
              <a:spcBef>
                <a:spcPct val="30000"/>
              </a:spcBef>
            </a:pPr>
            <a:r>
              <a:rPr lang="en-US" sz="2400"/>
              <a:t>carpim</a:t>
            </a:r>
            <a:r>
              <a:rPr lang="tr-TR" sz="2400"/>
              <a:t>=</a:t>
            </a:r>
            <a:r>
              <a:rPr lang="en-US" sz="2400"/>
              <a:t>1; </a:t>
            </a:r>
            <a:r>
              <a:rPr lang="en-US" sz="2400">
                <a:solidFill>
                  <a:srgbClr val="FF0000"/>
                </a:solidFill>
              </a:rPr>
              <a:t>%</a:t>
            </a:r>
            <a:r>
              <a:rPr lang="tr-TR" sz="2400">
                <a:solidFill>
                  <a:srgbClr val="FF0000"/>
                </a:solidFill>
              </a:rPr>
              <a:t>C</a:t>
            </a:r>
            <a:r>
              <a:rPr lang="en-US" sz="2400">
                <a:solidFill>
                  <a:srgbClr val="FF0000"/>
                </a:solidFill>
              </a:rPr>
              <a:t>arpmada </a:t>
            </a:r>
            <a:r>
              <a:rPr lang="tr-TR" sz="2400">
                <a:solidFill>
                  <a:srgbClr val="FF0000"/>
                </a:solidFill>
              </a:rPr>
              <a:t>E</a:t>
            </a:r>
            <a:r>
              <a:rPr lang="en-US" sz="2400">
                <a:solidFill>
                  <a:srgbClr val="FF0000"/>
                </a:solidFill>
              </a:rPr>
              <a:t>tkisiz </a:t>
            </a:r>
            <a:r>
              <a:rPr lang="tr-TR" sz="2400">
                <a:solidFill>
                  <a:srgbClr val="FF0000"/>
                </a:solidFill>
              </a:rPr>
              <a:t>E</a:t>
            </a:r>
            <a:r>
              <a:rPr lang="en-US" sz="2400">
                <a:solidFill>
                  <a:srgbClr val="FF0000"/>
                </a:solidFill>
              </a:rPr>
              <a:t>leman</a:t>
            </a:r>
          </a:p>
          <a:p>
            <a:pPr>
              <a:spcBef>
                <a:spcPct val="30000"/>
              </a:spcBef>
            </a:pPr>
            <a:r>
              <a:rPr lang="tr-TR" sz="2400"/>
              <a:t>i=1;</a:t>
            </a:r>
          </a:p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while</a:t>
            </a:r>
            <a:r>
              <a:rPr lang="tr-TR" sz="2400"/>
              <a:t> i&lt;=</a:t>
            </a:r>
            <a:r>
              <a:rPr lang="en-US" sz="2400"/>
              <a:t>n</a:t>
            </a:r>
            <a:r>
              <a:rPr lang="tr-TR" sz="2400"/>
              <a:t> </a:t>
            </a:r>
          </a:p>
          <a:p>
            <a:pPr>
              <a:spcBef>
                <a:spcPct val="30000"/>
              </a:spcBef>
            </a:pPr>
            <a:r>
              <a:rPr lang="tr-TR" sz="2400"/>
              <a:t>	</a:t>
            </a:r>
            <a:r>
              <a:rPr lang="en-US" sz="2400"/>
              <a:t>carpim</a:t>
            </a:r>
            <a:r>
              <a:rPr lang="tr-TR" sz="2400"/>
              <a:t>=</a:t>
            </a:r>
            <a:r>
              <a:rPr lang="en-US" sz="2400"/>
              <a:t>carpim*</a:t>
            </a:r>
            <a:r>
              <a:rPr lang="tr-TR" sz="2400"/>
              <a:t>i</a:t>
            </a:r>
            <a:r>
              <a:rPr lang="en-US" sz="2400"/>
              <a:t>; </a:t>
            </a:r>
            <a:endParaRPr lang="tr-TR" sz="2400"/>
          </a:p>
          <a:p>
            <a:pPr>
              <a:spcBef>
                <a:spcPct val="30000"/>
              </a:spcBef>
            </a:pPr>
            <a:r>
              <a:rPr lang="tr-TR" sz="2400"/>
              <a:t>	i=i+1;</a:t>
            </a:r>
            <a:endParaRPr lang="en-US" sz="2400"/>
          </a:p>
          <a:p>
            <a:pPr>
              <a:spcBef>
                <a:spcPct val="30000"/>
              </a:spcBef>
            </a:pPr>
            <a:r>
              <a:rPr lang="en-US" sz="2400">
                <a:solidFill>
                  <a:srgbClr val="FF0000"/>
                </a:solidFill>
              </a:rPr>
              <a:t>           %fprintf('</a:t>
            </a:r>
            <a:r>
              <a:rPr lang="tr-TR" sz="2400">
                <a:solidFill>
                  <a:srgbClr val="FF0000"/>
                </a:solidFill>
              </a:rPr>
              <a:t>C</a:t>
            </a:r>
            <a:r>
              <a:rPr lang="en-US" sz="2400">
                <a:solidFill>
                  <a:srgbClr val="FF0000"/>
                </a:solidFill>
              </a:rPr>
              <a:t>arpim = %d \n',carpim);</a:t>
            </a:r>
            <a:endParaRPr lang="tr-TR" sz="2400">
              <a:solidFill>
                <a:srgbClr val="FF0000"/>
              </a:solidFill>
            </a:endParaRPr>
          </a:p>
          <a:p>
            <a:pPr>
              <a:spcBef>
                <a:spcPct val="30000"/>
              </a:spcBef>
            </a:pPr>
            <a:r>
              <a:rPr lang="tr-TR" sz="2400">
                <a:solidFill>
                  <a:srgbClr val="FF0000"/>
                </a:solidFill>
              </a:rPr>
              <a:t>end</a:t>
            </a:r>
            <a:r>
              <a:rPr lang="tr-TR" sz="2400"/>
              <a:t> </a:t>
            </a:r>
            <a:br>
              <a:rPr lang="tr-TR" sz="2400"/>
            </a:br>
            <a:r>
              <a:rPr lang="en-US" sz="2400">
                <a:solidFill>
                  <a:srgbClr val="FF0000"/>
                </a:solidFill>
              </a:rPr>
              <a:t>fprintf</a:t>
            </a:r>
            <a:r>
              <a:rPr lang="en-US" sz="2400"/>
              <a:t>('Carpim = %d </a:t>
            </a:r>
            <a:r>
              <a:rPr lang="en-US" sz="2400">
                <a:solidFill>
                  <a:srgbClr val="FF0000"/>
                </a:solidFill>
              </a:rPr>
              <a:t>\n</a:t>
            </a:r>
            <a:r>
              <a:rPr lang="en-US" sz="2400"/>
              <a:t>',carpim); </a:t>
            </a:r>
            <a:r>
              <a:rPr lang="en-US" sz="2400">
                <a:solidFill>
                  <a:srgbClr val="FF0000"/>
                </a:solidFill>
              </a:rPr>
              <a:t>%Faktoriyel ??????</a:t>
            </a:r>
            <a:endParaRPr lang="tr-TR" sz="2400">
              <a:solidFill>
                <a:srgbClr val="FF0000"/>
              </a:solidFill>
            </a:endParaRP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712788" y="325438"/>
            <a:ext cx="843121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600">
                <a:solidFill>
                  <a:srgbClr val="FF0000"/>
                </a:solidFill>
              </a:rPr>
              <a:t>UYGULAMA</a:t>
            </a:r>
          </a:p>
          <a:p>
            <a:pPr algn="just"/>
            <a:r>
              <a:rPr lang="tr-TR" sz="2600"/>
              <a:t>1</a:t>
            </a:r>
            <a:r>
              <a:rPr lang="en-US" sz="2600"/>
              <a:t> </a:t>
            </a:r>
            <a:r>
              <a:rPr lang="tr-TR" sz="2600"/>
              <a:t>sayısı ile </a:t>
            </a:r>
            <a:r>
              <a:rPr lang="en-US" sz="2600"/>
              <a:t>klavyeden girilen </a:t>
            </a:r>
            <a:r>
              <a:rPr lang="tr-TR" sz="2600"/>
              <a:t>herhangi bir sayı arasındaki ardışık sayıların çarpımını </a:t>
            </a:r>
            <a:r>
              <a:rPr lang="tr-TR" sz="2600">
                <a:solidFill>
                  <a:srgbClr val="FF0000"/>
                </a:solidFill>
              </a:rPr>
              <a:t>while</a:t>
            </a:r>
            <a:r>
              <a:rPr lang="tr-TR" sz="2600"/>
              <a:t> döngüsü kullanarak hesaplayan ve ekrana basan bir düzyazı </a:t>
            </a:r>
            <a:r>
              <a:rPr lang="en-US" sz="2600">
                <a:solidFill>
                  <a:srgbClr val="FF0000"/>
                </a:solidFill>
              </a:rPr>
              <a:t>MATLAB</a:t>
            </a:r>
            <a:r>
              <a:rPr lang="en-US" sz="2600"/>
              <a:t> </a:t>
            </a:r>
            <a:r>
              <a:rPr lang="tr-TR" sz="2600"/>
              <a:t>programı yazınız.</a:t>
            </a:r>
            <a:endParaRPr lang="tr-TR" sz="2600">
              <a:solidFill>
                <a:srgbClr val="A50021"/>
              </a:solidFill>
            </a:endParaRP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 rot="10800000" flipV="1">
            <a:off x="7005638" y="2417763"/>
            <a:ext cx="2124075" cy="1412875"/>
          </a:xfrm>
          <a:prstGeom prst="wedgeRoundRectCallout">
            <a:avLst>
              <a:gd name="adj1" fmla="val 262236"/>
              <a:gd name="adj2" fmla="val 152597"/>
              <a:gd name="adj3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tr-TR">
                <a:solidFill>
                  <a:schemeClr val="bg1"/>
                </a:solidFill>
                <a:cs typeface="Arial" charset="0"/>
              </a:rPr>
              <a:t>Bu satır çözümden çıkarılırsa ne olur?</a:t>
            </a:r>
          </a:p>
          <a:p>
            <a:endParaRPr lang="tr-TR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" name="Cloud 1"/>
          <p:cNvSpPr/>
          <p:nvPr/>
        </p:nvSpPr>
        <p:spPr>
          <a:xfrm>
            <a:off x="1908175" y="4184650"/>
            <a:ext cx="7221538" cy="2016125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dirty="0">
                <a:solidFill>
                  <a:schemeClr val="bg1"/>
                </a:solidFill>
              </a:rPr>
              <a:t>Komut penceresi kontrolünü kaybettiğinizde  (mesela programınız sonsuz bir döngünün içerisine girdiyse) </a:t>
            </a:r>
            <a:r>
              <a:rPr lang="tr-TR" dirty="0">
                <a:solidFill>
                  <a:schemeClr val="tx1"/>
                </a:solidFill>
              </a:rPr>
              <a:t>CTRL+C</a:t>
            </a:r>
            <a:r>
              <a:rPr lang="tr-TR" dirty="0">
                <a:solidFill>
                  <a:schemeClr val="bg1"/>
                </a:solidFill>
              </a:rPr>
              <a:t> tuş kombinasyonunu kullanabilirsiniz.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951163" y="692150"/>
            <a:ext cx="33131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3600">
                <a:solidFill>
                  <a:srgbClr val="FF0000"/>
                </a:solidFill>
              </a:rPr>
              <a:t>UYGULAMA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116013" y="2708275"/>
            <a:ext cx="3163887" cy="22463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000" dirty="0"/>
              <a:t>devamEt</a:t>
            </a:r>
            <a:r>
              <a:rPr lang="en-US" sz="2000" dirty="0"/>
              <a:t>=1;</a:t>
            </a:r>
          </a:p>
          <a:p>
            <a:pPr>
              <a:spcBef>
                <a:spcPct val="50000"/>
              </a:spcBef>
            </a:pPr>
            <a:r>
              <a:rPr lang="en-US" sz="2000" dirty="0" err="1"/>
              <a:t>i</a:t>
            </a:r>
            <a:r>
              <a:rPr lang="en-US" sz="2000" dirty="0"/>
              <a:t>=0; </a:t>
            </a:r>
            <a:r>
              <a:rPr lang="en-US" sz="2000" dirty="0">
                <a:solidFill>
                  <a:srgbClr val="FF0000"/>
                </a:solidFill>
              </a:rPr>
              <a:t>%</a:t>
            </a:r>
            <a:r>
              <a:rPr lang="en-US" sz="2000" dirty="0" err="1">
                <a:solidFill>
                  <a:srgbClr val="FF0000"/>
                </a:solidFill>
              </a:rPr>
              <a:t>sayac</a:t>
            </a:r>
            <a:endParaRPr lang="tr-TR" sz="20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while</a:t>
            </a:r>
            <a:r>
              <a:rPr lang="en-US" sz="2000" dirty="0"/>
              <a:t> </a:t>
            </a:r>
            <a:r>
              <a:rPr lang="en-US" sz="2000" dirty="0" err="1"/>
              <a:t>devamEt</a:t>
            </a:r>
            <a:endParaRPr lang="en-US" sz="2000" dirty="0"/>
          </a:p>
          <a:p>
            <a:r>
              <a:rPr lang="en-US" sz="2000" dirty="0">
                <a:solidFill>
                  <a:srgbClr val="FF3300"/>
                </a:solidFill>
              </a:rPr>
              <a:t>	</a:t>
            </a:r>
            <a:r>
              <a:rPr lang="en-US" sz="2000" dirty="0" err="1">
                <a:solidFill>
                  <a:srgbClr val="FF0000"/>
                </a:solidFill>
              </a:rPr>
              <a:t>disp</a:t>
            </a:r>
            <a:r>
              <a:rPr lang="en-US" sz="2000" dirty="0"/>
              <a:t>('</a:t>
            </a:r>
            <a:r>
              <a:rPr lang="en-US" sz="2000" dirty="0" err="1"/>
              <a:t>Deniz</a:t>
            </a:r>
            <a:r>
              <a:rPr lang="en-US" sz="2000" dirty="0"/>
              <a:t> </a:t>
            </a:r>
            <a:r>
              <a:rPr lang="en-US" sz="2000" dirty="0" err="1"/>
              <a:t>Dal</a:t>
            </a:r>
            <a:r>
              <a:rPr lang="en-US" sz="2000" dirty="0"/>
              <a:t>');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i</a:t>
            </a:r>
            <a:r>
              <a:rPr lang="en-US" sz="2000" dirty="0"/>
              <a:t>=i+1;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end</a:t>
            </a:r>
            <a:endParaRPr lang="en-US" sz="2000" dirty="0">
              <a:solidFill>
                <a:srgbClr val="FF3300"/>
              </a:solidFill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77863" y="1412875"/>
            <a:ext cx="84661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/>
              <a:t>Asa</a:t>
            </a:r>
            <a:r>
              <a:rPr lang="tr-TR" sz="3200"/>
              <a:t>ğı</a:t>
            </a:r>
            <a:r>
              <a:rPr lang="en-US" sz="3200"/>
              <a:t>daki </a:t>
            </a:r>
            <a:r>
              <a:rPr lang="en-US" sz="3200">
                <a:solidFill>
                  <a:srgbClr val="FF0000"/>
                </a:solidFill>
              </a:rPr>
              <a:t>while</a:t>
            </a:r>
            <a:r>
              <a:rPr lang="en-US" sz="3200"/>
              <a:t> </a:t>
            </a:r>
            <a:r>
              <a:rPr lang="tr-TR" sz="3200"/>
              <a:t>döngüsü</a:t>
            </a:r>
            <a:r>
              <a:rPr lang="en-US" sz="3200"/>
              <a:t> ka</a:t>
            </a:r>
            <a:r>
              <a:rPr lang="tr-TR" sz="3200"/>
              <a:t>ç</a:t>
            </a:r>
            <a:r>
              <a:rPr lang="en-US" sz="3200"/>
              <a:t> kere i</a:t>
            </a:r>
            <a:r>
              <a:rPr lang="tr-TR" sz="3200"/>
              <a:t>ş</a:t>
            </a:r>
            <a:r>
              <a:rPr lang="en-US" sz="3200"/>
              <a:t>letilir?</a:t>
            </a:r>
          </a:p>
        </p:txBody>
      </p:sp>
      <p:sp>
        <p:nvSpPr>
          <p:cNvPr id="252939" name="Text Box 11"/>
          <p:cNvSpPr txBox="1">
            <a:spLocks noChangeArrowheads="1"/>
          </p:cNvSpPr>
          <p:nvPr/>
        </p:nvSpPr>
        <p:spPr bwMode="auto">
          <a:xfrm>
            <a:off x="4572000" y="3357563"/>
            <a:ext cx="42735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000">
                <a:solidFill>
                  <a:srgbClr val="FF0000"/>
                </a:solidFill>
              </a:rPr>
              <a:t>Yandaki program</a:t>
            </a:r>
            <a:r>
              <a:rPr lang="tr-TR" sz="2000">
                <a:solidFill>
                  <a:srgbClr val="FF0000"/>
                </a:solidFill>
              </a:rPr>
              <a:t>ı</a:t>
            </a:r>
            <a:r>
              <a:rPr lang="en-US" sz="2000">
                <a:solidFill>
                  <a:srgbClr val="FF0000"/>
                </a:solidFill>
              </a:rPr>
              <a:t> ekrana 10 kere </a:t>
            </a:r>
          </a:p>
          <a:p>
            <a:pPr algn="just"/>
            <a:r>
              <a:rPr lang="en-US" sz="2000">
                <a:solidFill>
                  <a:srgbClr val="FF0000"/>
                </a:solidFill>
              </a:rPr>
              <a:t>“Deniz Dal” yazacak </a:t>
            </a:r>
            <a:r>
              <a:rPr lang="tr-TR" sz="2000">
                <a:solidFill>
                  <a:srgbClr val="FF0000"/>
                </a:solidFill>
              </a:rPr>
              <a:t>ş</a:t>
            </a:r>
            <a:r>
              <a:rPr lang="en-US" sz="2000">
                <a:solidFill>
                  <a:srgbClr val="FF0000"/>
                </a:solidFill>
              </a:rPr>
              <a:t>ekilde nas</a:t>
            </a:r>
            <a:r>
              <a:rPr lang="tr-TR" sz="2000">
                <a:solidFill>
                  <a:srgbClr val="FF0000"/>
                </a:solidFill>
              </a:rPr>
              <a:t>ı</a:t>
            </a:r>
            <a:r>
              <a:rPr lang="en-US" sz="2000">
                <a:solidFill>
                  <a:srgbClr val="FF0000"/>
                </a:solidFill>
              </a:rPr>
              <a:t>l </a:t>
            </a:r>
          </a:p>
          <a:p>
            <a:pPr algn="just"/>
            <a:r>
              <a:rPr lang="en-US" sz="2000">
                <a:solidFill>
                  <a:srgbClr val="FF0000"/>
                </a:solidFill>
              </a:rPr>
              <a:t>modifiye edersiniz??????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9" grpId="0"/>
    </p:bldLst>
  </p:timing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3334</TotalTime>
  <Words>1329</Words>
  <Application>Microsoft Office PowerPoint</Application>
  <PresentationFormat>Ekran Gösterisi (4:3)</PresentationFormat>
  <Paragraphs>142</Paragraphs>
  <Slides>22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Arial</vt:lpstr>
      <vt:lpstr>Verdana</vt:lpstr>
      <vt:lpstr>Wingdings</vt:lpstr>
      <vt:lpstr>lecturenotes</vt:lpstr>
      <vt:lpstr>Photo Editor Fotoğrafı</vt:lpstr>
      <vt:lpstr>PowerPoint Sunusu</vt:lpstr>
      <vt:lpstr>MATLAB’İN SAYI YUVARLAMA FONKSİYONLARI</vt:lpstr>
      <vt:lpstr>fix(x)</vt:lpstr>
      <vt:lpstr>round(x)</vt:lpstr>
      <vt:lpstr>ceil(x)</vt:lpstr>
      <vt:lpstr>floor(x)</vt:lpstr>
      <vt:lpstr>BİR SAYININ TAMSAYI VEYA ONDALIKLI SAYI OLUP OLMADIĞININ ARAŞTIRILMASI</vt:lpstr>
      <vt:lpstr>mod FONKSİYONU İLE KALAN BULMA</vt:lpstr>
      <vt:lpstr>BİR SAYININ ÇİFT SAYI VEYA TEK SAYI OLUP OLMADIĞININ ARAŞTIRILMASI</vt:lpstr>
      <vt:lpstr>rand FONKSİYONU RASTGELE SAYI ÜRETİMİ</vt:lpstr>
      <vt:lpstr>AŞAĞIDAKİ MATLAB DEYİMLERİ KOMUT PENCERESİNDE ÇALIŞTIRILDIKLARINDA NASIL ÇIKTILAR ÜRETİRLER?</vt:lpstr>
      <vt:lpstr>zeros FONKSİYONU İLE SADECE 0’LAR İÇEREN BİR MATRİSİN OTOMATİK OLARAK OLUŞTURULMASI</vt:lpstr>
      <vt:lpstr>ones FONKSİYONU İLE SADECE 1’LER İÇEREN BİR MATRİSİN OTOMATİK OLARAK OLUŞTURULMASI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Lecture4</dc:title>
  <dc:creator>Deniz Dal</dc:creator>
  <cp:lastModifiedBy>Gürşah GÜRÜF</cp:lastModifiedBy>
  <cp:revision>912</cp:revision>
  <dcterms:created xsi:type="dcterms:W3CDTF">1999-02-15T21:55:23Z</dcterms:created>
  <dcterms:modified xsi:type="dcterms:W3CDTF">2024-10-13T07:31:23Z</dcterms:modified>
</cp:coreProperties>
</file>