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17"/>
  </p:notesMasterIdLst>
  <p:sldIdLst>
    <p:sldId id="328" r:id="rId2"/>
    <p:sldId id="374" r:id="rId3"/>
    <p:sldId id="367" r:id="rId4"/>
    <p:sldId id="368" r:id="rId5"/>
    <p:sldId id="375" r:id="rId6"/>
    <p:sldId id="369" r:id="rId7"/>
    <p:sldId id="370" r:id="rId8"/>
    <p:sldId id="371" r:id="rId9"/>
    <p:sldId id="376" r:id="rId10"/>
    <p:sldId id="372" r:id="rId11"/>
    <p:sldId id="334" r:id="rId12"/>
    <p:sldId id="373" r:id="rId13"/>
    <p:sldId id="378" r:id="rId14"/>
    <p:sldId id="379" r:id="rId15"/>
    <p:sldId id="380" r:id="rId16"/>
  </p:sldIdLst>
  <p:sldSz cx="9144000" cy="6858000" type="screen4x3"/>
  <p:notesSz cx="6854825" cy="9750425"/>
  <p:defaultTextStyle>
    <a:defPPr>
      <a:defRPr lang="tr-TR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FF3300"/>
    <a:srgbClr val="FF6600"/>
    <a:srgbClr val="0066FF"/>
    <a:srgbClr val="008000"/>
    <a:srgbClr val="FFFF66"/>
    <a:srgbClr val="FFFF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87" autoAdjust="0"/>
    <p:restoredTop sz="97521" autoAdjust="0"/>
  </p:normalViewPr>
  <p:slideViewPr>
    <p:cSldViewPr>
      <p:cViewPr varScale="1">
        <p:scale>
          <a:sx n="79" d="100"/>
          <a:sy n="79" d="100"/>
        </p:scale>
        <p:origin x="1685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31838"/>
            <a:ext cx="4872037" cy="36560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630738"/>
            <a:ext cx="5483225" cy="438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noProof="0"/>
              <a:t>Click to edit Master text styles</a:t>
            </a:r>
          </a:p>
          <a:p>
            <a:pPr lvl="1"/>
            <a:r>
              <a:rPr lang="tr-TR" noProof="0"/>
              <a:t>Second level</a:t>
            </a:r>
          </a:p>
          <a:p>
            <a:pPr lvl="2"/>
            <a:r>
              <a:rPr lang="tr-TR" noProof="0"/>
              <a:t>Third level</a:t>
            </a:r>
          </a:p>
          <a:p>
            <a:pPr lvl="3"/>
            <a:r>
              <a:rPr lang="tr-TR" noProof="0"/>
              <a:t>Fourth level</a:t>
            </a:r>
          </a:p>
          <a:p>
            <a:pPr lvl="4"/>
            <a:r>
              <a:rPr lang="tr-TR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61475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9261475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316A065-E2B9-4B5A-ADE8-843E19F3C262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370648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61651CC4-6B71-4885-AA49-1D66DA281A94}" type="slidenum">
              <a:rPr lang="tr-TR" sz="1200" smtClean="0"/>
              <a:pPr/>
              <a:t>1</a:t>
            </a:fld>
            <a:endParaRPr lang="tr-TR" sz="120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774D5F-6E37-4989-A8B5-F12B7E64EC3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49866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A293BE-60D1-4AEA-A2B2-370D8F062BD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4955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925925-3268-4399-AC6A-DD6980AF8F1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70449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2CF964-16BC-4237-8F33-CBF5351B9E2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21891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ED18B6-3F3A-42BC-8315-DE365CA1F10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56667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200A2A-9BB6-479D-8172-0C76A8198DF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38492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B912A0-44EC-428B-90A3-FE252CDF45F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78503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D6D2BC-9906-4216-B4C4-2ADEF1BC820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00475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DF72D9-7D69-4F51-A9BB-BDE05F5CAA8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35642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C6A6FD-78B9-48B9-A722-43BD3A09531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26955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CE96D-7E49-4DC3-A3D1-E6BF067AF47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09801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18" Type="http://schemas.openxmlformats.org/officeDocument/2006/relationships/oleObject" Target="../embeddings/oleObject4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2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1771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771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C6A9BDA7-5226-4BC9-9515-F26B8335D47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graphicFrame>
        <p:nvGraphicFramePr>
          <p:cNvPr id="1030" name="Object 7"/>
          <p:cNvGraphicFramePr>
            <a:graphicFrameLocks noChangeAspect="1"/>
          </p:cNvGraphicFramePr>
          <p:nvPr/>
        </p:nvGraphicFramePr>
        <p:xfrm>
          <a:off x="8101013" y="5884863"/>
          <a:ext cx="1042987" cy="97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Photo Editor Fotoğrafı" r:id="rId13" imgW="1276190" imgH="1190476" progId="">
                  <p:embed/>
                </p:oleObj>
              </mc:Choice>
              <mc:Fallback>
                <p:oleObj name="Photo Editor Fotoğrafı" r:id="rId13" imgW="1276190" imgH="1190476" progId="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1013" y="5884863"/>
                        <a:ext cx="1042987" cy="973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1" name="Object 8"/>
          <p:cNvGraphicFramePr>
            <a:graphicFrameLocks noChangeAspect="1"/>
          </p:cNvGraphicFramePr>
          <p:nvPr/>
        </p:nvGraphicFramePr>
        <p:xfrm>
          <a:off x="7343775" y="6092825"/>
          <a:ext cx="971550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Photo Editor Fotoğrafı" r:id="rId15" imgW="2276793" imgH="590476" progId="">
                  <p:embed/>
                </p:oleObj>
              </mc:Choice>
              <mc:Fallback>
                <p:oleObj name="Photo Editor Fotoğrafı" r:id="rId15" imgW="2276793" imgH="590476" progId="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3775" y="6092825"/>
                        <a:ext cx="971550" cy="25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2" name="Line 9"/>
          <p:cNvSpPr>
            <a:spLocks noChangeShapeType="1"/>
          </p:cNvSpPr>
          <p:nvPr/>
        </p:nvSpPr>
        <p:spPr bwMode="auto">
          <a:xfrm>
            <a:off x="1763713" y="6489700"/>
            <a:ext cx="6156325" cy="0"/>
          </a:xfrm>
          <a:prstGeom prst="line">
            <a:avLst/>
          </a:prstGeom>
          <a:noFill/>
          <a:ln w="28575">
            <a:solidFill>
              <a:srgbClr val="99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graphicFrame>
        <p:nvGraphicFramePr>
          <p:cNvPr id="1033" name="Object 10"/>
          <p:cNvGraphicFramePr>
            <a:graphicFrameLocks noChangeAspect="1"/>
          </p:cNvGraphicFramePr>
          <p:nvPr userDrawn="1"/>
        </p:nvGraphicFramePr>
        <p:xfrm>
          <a:off x="8101013" y="5884863"/>
          <a:ext cx="1042987" cy="97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Photo Editor Fotoğrafı" r:id="rId17" imgW="1276190" imgH="1190476" progId="">
                  <p:embed/>
                </p:oleObj>
              </mc:Choice>
              <mc:Fallback>
                <p:oleObj name="Photo Editor Fotoğrafı" r:id="rId17" imgW="1276190" imgH="1190476" progId="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1013" y="5884863"/>
                        <a:ext cx="1042987" cy="973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" name="Object 11"/>
          <p:cNvGraphicFramePr>
            <a:graphicFrameLocks noChangeAspect="1"/>
          </p:cNvGraphicFramePr>
          <p:nvPr userDrawn="1"/>
        </p:nvGraphicFramePr>
        <p:xfrm>
          <a:off x="7343775" y="6092825"/>
          <a:ext cx="971550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Photo Editor Fotoğrafı" r:id="rId18" imgW="2276793" imgH="590476" progId="">
                  <p:embed/>
                </p:oleObj>
              </mc:Choice>
              <mc:Fallback>
                <p:oleObj name="Photo Editor Fotoğrafı" r:id="rId18" imgW="2276793" imgH="590476" progId="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3775" y="6092825"/>
                        <a:ext cx="971550" cy="25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5" name="Line 12"/>
          <p:cNvSpPr>
            <a:spLocks noChangeShapeType="1"/>
          </p:cNvSpPr>
          <p:nvPr userDrawn="1"/>
        </p:nvSpPr>
        <p:spPr bwMode="auto">
          <a:xfrm>
            <a:off x="1763713" y="6489700"/>
            <a:ext cx="6156325" cy="0"/>
          </a:xfrm>
          <a:prstGeom prst="line">
            <a:avLst/>
          </a:prstGeom>
          <a:noFill/>
          <a:ln w="28575">
            <a:solidFill>
              <a:srgbClr val="99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4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431800" y="1484313"/>
            <a:ext cx="8496300" cy="4278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4400" dirty="0">
                <a:solidFill>
                  <a:srgbClr val="0000CC"/>
                </a:solidFill>
                <a:latin typeface="Verdana" pitchFamily="34" charset="0"/>
              </a:rPr>
              <a:t>MF-10</a:t>
            </a:r>
            <a:r>
              <a:rPr lang="tr-TR" sz="4400" dirty="0">
                <a:solidFill>
                  <a:srgbClr val="0000CC"/>
                </a:solidFill>
                <a:latin typeface="Verdana" pitchFamily="34" charset="0"/>
              </a:rPr>
              <a:t>3</a:t>
            </a:r>
            <a:r>
              <a:rPr lang="en-US" sz="4400" dirty="0">
                <a:solidFill>
                  <a:srgbClr val="CC0000"/>
                </a:solidFill>
                <a:latin typeface="Verdana" pitchFamily="34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sz="4400" dirty="0" err="1">
                <a:solidFill>
                  <a:srgbClr val="FF0000"/>
                </a:solidFill>
                <a:latin typeface="Verdana" pitchFamily="34" charset="0"/>
              </a:rPr>
              <a:t>Bilgisayar</a:t>
            </a:r>
            <a:r>
              <a:rPr lang="en-US" sz="4400" dirty="0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Verdana" pitchFamily="34" charset="0"/>
              </a:rPr>
              <a:t>Programlama</a:t>
            </a:r>
            <a:endParaRPr lang="en-US" sz="4400" dirty="0">
              <a:solidFill>
                <a:srgbClr val="FF0000"/>
              </a:solidFill>
              <a:latin typeface="Verdan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tr-TR" sz="3600" b="1" dirty="0">
              <a:latin typeface="Verdan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tr-TR" sz="3600" b="1" dirty="0">
              <a:latin typeface="Verdan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 sz="3600" b="1" dirty="0">
                <a:latin typeface="Verdana" pitchFamily="34" charset="0"/>
              </a:rPr>
              <a:t>Dr. </a:t>
            </a:r>
            <a:r>
              <a:rPr lang="tr-TR" sz="3600" b="1" dirty="0">
                <a:latin typeface="Verdana" pitchFamily="34" charset="0"/>
              </a:rPr>
              <a:t>Gürşah GÜRÜF</a:t>
            </a:r>
          </a:p>
        </p:txBody>
      </p:sp>
      <p:pic>
        <p:nvPicPr>
          <p:cNvPr id="3" name="Resim 2" descr="metin, grafik, baykuş, puhu kuşu, grafik tasarım içeren bir resim&#10;&#10;Açıklama otomatik olarak oluşturuldu">
            <a:extLst>
              <a:ext uri="{FF2B5EF4-FFF2-40B4-BE49-F238E27FC236}">
                <a16:creationId xmlns:a16="http://schemas.microsoft.com/office/drawing/2014/main" id="{18F8FF9B-9378-14E8-6082-C96AAFFD35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829" y="350838"/>
            <a:ext cx="1916830" cy="19168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5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079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080" name="Rectangle 11"/>
          <p:cNvSpPr>
            <a:spLocks noChangeArrowheads="1"/>
          </p:cNvSpPr>
          <p:nvPr/>
        </p:nvSpPr>
        <p:spPr bwMode="auto">
          <a:xfrm>
            <a:off x="1290638" y="522288"/>
            <a:ext cx="72818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tr-TR" altLang="zh-CN" b="1">
                <a:solidFill>
                  <a:srgbClr val="FF0000"/>
                </a:solidFill>
                <a:cs typeface="Arial" charset="0"/>
              </a:rPr>
              <a:t>İLİŞKİSEL OPERATÖRLER</a:t>
            </a:r>
          </a:p>
        </p:txBody>
      </p:sp>
      <p:sp>
        <p:nvSpPr>
          <p:cNvPr id="3081" name="Text Box 12"/>
          <p:cNvSpPr txBox="1">
            <a:spLocks noChangeArrowheads="1"/>
          </p:cNvSpPr>
          <p:nvPr/>
        </p:nvSpPr>
        <p:spPr bwMode="auto">
          <a:xfrm>
            <a:off x="814388" y="1196975"/>
            <a:ext cx="81724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tr-TR" sz="2400"/>
              <a:t>İlişkisel operatörler, işlenenleri arasındaki eşitlik, eşitsizlik, büyüklük veya küçüklük türünden ilişkileri belirleyen operatörlerdir. </a:t>
            </a:r>
          </a:p>
        </p:txBody>
      </p:sp>
      <p:graphicFrame>
        <p:nvGraphicFramePr>
          <p:cNvPr id="138253" name="Group 13"/>
          <p:cNvGraphicFramePr>
            <a:graphicFrameLocks noGrp="1"/>
          </p:cNvGraphicFramePr>
          <p:nvPr/>
        </p:nvGraphicFramePr>
        <p:xfrm>
          <a:off x="2171700" y="2565400"/>
          <a:ext cx="5221288" cy="3262315"/>
        </p:xfrm>
        <a:graphic>
          <a:graphicData uri="http://schemas.openxmlformats.org/drawingml/2006/table">
            <a:tbl>
              <a:tblPr/>
              <a:tblGrid>
                <a:gridCol w="15121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90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8154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==</a:t>
                      </a:r>
                      <a:endParaRPr kumimoji="0" lang="tr-TR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45699" marB="4569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Eş</a:t>
                      </a:r>
                      <a:r>
                        <a:rPr kumimoji="0" lang="tr-TR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it</a:t>
                      </a: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tr-TR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Mi?</a:t>
                      </a:r>
                      <a:endParaRPr kumimoji="0" lang="tr-TR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45699" marB="4569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54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~=</a:t>
                      </a:r>
                    </a:p>
                  </a:txBody>
                  <a:tcPr marL="91447" marR="91447" marT="45699" marB="4569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E</a:t>
                      </a:r>
                      <a:r>
                        <a:rPr kumimoji="0" lang="tr-TR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şit Değil Mi?</a:t>
                      </a:r>
                      <a:endParaRPr kumimoji="0" lang="tr-TR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45699" marB="4569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54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&gt;</a:t>
                      </a:r>
                    </a:p>
                  </a:txBody>
                  <a:tcPr marL="91447" marR="91447" marT="45699" marB="4569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B</a:t>
                      </a:r>
                      <a:r>
                        <a:rPr kumimoji="0" lang="tr-TR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üyük Mü?</a:t>
                      </a:r>
                      <a:endParaRPr kumimoji="0" lang="tr-TR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45699" marB="4569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154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&gt;=</a:t>
                      </a:r>
                    </a:p>
                  </a:txBody>
                  <a:tcPr marL="91447" marR="91447" marT="45699" marB="4569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B</a:t>
                      </a:r>
                      <a:r>
                        <a:rPr kumimoji="0" lang="tr-TR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üyük veya Eşit Mi?</a:t>
                      </a:r>
                      <a:endParaRPr kumimoji="0" lang="tr-TR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45699" marB="4569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154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&lt;</a:t>
                      </a:r>
                    </a:p>
                  </a:txBody>
                  <a:tcPr marL="91447" marR="91447" marT="45699" marB="4569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K</a:t>
                      </a:r>
                      <a:r>
                        <a:rPr kumimoji="0" lang="tr-TR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üçük Mü?</a:t>
                      </a:r>
                      <a:endParaRPr kumimoji="0" lang="tr-TR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45699" marB="4569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154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&lt;=</a:t>
                      </a:r>
                    </a:p>
                  </a:txBody>
                  <a:tcPr marL="91447" marR="91447" marT="45699" marB="4569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K</a:t>
                      </a:r>
                      <a:r>
                        <a:rPr kumimoji="0" lang="tr-TR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üçük veya Eşit Mi?                                                   </a:t>
                      </a:r>
                      <a:endParaRPr kumimoji="0" lang="tr-TR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45699" marB="4569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103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104" name="Text Box 12"/>
          <p:cNvSpPr txBox="1">
            <a:spLocks noChangeArrowheads="1"/>
          </p:cNvSpPr>
          <p:nvPr/>
        </p:nvSpPr>
        <p:spPr bwMode="auto">
          <a:xfrm>
            <a:off x="731838" y="814388"/>
            <a:ext cx="81724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tr-TR" sz="2400"/>
              <a:t>İlişkisel operatörler sonuç olarak </a:t>
            </a:r>
            <a:r>
              <a:rPr lang="tr-TR" sz="2400" b="1">
                <a:solidFill>
                  <a:srgbClr val="FF0000"/>
                </a:solidFill>
              </a:rPr>
              <a:t>1 (BİR) (true)</a:t>
            </a:r>
            <a:r>
              <a:rPr lang="tr-TR" sz="2400" b="1"/>
              <a:t> </a:t>
            </a:r>
            <a:r>
              <a:rPr lang="tr-TR" sz="2400"/>
              <a:t>veya</a:t>
            </a:r>
            <a:r>
              <a:rPr lang="tr-TR" sz="2400" b="1"/>
              <a:t>          </a:t>
            </a:r>
            <a:r>
              <a:rPr lang="tr-TR" sz="2400" b="1">
                <a:solidFill>
                  <a:srgbClr val="FF0000"/>
                </a:solidFill>
              </a:rPr>
              <a:t>0 (SIFIR)</a:t>
            </a:r>
            <a:r>
              <a:rPr lang="tr-TR" sz="2400">
                <a:solidFill>
                  <a:srgbClr val="FF0000"/>
                </a:solidFill>
              </a:rPr>
              <a:t> </a:t>
            </a:r>
            <a:r>
              <a:rPr lang="tr-TR" sz="2400" b="1">
                <a:solidFill>
                  <a:srgbClr val="FF0000"/>
                </a:solidFill>
              </a:rPr>
              <a:t>(false)</a:t>
            </a:r>
            <a:r>
              <a:rPr lang="tr-TR" sz="2400"/>
              <a:t> değerlerini üretirler. </a:t>
            </a:r>
          </a:p>
        </p:txBody>
      </p:sp>
      <p:pic>
        <p:nvPicPr>
          <p:cNvPr id="4105" name="Picture 3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088" y="1958975"/>
            <a:ext cx="1728787" cy="204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3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063" y="1995488"/>
            <a:ext cx="1728787" cy="206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7" name="Picture 3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25" y="1970088"/>
            <a:ext cx="1735138" cy="206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8" name="Picture 3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50" y="4221163"/>
            <a:ext cx="1728788" cy="2043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9" name="Picture 4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063" y="4213225"/>
            <a:ext cx="1651000" cy="196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0" name="Picture 4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4213225"/>
            <a:ext cx="1735138" cy="2036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3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5124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5128" name="Text Box 9"/>
          <p:cNvSpPr txBox="1">
            <a:spLocks noChangeArrowheads="1"/>
          </p:cNvSpPr>
          <p:nvPr/>
        </p:nvSpPr>
        <p:spPr bwMode="auto">
          <a:xfrm>
            <a:off x="827088" y="914400"/>
            <a:ext cx="7993062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spcBef>
                <a:spcPct val="50000"/>
              </a:spcBef>
              <a:buFont typeface="Wingdings" pitchFamily="2" charset="2"/>
              <a:buChar char="v"/>
            </a:pPr>
            <a:r>
              <a:rPr lang="tr-TR" altLang="zh-CN" sz="2000"/>
              <a:t> Eşitlik testinde </a:t>
            </a:r>
            <a:r>
              <a:rPr lang="tr-TR" altLang="zh-CN" sz="2000" b="1"/>
              <a:t>2</a:t>
            </a:r>
            <a:r>
              <a:rPr lang="tr-TR" altLang="zh-CN" sz="2000"/>
              <a:t> adet "</a:t>
            </a:r>
            <a:r>
              <a:rPr lang="tr-TR" altLang="zh-CN" sz="2000" b="1">
                <a:solidFill>
                  <a:srgbClr val="FF0000"/>
                </a:solidFill>
              </a:rPr>
              <a:t>==</a:t>
            </a:r>
            <a:r>
              <a:rPr lang="tr-TR" altLang="zh-CN" sz="2000"/>
              <a:t>" işareti kullanılır. Oysa değişken atamalarında kullandığımız eşittir </a:t>
            </a:r>
            <a:r>
              <a:rPr lang="en-US" altLang="zh-CN" sz="2000">
                <a:ea typeface="宋体" pitchFamily="2" charset="-122"/>
              </a:rPr>
              <a:t>  </a:t>
            </a:r>
            <a:r>
              <a:rPr lang="tr-TR" altLang="zh-CN" sz="2000"/>
              <a:t>"</a:t>
            </a:r>
            <a:r>
              <a:rPr lang="tr-TR" altLang="zh-CN" sz="2000" b="1">
                <a:solidFill>
                  <a:srgbClr val="FF0000"/>
                </a:solidFill>
              </a:rPr>
              <a:t>=</a:t>
            </a:r>
            <a:r>
              <a:rPr lang="tr-TR" altLang="zh-CN" sz="2000"/>
              <a:t>" </a:t>
            </a:r>
            <a:r>
              <a:rPr lang="en-US" altLang="zh-CN" sz="2000">
                <a:ea typeface="宋体" pitchFamily="2" charset="-122"/>
              </a:rPr>
              <a:t>  </a:t>
            </a:r>
            <a:r>
              <a:rPr lang="en-US" altLang="zh-CN" sz="2000" b="1">
                <a:ea typeface="宋体" pitchFamily="2" charset="-122"/>
              </a:rPr>
              <a:t>1</a:t>
            </a:r>
            <a:r>
              <a:rPr lang="tr-TR" altLang="zh-CN" sz="2000"/>
              <a:t> tanedir. </a:t>
            </a:r>
            <a:endParaRPr lang="en-US" altLang="zh-CN" sz="2000">
              <a:ea typeface="宋体" pitchFamily="2" charset="-122"/>
            </a:endParaRPr>
          </a:p>
          <a:p>
            <a:pPr algn="just">
              <a:spcBef>
                <a:spcPct val="50000"/>
              </a:spcBef>
              <a:buFont typeface="Wingdings" pitchFamily="2" charset="2"/>
              <a:buChar char="v"/>
            </a:pPr>
            <a:r>
              <a:rPr lang="en-US" altLang="zh-CN" sz="2000">
                <a:ea typeface="宋体" pitchFamily="2" charset="-122"/>
              </a:rPr>
              <a:t> </a:t>
            </a:r>
            <a:r>
              <a:rPr lang="tr-TR" altLang="zh-CN" sz="2000" b="1">
                <a:solidFill>
                  <a:srgbClr val="FF0000"/>
                </a:solidFill>
              </a:rPr>
              <a:t>MATLAB</a:t>
            </a:r>
            <a:r>
              <a:rPr lang="tr-TR" altLang="zh-CN" sz="2000"/>
              <a:t> komut penceresinde</a:t>
            </a:r>
            <a:r>
              <a:rPr lang="en-US" altLang="zh-CN" sz="2000">
                <a:ea typeface="宋体" pitchFamily="2" charset="-122"/>
              </a:rPr>
              <a:t> </a:t>
            </a:r>
            <a:r>
              <a:rPr lang="tr-TR" altLang="zh-CN" sz="2000" b="1"/>
              <a:t>3</a:t>
            </a:r>
            <a:r>
              <a:rPr lang="tr-TR" altLang="zh-CN" sz="2000" b="1">
                <a:solidFill>
                  <a:srgbClr val="FF3300"/>
                </a:solidFill>
              </a:rPr>
              <a:t>=</a:t>
            </a:r>
            <a:r>
              <a:rPr lang="tr-TR" altLang="zh-CN" sz="2000" b="1"/>
              <a:t>5</a:t>
            </a:r>
            <a:r>
              <a:rPr lang="tr-TR" altLang="zh-CN" sz="2000"/>
              <a:t> yazdığımızda</a:t>
            </a:r>
            <a:r>
              <a:rPr lang="en-US" altLang="zh-CN" sz="2000">
                <a:ea typeface="宋体" pitchFamily="2" charset="-122"/>
              </a:rPr>
              <a:t> </a:t>
            </a:r>
            <a:r>
              <a:rPr lang="tr-TR" altLang="zh-CN" sz="2000"/>
              <a:t>program hata verir. Oysa </a:t>
            </a:r>
            <a:r>
              <a:rPr lang="tr-TR" altLang="zh-CN" sz="2000" b="1"/>
              <a:t>3</a:t>
            </a:r>
            <a:r>
              <a:rPr lang="tr-TR" altLang="zh-CN" sz="2000" b="1">
                <a:solidFill>
                  <a:srgbClr val="FF0000"/>
                </a:solidFill>
              </a:rPr>
              <a:t>==</a:t>
            </a:r>
            <a:r>
              <a:rPr lang="tr-TR" altLang="zh-CN" sz="2000" b="1"/>
              <a:t>5</a:t>
            </a:r>
            <a:r>
              <a:rPr lang="tr-TR" altLang="zh-CN" sz="2000"/>
              <a:t> yazdığımızda bu </a:t>
            </a:r>
            <a:r>
              <a:rPr lang="tr-TR" altLang="zh-CN" sz="2000" b="1">
                <a:solidFill>
                  <a:srgbClr val="FF0000"/>
                </a:solidFill>
              </a:rPr>
              <a:t>“3, 5'e eşit midir?"</a:t>
            </a:r>
            <a:r>
              <a:rPr lang="tr-TR" altLang="zh-CN" sz="2000"/>
              <a:t> anlamına gelir, karşılaştırma yanlıştır ve </a:t>
            </a:r>
            <a:r>
              <a:rPr lang="tr-TR" altLang="zh-CN" sz="2000" b="1">
                <a:solidFill>
                  <a:srgbClr val="FF0000"/>
                </a:solidFill>
              </a:rPr>
              <a:t>MATLAB</a:t>
            </a:r>
            <a:r>
              <a:rPr lang="tr-TR" altLang="zh-CN" sz="2000"/>
              <a:t> bu durum için </a:t>
            </a:r>
            <a:r>
              <a:rPr lang="tr-TR" altLang="zh-CN" sz="2000" b="1">
                <a:solidFill>
                  <a:srgbClr val="FF0000"/>
                </a:solidFill>
              </a:rPr>
              <a:t>0 (Sıfır)</a:t>
            </a:r>
            <a:r>
              <a:rPr lang="tr-TR" altLang="zh-CN" sz="2000"/>
              <a:t> sonucunu üretir. </a:t>
            </a:r>
            <a:endParaRPr lang="tr-TR" sz="2000"/>
          </a:p>
        </p:txBody>
      </p:sp>
      <p:pic>
        <p:nvPicPr>
          <p:cNvPr id="5129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6588"/>
            <a:ext cx="9134475" cy="240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7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148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0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151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152" name="Rectangle 11"/>
          <p:cNvSpPr>
            <a:spLocks noChangeArrowheads="1"/>
          </p:cNvSpPr>
          <p:nvPr/>
        </p:nvSpPr>
        <p:spPr bwMode="auto">
          <a:xfrm>
            <a:off x="1276350" y="357188"/>
            <a:ext cx="7281863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tr-TR" altLang="zh-CN" b="1">
                <a:solidFill>
                  <a:srgbClr val="FF0000"/>
                </a:solidFill>
                <a:cs typeface="Arial" charset="0"/>
              </a:rPr>
              <a:t>İLİŞKİSEL OPERATÖRLERİN ÖNCELİK SIRALARI</a:t>
            </a:r>
          </a:p>
        </p:txBody>
      </p:sp>
      <p:sp>
        <p:nvSpPr>
          <p:cNvPr id="6153" name="Text Box 12"/>
          <p:cNvSpPr txBox="1">
            <a:spLocks noChangeArrowheads="1"/>
          </p:cNvSpPr>
          <p:nvPr/>
        </p:nvSpPr>
        <p:spPr bwMode="auto">
          <a:xfrm>
            <a:off x="731838" y="1558925"/>
            <a:ext cx="8172450" cy="415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buFont typeface="Wingdings" pitchFamily="2" charset="2"/>
              <a:buChar char="v"/>
            </a:pPr>
            <a:r>
              <a:rPr lang="tr-TR" sz="2400" i="1"/>
              <a:t>İlişkisel operatörler aritmetik operatörlerden daha düşük bir işlem önceliğine sahiptirler.</a:t>
            </a:r>
            <a:r>
              <a:rPr lang="tr-TR" sz="2400"/>
              <a:t> </a:t>
            </a:r>
          </a:p>
          <a:p>
            <a:pPr algn="just">
              <a:buFont typeface="Wingdings" pitchFamily="2" charset="2"/>
              <a:buChar char="v"/>
            </a:pPr>
            <a:r>
              <a:rPr lang="tr-TR" sz="2400"/>
              <a:t>Örneğin komut penceresinde </a:t>
            </a:r>
            <a:r>
              <a:rPr lang="tr-TR" sz="2400" b="1">
                <a:solidFill>
                  <a:srgbClr val="FF0000"/>
                </a:solidFill>
              </a:rPr>
              <a:t>3+4&lt;7-5</a:t>
            </a:r>
            <a:r>
              <a:rPr lang="tr-TR" sz="2400"/>
              <a:t> şeklinde çalıştırılacak bir </a:t>
            </a:r>
            <a:r>
              <a:rPr lang="tr-TR" sz="2400" b="1">
                <a:solidFill>
                  <a:srgbClr val="FF0000"/>
                </a:solidFill>
              </a:rPr>
              <a:t>MATLAB</a:t>
            </a:r>
            <a:r>
              <a:rPr lang="tr-TR" sz="2400"/>
              <a:t> deyimi arka planda önce </a:t>
            </a:r>
            <a:r>
              <a:rPr lang="tr-TR" sz="2400" b="1">
                <a:solidFill>
                  <a:srgbClr val="FF0000"/>
                </a:solidFill>
              </a:rPr>
              <a:t>7&lt;2</a:t>
            </a:r>
            <a:r>
              <a:rPr lang="tr-TR" sz="2400"/>
              <a:t> formuna dönüştürülür ve ilişkisel test (küçüklük testi) daha sonra gerçekleştirilir. </a:t>
            </a:r>
          </a:p>
          <a:p>
            <a:pPr algn="just">
              <a:buFont typeface="Wingdings" pitchFamily="2" charset="2"/>
              <a:buChar char="v"/>
            </a:pPr>
            <a:r>
              <a:rPr lang="tr-TR" sz="2400"/>
              <a:t>Benzer şekilde </a:t>
            </a:r>
            <a:r>
              <a:rPr lang="tr-TR" sz="2400" b="1">
                <a:solidFill>
                  <a:srgbClr val="FF0000"/>
                </a:solidFill>
              </a:rPr>
              <a:t>i+j==10</a:t>
            </a:r>
            <a:r>
              <a:rPr lang="tr-TR" sz="2400"/>
              <a:t> gibi bir eşitlik testi, öncelikle hesaplanan </a:t>
            </a:r>
            <a:r>
              <a:rPr lang="tr-TR" sz="2400" b="1">
                <a:solidFill>
                  <a:srgbClr val="FF0000"/>
                </a:solidFill>
              </a:rPr>
              <a:t>i+j</a:t>
            </a:r>
            <a:r>
              <a:rPr lang="tr-TR" sz="2400"/>
              <a:t> aritmetik işleminin sonucu ile </a:t>
            </a:r>
            <a:r>
              <a:rPr lang="tr-TR" sz="2400" b="1">
                <a:solidFill>
                  <a:srgbClr val="FF0000"/>
                </a:solidFill>
              </a:rPr>
              <a:t>10</a:t>
            </a:r>
            <a:r>
              <a:rPr lang="tr-TR" sz="2400"/>
              <a:t> sayısı arasında gerçekleştirilir. </a:t>
            </a:r>
          </a:p>
          <a:p>
            <a:pPr algn="just">
              <a:buFont typeface="Wingdings" pitchFamily="2" charset="2"/>
              <a:buChar char="v"/>
            </a:pPr>
            <a:r>
              <a:rPr lang="tr-TR" sz="2400"/>
              <a:t>Yukarıdaki deyimler, karışıklığa meydan vermemek için </a:t>
            </a:r>
            <a:r>
              <a:rPr lang="tr-TR" sz="2400" b="1">
                <a:solidFill>
                  <a:srgbClr val="FF0000"/>
                </a:solidFill>
              </a:rPr>
              <a:t>(3+4)&lt;(7-5)</a:t>
            </a:r>
            <a:r>
              <a:rPr lang="tr-TR" sz="2400"/>
              <a:t> ve </a:t>
            </a:r>
            <a:r>
              <a:rPr lang="tr-TR" sz="2400" b="1">
                <a:solidFill>
                  <a:srgbClr val="FF0000"/>
                </a:solidFill>
              </a:rPr>
              <a:t>(i+j)==10</a:t>
            </a:r>
            <a:r>
              <a:rPr lang="tr-TR" sz="2400"/>
              <a:t> formlarına sokulabilirler.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1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7172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4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7175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7176" name="Text Box 15"/>
          <p:cNvSpPr txBox="1">
            <a:spLocks noChangeArrowheads="1"/>
          </p:cNvSpPr>
          <p:nvPr/>
        </p:nvSpPr>
        <p:spPr bwMode="auto">
          <a:xfrm>
            <a:off x="555625" y="1609725"/>
            <a:ext cx="840581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tr-TR" sz="2400"/>
              <a:t>Mantıksal operatörler de ilişkisel operatörler gibi sonuç olarak </a:t>
            </a:r>
            <a:r>
              <a:rPr lang="tr-TR" sz="2400" b="1">
                <a:solidFill>
                  <a:srgbClr val="FF0000"/>
                </a:solidFill>
              </a:rPr>
              <a:t>1 (BİR) (true)</a:t>
            </a:r>
            <a:r>
              <a:rPr lang="tr-TR" sz="2400" b="1"/>
              <a:t> </a:t>
            </a:r>
            <a:r>
              <a:rPr lang="tr-TR" sz="2400"/>
              <a:t>veya</a:t>
            </a:r>
            <a:r>
              <a:rPr lang="tr-TR" sz="2400" b="1"/>
              <a:t> </a:t>
            </a:r>
            <a:r>
              <a:rPr lang="tr-TR" sz="2400" b="1">
                <a:solidFill>
                  <a:srgbClr val="FF0000"/>
                </a:solidFill>
              </a:rPr>
              <a:t>0 (SIFIR)</a:t>
            </a:r>
            <a:r>
              <a:rPr lang="tr-TR" sz="2400">
                <a:solidFill>
                  <a:srgbClr val="FF0000"/>
                </a:solidFill>
              </a:rPr>
              <a:t> </a:t>
            </a:r>
            <a:r>
              <a:rPr lang="tr-TR" sz="2400" b="1">
                <a:solidFill>
                  <a:srgbClr val="FF0000"/>
                </a:solidFill>
              </a:rPr>
              <a:t>(false)</a:t>
            </a:r>
            <a:r>
              <a:rPr lang="tr-TR" sz="2400"/>
              <a:t> değerlerini üretirler.</a:t>
            </a:r>
          </a:p>
        </p:txBody>
      </p:sp>
      <p:graphicFrame>
        <p:nvGraphicFramePr>
          <p:cNvPr id="16" name="Group 40"/>
          <p:cNvGraphicFramePr>
            <a:graphicFrameLocks noGrp="1"/>
          </p:cNvGraphicFramePr>
          <p:nvPr/>
        </p:nvGraphicFramePr>
        <p:xfrm>
          <a:off x="1116013" y="2867025"/>
          <a:ext cx="6911975" cy="3057524"/>
        </p:xfrm>
        <a:graphic>
          <a:graphicData uri="http://schemas.openxmlformats.org/drawingml/2006/table">
            <a:tbl>
              <a:tblPr/>
              <a:tblGrid>
                <a:gridCol w="33357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761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719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MANTIKSAL MATLAB </a:t>
                      </a:r>
                      <a:r>
                        <a:rPr kumimoji="0" lang="tr-TR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OPERATÖRLERİ</a:t>
                      </a:r>
                    </a:p>
                  </a:txBody>
                  <a:tcPr marL="91435" marR="91435" marT="45746" marB="4574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İŞLEVLERİ</a:t>
                      </a:r>
                    </a:p>
                  </a:txBody>
                  <a:tcPr marL="91435" marR="91435" marT="45746" marB="4574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8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Arial" charset="0"/>
                        </a:rPr>
                        <a:t>a</a:t>
                      </a:r>
                      <a:r>
                        <a:rPr kumimoji="0" lang="tr-TR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Arial" charset="0"/>
                        </a:rPr>
                        <a:t>&amp;&amp;</a:t>
                      </a: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Arial" charset="0"/>
                        </a:rPr>
                        <a:t>b</a:t>
                      </a:r>
                      <a:endParaRPr kumimoji="0" lang="tr-TR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Verdana" pitchFamily="34" charset="0"/>
                        <a:ea typeface="宋体" pitchFamily="2" charset="-122"/>
                        <a:cs typeface="Arial" charset="0"/>
                      </a:endParaRPr>
                    </a:p>
                  </a:txBody>
                  <a:tcPr marL="91435" marR="91435" marT="45746" marB="4574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Arial" charset="0"/>
                        </a:rPr>
                        <a:t>VE </a:t>
                      </a:r>
                      <a:r>
                        <a:rPr kumimoji="0" lang="tr-TR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Arial" charset="0"/>
                        </a:rPr>
                        <a:t>(AND)</a:t>
                      </a:r>
                    </a:p>
                  </a:txBody>
                  <a:tcPr marL="91435" marR="91435" marT="45746" marB="4574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18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Arial" charset="0"/>
                        </a:rPr>
                        <a:t>a</a:t>
                      </a:r>
                      <a:r>
                        <a:rPr kumimoji="0" lang="tr-TR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Arial" charset="0"/>
                        </a:rPr>
                        <a:t>||</a:t>
                      </a: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Arial" charset="0"/>
                        </a:rPr>
                        <a:t>b</a:t>
                      </a:r>
                      <a:endParaRPr kumimoji="0" lang="tr-TR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Verdana" pitchFamily="34" charset="0"/>
                        <a:ea typeface="宋体" pitchFamily="2" charset="-122"/>
                        <a:cs typeface="Arial" charset="0"/>
                      </a:endParaRPr>
                    </a:p>
                  </a:txBody>
                  <a:tcPr marL="91435" marR="91435" marT="45746" marB="4574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Arial" charset="0"/>
                        </a:rPr>
                        <a:t>VEYA </a:t>
                      </a:r>
                      <a:r>
                        <a:rPr kumimoji="0" lang="tr-TR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Arial" charset="0"/>
                        </a:rPr>
                        <a:t>(OR)</a:t>
                      </a:r>
                    </a:p>
                  </a:txBody>
                  <a:tcPr marL="91435" marR="91435" marT="45746" marB="4574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18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Arial" charset="0"/>
                        </a:rPr>
                        <a:t>~</a:t>
                      </a: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Arial" charset="0"/>
                        </a:rPr>
                        <a:t>a</a:t>
                      </a:r>
                      <a:endParaRPr kumimoji="0" lang="tr-TR" altLang="zh-CN" sz="2800" b="1" i="0" u="none" strike="noStrike" cap="none" normalizeH="0" baseline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Verdana" pitchFamily="34" charset="0"/>
                        <a:ea typeface="宋体" pitchFamily="2" charset="-122"/>
                        <a:cs typeface="Arial" charset="0"/>
                      </a:endParaRPr>
                    </a:p>
                  </a:txBody>
                  <a:tcPr marL="91435" marR="91435" marT="45746" marB="4574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Arial" charset="0"/>
                        </a:rPr>
                        <a:t>DEĞİL </a:t>
                      </a:r>
                      <a:r>
                        <a:rPr kumimoji="0" lang="tr-TR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宋体" pitchFamily="2" charset="-122"/>
                          <a:cs typeface="Arial" charset="0"/>
                        </a:rPr>
                        <a:t>(NOT)</a:t>
                      </a:r>
                    </a:p>
                  </a:txBody>
                  <a:tcPr marL="91435" marR="91435" marT="45746" marB="4574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194" name="Rectangle 11"/>
          <p:cNvSpPr>
            <a:spLocks noChangeArrowheads="1"/>
          </p:cNvSpPr>
          <p:nvPr/>
        </p:nvSpPr>
        <p:spPr bwMode="auto">
          <a:xfrm>
            <a:off x="1117600" y="733425"/>
            <a:ext cx="728186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tr-TR" altLang="zh-CN" b="1">
                <a:solidFill>
                  <a:srgbClr val="FF0000"/>
                </a:solidFill>
                <a:cs typeface="Arial" charset="0"/>
              </a:rPr>
              <a:t>MANTIKSAL OPERATÖRLER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8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8199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graphicFrame>
        <p:nvGraphicFramePr>
          <p:cNvPr id="143404" name="Group 44"/>
          <p:cNvGraphicFramePr>
            <a:graphicFrameLocks noGrp="1"/>
          </p:cNvGraphicFramePr>
          <p:nvPr/>
        </p:nvGraphicFramePr>
        <p:xfrm>
          <a:off x="1468438" y="2078038"/>
          <a:ext cx="3230562" cy="2286060"/>
        </p:xfrm>
        <a:graphic>
          <a:graphicData uri="http://schemas.openxmlformats.org/drawingml/2006/table">
            <a:tbl>
              <a:tblPr/>
              <a:tblGrid>
                <a:gridCol w="7964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4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00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A</a:t>
                      </a:r>
                      <a:endParaRPr kumimoji="0" lang="tr-TR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B</a:t>
                      </a:r>
                      <a:endParaRPr kumimoji="0" lang="tr-TR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A 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&amp;</a:t>
                      </a:r>
                      <a:r>
                        <a:rPr kumimoji="0" lang="tr-TR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&amp;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 B</a:t>
                      </a:r>
                      <a:endParaRPr kumimoji="0" lang="tr-TR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charset="0"/>
                        </a:rPr>
                        <a:t>0</a:t>
                      </a:r>
                      <a:endParaRPr kumimoji="0" lang="tr-TR" altLang="zh-CN" sz="2400" b="1" i="0" u="none" strike="noStrike" cap="none" normalizeH="0" baseline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charset="0"/>
                        </a:rPr>
                        <a:t>0</a:t>
                      </a:r>
                      <a:endParaRPr kumimoji="0" lang="tr-TR" altLang="zh-CN" sz="2400" b="1" i="0" u="none" strike="noStrike" cap="none" normalizeH="0" baseline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charset="0"/>
                        </a:rPr>
                        <a:t>0</a:t>
                      </a:r>
                      <a:endParaRPr kumimoji="0" lang="tr-TR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charset="0"/>
                        </a:rPr>
                        <a:t>0</a:t>
                      </a:r>
                      <a:endParaRPr kumimoji="0" lang="tr-TR" altLang="zh-CN" sz="2400" b="1" i="0" u="none" strike="noStrike" cap="none" normalizeH="0" baseline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charset="0"/>
                        </a:rPr>
                        <a:t>1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charset="0"/>
                        </a:rPr>
                        <a:t>0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charset="0"/>
                        </a:rPr>
                        <a:t>1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charset="0"/>
                        </a:rPr>
                        <a:t>0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charset="0"/>
                        </a:rPr>
                        <a:t>0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charset="0"/>
                        </a:rPr>
                        <a:t>1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charset="0"/>
                        </a:rPr>
                        <a:t>1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charset="0"/>
                        </a:rPr>
                        <a:t>1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226" name="Text Box 40"/>
          <p:cNvSpPr txBox="1">
            <a:spLocks noChangeArrowheads="1"/>
          </p:cNvSpPr>
          <p:nvPr/>
        </p:nvSpPr>
        <p:spPr bwMode="auto">
          <a:xfrm>
            <a:off x="1878013" y="690563"/>
            <a:ext cx="557847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800" b="1">
                <a:solidFill>
                  <a:srgbClr val="FF0000"/>
                </a:solidFill>
              </a:rPr>
              <a:t>MANTIKSAL OPERAT</a:t>
            </a:r>
            <a:r>
              <a:rPr lang="tr-TR" sz="2800" b="1">
                <a:solidFill>
                  <a:srgbClr val="FF0000"/>
                </a:solidFill>
              </a:rPr>
              <a:t>Ö</a:t>
            </a:r>
            <a:r>
              <a:rPr lang="en-US" sz="2800" b="1">
                <a:solidFill>
                  <a:srgbClr val="FF0000"/>
                </a:solidFill>
              </a:rPr>
              <a:t>RLER</a:t>
            </a:r>
            <a:r>
              <a:rPr lang="tr-TR" sz="2800" b="1">
                <a:solidFill>
                  <a:srgbClr val="FF0000"/>
                </a:solidFill>
              </a:rPr>
              <a:t>İ</a:t>
            </a:r>
            <a:r>
              <a:rPr lang="en-US" sz="2800" b="1">
                <a:solidFill>
                  <a:srgbClr val="FF0000"/>
                </a:solidFill>
              </a:rPr>
              <a:t>N </a:t>
            </a:r>
          </a:p>
          <a:p>
            <a:pPr algn="ctr"/>
            <a:r>
              <a:rPr lang="en-US" sz="2800" b="1">
                <a:solidFill>
                  <a:srgbClr val="FF0000"/>
                </a:solidFill>
              </a:rPr>
              <a:t>DO</a:t>
            </a:r>
            <a:r>
              <a:rPr lang="tr-TR" sz="2800" b="1">
                <a:solidFill>
                  <a:srgbClr val="FF0000"/>
                </a:solidFill>
              </a:rPr>
              <a:t>Ğ</a:t>
            </a:r>
            <a:r>
              <a:rPr lang="en-US" sz="2800" b="1">
                <a:solidFill>
                  <a:srgbClr val="FF0000"/>
                </a:solidFill>
              </a:rPr>
              <a:t>RULUK TABLOLARI</a:t>
            </a:r>
          </a:p>
        </p:txBody>
      </p:sp>
      <p:graphicFrame>
        <p:nvGraphicFramePr>
          <p:cNvPr id="143405" name="Group 45"/>
          <p:cNvGraphicFramePr>
            <a:graphicFrameLocks noGrp="1"/>
          </p:cNvGraphicFramePr>
          <p:nvPr/>
        </p:nvGraphicFramePr>
        <p:xfrm>
          <a:off x="5302250" y="2078038"/>
          <a:ext cx="2627312" cy="2286060"/>
        </p:xfrm>
        <a:graphic>
          <a:graphicData uri="http://schemas.openxmlformats.org/drawingml/2006/table">
            <a:tbl>
              <a:tblPr/>
              <a:tblGrid>
                <a:gridCol w="64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1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A</a:t>
                      </a:r>
                      <a:endParaRPr kumimoji="0" lang="tr-TR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B</a:t>
                      </a:r>
                      <a:endParaRPr kumimoji="0" lang="tr-TR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A 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|</a:t>
                      </a:r>
                      <a:r>
                        <a:rPr kumimoji="0" lang="tr-TR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| 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B</a:t>
                      </a:r>
                      <a:endParaRPr kumimoji="0" lang="tr-TR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charset="0"/>
                        </a:rPr>
                        <a:t>0</a:t>
                      </a:r>
                      <a:endParaRPr kumimoji="0" lang="tr-TR" altLang="zh-CN" sz="2400" b="1" i="0" u="none" strike="noStrike" cap="none" normalizeH="0" baseline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charset="0"/>
                        </a:rPr>
                        <a:t>0</a:t>
                      </a:r>
                      <a:endParaRPr kumimoji="0" lang="tr-TR" altLang="zh-CN" sz="2400" b="1" i="0" u="none" strike="noStrike" cap="none" normalizeH="0" baseline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charset="0"/>
                        </a:rPr>
                        <a:t>0</a:t>
                      </a:r>
                      <a:endParaRPr kumimoji="0" lang="tr-TR" altLang="zh-CN" sz="2400" b="1" i="0" u="none" strike="noStrike" cap="none" normalizeH="0" baseline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charset="0"/>
                        </a:rPr>
                        <a:t>0</a:t>
                      </a:r>
                      <a:endParaRPr kumimoji="0" lang="tr-TR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charset="0"/>
                        </a:rPr>
                        <a:t>1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charset="0"/>
                        </a:rPr>
                        <a:t>1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charset="0"/>
                        </a:rPr>
                        <a:t>1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charset="0"/>
                        </a:rPr>
                        <a:t>0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charset="0"/>
                        </a:rPr>
                        <a:t>1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charset="0"/>
                        </a:rPr>
                        <a:t>1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charset="0"/>
                        </a:rPr>
                        <a:t>1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charset="0"/>
                        </a:rPr>
                        <a:t>1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253" name="Rectangle 99"/>
          <p:cNvSpPr>
            <a:spLocks noChangeArrowheads="1"/>
          </p:cNvSpPr>
          <p:nvPr/>
        </p:nvSpPr>
        <p:spPr bwMode="auto">
          <a:xfrm>
            <a:off x="5272088" y="5168900"/>
            <a:ext cx="1187450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 sz="2000">
              <a:solidFill>
                <a:srgbClr val="009900"/>
              </a:solidFill>
              <a:latin typeface="Verdana" pitchFamily="34" charset="0"/>
              <a:ea typeface="宋体" pitchFamily="2" charset="-122"/>
              <a:cs typeface="Arial" charset="0"/>
            </a:endParaRPr>
          </a:p>
        </p:txBody>
      </p:sp>
      <p:grpSp>
        <p:nvGrpSpPr>
          <p:cNvPr id="8254" name="Grup 1"/>
          <p:cNvGrpSpPr>
            <a:grpSpLocks/>
          </p:cNvGrpSpPr>
          <p:nvPr/>
        </p:nvGrpSpPr>
        <p:grpSpPr bwMode="auto">
          <a:xfrm>
            <a:off x="3997325" y="4560888"/>
            <a:ext cx="1868488" cy="1568450"/>
            <a:chOff x="3997325" y="4560888"/>
            <a:chExt cx="1474788" cy="1152525"/>
          </a:xfrm>
        </p:grpSpPr>
        <p:sp>
          <p:nvSpPr>
            <p:cNvPr id="8255" name="Rectangle 106"/>
            <p:cNvSpPr>
              <a:spLocks noChangeArrowheads="1"/>
            </p:cNvSpPr>
            <p:nvPr/>
          </p:nvSpPr>
          <p:spPr bwMode="auto">
            <a:xfrm>
              <a:off x="4645025" y="5291138"/>
              <a:ext cx="792163" cy="395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US" altLang="zh-CN" sz="2400">
                  <a:solidFill>
                    <a:srgbClr val="009900"/>
                  </a:solidFill>
                  <a:latin typeface="Verdana" pitchFamily="34" charset="0"/>
                  <a:ea typeface="宋体" pitchFamily="2" charset="-122"/>
                  <a:cs typeface="Arial" charset="0"/>
                </a:rPr>
                <a:t>0</a:t>
              </a:r>
              <a:endParaRPr lang="en-US" sz="2400">
                <a:solidFill>
                  <a:srgbClr val="009900"/>
                </a:solidFill>
                <a:latin typeface="Verdana" pitchFamily="34" charset="0"/>
                <a:ea typeface="宋体" pitchFamily="2" charset="-122"/>
                <a:cs typeface="Arial" charset="0"/>
              </a:endParaRPr>
            </a:p>
          </p:txBody>
        </p:sp>
        <p:sp>
          <p:nvSpPr>
            <p:cNvPr id="8256" name="Rectangle 107"/>
            <p:cNvSpPr>
              <a:spLocks noChangeArrowheads="1"/>
            </p:cNvSpPr>
            <p:nvPr/>
          </p:nvSpPr>
          <p:spPr bwMode="auto">
            <a:xfrm>
              <a:off x="3997325" y="5291138"/>
              <a:ext cx="647700" cy="395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r>
                <a:rPr lang="en-US" altLang="zh-CN" sz="2400">
                  <a:solidFill>
                    <a:srgbClr val="009900"/>
                  </a:solidFill>
                  <a:latin typeface="Verdana" pitchFamily="34" charset="0"/>
                  <a:ea typeface="宋体" pitchFamily="2" charset="-122"/>
                  <a:cs typeface="Arial" charset="0"/>
                </a:rPr>
                <a:t>1</a:t>
              </a:r>
              <a:endParaRPr lang="tr-TR" altLang="zh-CN" sz="2400">
                <a:solidFill>
                  <a:srgbClr val="009900"/>
                </a:solidFill>
                <a:latin typeface="Verdana" pitchFamily="34" charset="0"/>
                <a:ea typeface="宋体" pitchFamily="2" charset="-122"/>
                <a:cs typeface="Arial" charset="0"/>
              </a:endParaRPr>
            </a:p>
          </p:txBody>
        </p:sp>
        <p:sp>
          <p:nvSpPr>
            <p:cNvPr id="8257" name="Rectangle 109"/>
            <p:cNvSpPr>
              <a:spLocks noChangeArrowheads="1"/>
            </p:cNvSpPr>
            <p:nvPr/>
          </p:nvSpPr>
          <p:spPr bwMode="auto">
            <a:xfrm>
              <a:off x="4645025" y="4895850"/>
              <a:ext cx="792163" cy="395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r>
                <a:rPr lang="en-US" altLang="zh-CN" sz="2400">
                  <a:solidFill>
                    <a:srgbClr val="009900"/>
                  </a:solidFill>
                  <a:latin typeface="Verdana" pitchFamily="34" charset="0"/>
                  <a:ea typeface="宋体" pitchFamily="2" charset="-122"/>
                  <a:cs typeface="Arial" charset="0"/>
                </a:rPr>
                <a:t>1</a:t>
              </a:r>
              <a:endParaRPr lang="tr-TR" altLang="zh-CN" sz="2400">
                <a:solidFill>
                  <a:srgbClr val="009900"/>
                </a:solidFill>
                <a:latin typeface="Verdana" pitchFamily="34" charset="0"/>
                <a:ea typeface="宋体" pitchFamily="2" charset="-122"/>
                <a:cs typeface="Arial" charset="0"/>
              </a:endParaRPr>
            </a:p>
          </p:txBody>
        </p:sp>
        <p:sp>
          <p:nvSpPr>
            <p:cNvPr id="8258" name="Rectangle 110"/>
            <p:cNvSpPr>
              <a:spLocks noChangeArrowheads="1"/>
            </p:cNvSpPr>
            <p:nvPr/>
          </p:nvSpPr>
          <p:spPr bwMode="auto">
            <a:xfrm>
              <a:off x="3997325" y="4895850"/>
              <a:ext cx="647700" cy="395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r>
                <a:rPr lang="en-US" altLang="zh-CN" sz="2400">
                  <a:solidFill>
                    <a:srgbClr val="009900"/>
                  </a:solidFill>
                  <a:latin typeface="Verdana" pitchFamily="34" charset="0"/>
                  <a:ea typeface="宋体" pitchFamily="2" charset="-122"/>
                  <a:cs typeface="Arial" charset="0"/>
                </a:rPr>
                <a:t>0</a:t>
              </a:r>
              <a:endParaRPr lang="tr-TR" altLang="zh-CN" sz="2400">
                <a:solidFill>
                  <a:srgbClr val="009900"/>
                </a:solidFill>
                <a:latin typeface="Verdana" pitchFamily="34" charset="0"/>
                <a:ea typeface="宋体" pitchFamily="2" charset="-122"/>
                <a:cs typeface="Arial" charset="0"/>
              </a:endParaRPr>
            </a:p>
          </p:txBody>
        </p:sp>
        <p:sp>
          <p:nvSpPr>
            <p:cNvPr id="8259" name="Rectangle 112"/>
            <p:cNvSpPr>
              <a:spLocks noChangeArrowheads="1"/>
            </p:cNvSpPr>
            <p:nvPr/>
          </p:nvSpPr>
          <p:spPr bwMode="auto">
            <a:xfrm>
              <a:off x="4645025" y="4560888"/>
              <a:ext cx="792163" cy="334962"/>
            </a:xfrm>
            <a:prstGeom prst="rect">
              <a:avLst/>
            </a:prstGeom>
            <a:solidFill>
              <a:srgbClr val="33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r>
                <a:rPr lang="en-US" altLang="zh-CN" sz="2400">
                  <a:solidFill>
                    <a:srgbClr val="FF0000"/>
                  </a:solidFill>
                  <a:ea typeface="宋体" pitchFamily="2" charset="-122"/>
                  <a:cs typeface="Arial" charset="0"/>
                </a:rPr>
                <a:t>~</a:t>
              </a:r>
              <a:r>
                <a:rPr lang="en-US" altLang="zh-CN" sz="2400">
                  <a:solidFill>
                    <a:srgbClr val="FFFFFF"/>
                  </a:solidFill>
                  <a:ea typeface="宋体" pitchFamily="2" charset="-122"/>
                  <a:cs typeface="Arial" charset="0"/>
                </a:rPr>
                <a:t>A</a:t>
              </a:r>
              <a:endParaRPr lang="tr-TR" altLang="zh-CN" sz="2400">
                <a:solidFill>
                  <a:srgbClr val="FFFFFF"/>
                </a:solidFill>
                <a:ea typeface="宋体" pitchFamily="2" charset="-122"/>
                <a:cs typeface="Arial" charset="0"/>
              </a:endParaRPr>
            </a:p>
          </p:txBody>
        </p:sp>
        <p:sp>
          <p:nvSpPr>
            <p:cNvPr id="8260" name="Rectangle 113"/>
            <p:cNvSpPr>
              <a:spLocks noChangeArrowheads="1"/>
            </p:cNvSpPr>
            <p:nvPr/>
          </p:nvSpPr>
          <p:spPr bwMode="auto">
            <a:xfrm>
              <a:off x="3997325" y="4560888"/>
              <a:ext cx="647700" cy="334962"/>
            </a:xfrm>
            <a:prstGeom prst="rect">
              <a:avLst/>
            </a:prstGeom>
            <a:solidFill>
              <a:srgbClr val="33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r>
                <a:rPr lang="en-US" altLang="zh-CN" sz="2400">
                  <a:solidFill>
                    <a:srgbClr val="FFFFFF"/>
                  </a:solidFill>
                  <a:ea typeface="宋体" pitchFamily="2" charset="-122"/>
                  <a:cs typeface="Arial" charset="0"/>
                </a:rPr>
                <a:t>A</a:t>
              </a:r>
              <a:endParaRPr lang="tr-TR" altLang="zh-CN" sz="2400">
                <a:solidFill>
                  <a:srgbClr val="FFFFFF"/>
                </a:solidFill>
                <a:ea typeface="宋体" pitchFamily="2" charset="-122"/>
                <a:cs typeface="Arial" charset="0"/>
              </a:endParaRPr>
            </a:p>
          </p:txBody>
        </p:sp>
        <p:sp>
          <p:nvSpPr>
            <p:cNvPr id="8261" name="Line 114"/>
            <p:cNvSpPr>
              <a:spLocks noChangeShapeType="1"/>
            </p:cNvSpPr>
            <p:nvPr/>
          </p:nvSpPr>
          <p:spPr bwMode="auto">
            <a:xfrm>
              <a:off x="3997325" y="4560888"/>
              <a:ext cx="1439863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262" name="Line 116"/>
            <p:cNvSpPr>
              <a:spLocks noChangeShapeType="1"/>
            </p:cNvSpPr>
            <p:nvPr/>
          </p:nvSpPr>
          <p:spPr bwMode="auto">
            <a:xfrm>
              <a:off x="3997325" y="4560888"/>
              <a:ext cx="0" cy="107950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263" name="Line 118"/>
            <p:cNvSpPr>
              <a:spLocks noChangeShapeType="1"/>
            </p:cNvSpPr>
            <p:nvPr/>
          </p:nvSpPr>
          <p:spPr bwMode="auto">
            <a:xfrm flipV="1">
              <a:off x="3997325" y="4884738"/>
              <a:ext cx="1474788" cy="11112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264" name="Line 119"/>
            <p:cNvSpPr>
              <a:spLocks noChangeShapeType="1"/>
            </p:cNvSpPr>
            <p:nvPr/>
          </p:nvSpPr>
          <p:spPr bwMode="auto">
            <a:xfrm>
              <a:off x="4645025" y="4560888"/>
              <a:ext cx="0" cy="1152525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265" name="Line 120"/>
            <p:cNvSpPr>
              <a:spLocks noChangeShapeType="1"/>
            </p:cNvSpPr>
            <p:nvPr/>
          </p:nvSpPr>
          <p:spPr bwMode="auto">
            <a:xfrm>
              <a:off x="5437188" y="4560888"/>
              <a:ext cx="0" cy="1116012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266" name="Line 121"/>
            <p:cNvSpPr>
              <a:spLocks noChangeShapeType="1"/>
            </p:cNvSpPr>
            <p:nvPr/>
          </p:nvSpPr>
          <p:spPr bwMode="auto">
            <a:xfrm flipV="1">
              <a:off x="3997325" y="5281613"/>
              <a:ext cx="1403350" cy="9525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267" name="Line 122"/>
            <p:cNvSpPr>
              <a:spLocks noChangeShapeType="1"/>
            </p:cNvSpPr>
            <p:nvPr/>
          </p:nvSpPr>
          <p:spPr bwMode="auto">
            <a:xfrm flipV="1">
              <a:off x="3997325" y="5676900"/>
              <a:ext cx="1439863" cy="9525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19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220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2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223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224" name="Text Box 35"/>
          <p:cNvSpPr txBox="1">
            <a:spLocks noChangeArrowheads="1"/>
          </p:cNvSpPr>
          <p:nvPr/>
        </p:nvSpPr>
        <p:spPr bwMode="auto">
          <a:xfrm>
            <a:off x="3294063" y="450850"/>
            <a:ext cx="3078162" cy="34178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2400" b="1">
                <a:ea typeface="宋体" pitchFamily="2" charset="-122"/>
              </a:rPr>
              <a:t> </a:t>
            </a:r>
          </a:p>
          <a:p>
            <a:endParaRPr lang="en-US" altLang="zh-CN" sz="2400" b="1">
              <a:ea typeface="宋体" pitchFamily="2" charset="-122"/>
            </a:endParaRPr>
          </a:p>
          <a:p>
            <a:r>
              <a:rPr lang="en-US" altLang="zh-CN" sz="2400" b="1">
                <a:ea typeface="宋体" pitchFamily="2" charset="-122"/>
              </a:rPr>
              <a:t>&gt;&gt; k=5;</a:t>
            </a:r>
          </a:p>
          <a:p>
            <a:r>
              <a:rPr lang="en-US" altLang="zh-CN" sz="2400" b="1">
                <a:ea typeface="宋体" pitchFamily="2" charset="-122"/>
              </a:rPr>
              <a:t>&gt;&gt; m=7;</a:t>
            </a:r>
          </a:p>
          <a:p>
            <a:r>
              <a:rPr lang="en-US" altLang="zh-CN" sz="2400" b="1">
                <a:ea typeface="宋体" pitchFamily="2" charset="-122"/>
              </a:rPr>
              <a:t>&gt;&gt; </a:t>
            </a:r>
            <a:r>
              <a:rPr lang="en-US" altLang="zh-CN" sz="2400" b="1">
                <a:solidFill>
                  <a:srgbClr val="FF0000"/>
                </a:solidFill>
                <a:ea typeface="宋体" pitchFamily="2" charset="-122"/>
              </a:rPr>
              <a:t>(k&gt;6) &amp;</a:t>
            </a:r>
            <a:r>
              <a:rPr lang="tr-TR" altLang="zh-CN" sz="2400" b="1">
                <a:solidFill>
                  <a:srgbClr val="FF0000"/>
                </a:solidFill>
                <a:ea typeface="宋体" pitchFamily="2" charset="-122"/>
              </a:rPr>
              <a:t>&amp;</a:t>
            </a:r>
            <a:r>
              <a:rPr lang="en-US" altLang="zh-CN" sz="2400" b="1">
                <a:solidFill>
                  <a:srgbClr val="FF0000"/>
                </a:solidFill>
                <a:ea typeface="宋体" pitchFamily="2" charset="-122"/>
              </a:rPr>
              <a:t> (m&lt;8)</a:t>
            </a:r>
          </a:p>
          <a:p>
            <a:endParaRPr lang="en-US" altLang="zh-CN" sz="2400" b="1">
              <a:ea typeface="宋体" pitchFamily="2" charset="-122"/>
            </a:endParaRPr>
          </a:p>
          <a:p>
            <a:r>
              <a:rPr lang="en-US" altLang="zh-CN" sz="2400" b="1">
                <a:ea typeface="宋体" pitchFamily="2" charset="-122"/>
              </a:rPr>
              <a:t>ans =</a:t>
            </a:r>
          </a:p>
          <a:p>
            <a:endParaRPr lang="en-US" altLang="zh-CN" sz="2400" b="1">
              <a:ea typeface="宋体" pitchFamily="2" charset="-122"/>
            </a:endParaRPr>
          </a:p>
          <a:p>
            <a:r>
              <a:rPr lang="en-US" altLang="zh-CN" sz="2400" b="1">
                <a:ea typeface="宋体" pitchFamily="2" charset="-122"/>
              </a:rPr>
              <a:t>     0              </a:t>
            </a:r>
            <a:endParaRPr lang="tr-TR" sz="2400" b="1"/>
          </a:p>
        </p:txBody>
      </p:sp>
      <p:sp>
        <p:nvSpPr>
          <p:cNvPr id="9225" name="Rectangle 37"/>
          <p:cNvSpPr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539750" y="4195952"/>
            <a:ext cx="8442325" cy="1569660"/>
          </a:xfrm>
          <a:prstGeom prst="rect">
            <a:avLst/>
          </a:prstGeom>
          <a:blipFill rotWithShape="1">
            <a:blip r:embed="rId2"/>
            <a:stretch>
              <a:fillRect l="-217" t="-1938" r="-101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tr-TR">
                <a:noFill/>
              </a:rPr>
              <a:t> 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3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0244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6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0248" name="Text Box 15"/>
          <p:cNvSpPr txBox="1">
            <a:spLocks noChangeArrowheads="1"/>
          </p:cNvSpPr>
          <p:nvPr/>
        </p:nvSpPr>
        <p:spPr bwMode="auto">
          <a:xfrm>
            <a:off x="827088" y="2039938"/>
            <a:ext cx="7945437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tr-TR" sz="2400" b="1">
                <a:solidFill>
                  <a:srgbClr val="FF0000"/>
                </a:solidFill>
              </a:rPr>
              <a:t>İlişkisel</a:t>
            </a:r>
            <a:r>
              <a:rPr lang="tr-TR" sz="2400"/>
              <a:t> ve </a:t>
            </a:r>
            <a:r>
              <a:rPr lang="tr-TR" sz="2400" b="1">
                <a:solidFill>
                  <a:srgbClr val="FF0000"/>
                </a:solidFill>
              </a:rPr>
              <a:t>mantıksal</a:t>
            </a:r>
            <a:r>
              <a:rPr lang="tr-TR" sz="2400">
                <a:solidFill>
                  <a:srgbClr val="FF0000"/>
                </a:solidFill>
              </a:rPr>
              <a:t> </a:t>
            </a:r>
            <a:r>
              <a:rPr lang="tr-TR" sz="2400" b="1">
                <a:solidFill>
                  <a:srgbClr val="FF0000"/>
                </a:solidFill>
              </a:rPr>
              <a:t>operatörler</a:t>
            </a:r>
            <a:r>
              <a:rPr lang="tr-TR" sz="2400"/>
              <a:t> her zaman </a:t>
            </a:r>
            <a:r>
              <a:rPr lang="tr-TR" sz="2400" b="1">
                <a:solidFill>
                  <a:srgbClr val="FF0000"/>
                </a:solidFill>
              </a:rPr>
              <a:t>bool</a:t>
            </a:r>
            <a:r>
              <a:rPr lang="tr-TR" sz="2400"/>
              <a:t> tipinde (yani </a:t>
            </a:r>
            <a:r>
              <a:rPr lang="tr-TR" sz="2400" b="1">
                <a:solidFill>
                  <a:srgbClr val="FF0000"/>
                </a:solidFill>
              </a:rPr>
              <a:t>1</a:t>
            </a:r>
            <a:r>
              <a:rPr lang="tr-TR" sz="2400">
                <a:solidFill>
                  <a:srgbClr val="FF0000"/>
                </a:solidFill>
              </a:rPr>
              <a:t> (</a:t>
            </a:r>
            <a:r>
              <a:rPr lang="tr-TR" sz="2400" b="1">
                <a:solidFill>
                  <a:srgbClr val="FF0000"/>
                </a:solidFill>
              </a:rPr>
              <a:t>true)</a:t>
            </a:r>
            <a:r>
              <a:rPr lang="tr-TR" sz="2400">
                <a:solidFill>
                  <a:srgbClr val="FF0000"/>
                </a:solidFill>
              </a:rPr>
              <a:t> </a:t>
            </a:r>
            <a:r>
              <a:rPr lang="tr-TR" sz="2400"/>
              <a:t>veya </a:t>
            </a:r>
            <a:r>
              <a:rPr lang="tr-TR" sz="2400" b="1">
                <a:solidFill>
                  <a:srgbClr val="FF0000"/>
                </a:solidFill>
              </a:rPr>
              <a:t>0</a:t>
            </a:r>
            <a:r>
              <a:rPr lang="tr-TR" sz="2400">
                <a:solidFill>
                  <a:srgbClr val="FF0000"/>
                </a:solidFill>
              </a:rPr>
              <a:t> (</a:t>
            </a:r>
            <a:r>
              <a:rPr lang="tr-TR" sz="2400" b="1">
                <a:solidFill>
                  <a:srgbClr val="FF0000"/>
                </a:solidFill>
              </a:rPr>
              <a:t>false)</a:t>
            </a:r>
            <a:r>
              <a:rPr lang="tr-TR" sz="2400"/>
              <a:t> değerinde, başka bir ifadeyle sadece iki değerli) bir sonuç geriye döndürürler. Dolayısıyla </a:t>
            </a:r>
            <a:r>
              <a:rPr lang="tr-TR" sz="2400" b="1">
                <a:solidFill>
                  <a:srgbClr val="FF0000"/>
                </a:solidFill>
              </a:rPr>
              <a:t>if</a:t>
            </a:r>
            <a:r>
              <a:rPr lang="tr-TR" sz="2400"/>
              <a:t> ve </a:t>
            </a:r>
            <a:r>
              <a:rPr lang="tr-TR" sz="2400" b="1">
                <a:solidFill>
                  <a:srgbClr val="FF0000"/>
                </a:solidFill>
              </a:rPr>
              <a:t>while</a:t>
            </a:r>
            <a:r>
              <a:rPr lang="tr-TR" sz="2400"/>
              <a:t> deyimleri ile birlikte karar verme amacıyla kullanılabilirler. 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67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1268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0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1271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1272" name="Rectangle 9"/>
          <p:cNvSpPr>
            <a:spLocks noChangeArrowheads="1"/>
          </p:cNvSpPr>
          <p:nvPr/>
        </p:nvSpPr>
        <p:spPr bwMode="auto">
          <a:xfrm>
            <a:off x="827088" y="1987550"/>
            <a:ext cx="802957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7" rIns="92075" bIns="46037" anchor="ctr"/>
          <a:lstStyle/>
          <a:p>
            <a:pPr algn="ctr"/>
            <a:r>
              <a:rPr lang="en-US" sz="2800" b="1">
                <a:cs typeface="Arial" charset="0"/>
              </a:rPr>
              <a:t>if</a:t>
            </a:r>
            <a:r>
              <a:rPr lang="en-US" sz="2800" b="1">
                <a:solidFill>
                  <a:srgbClr val="FF0000"/>
                </a:solidFill>
                <a:cs typeface="Arial" charset="0"/>
              </a:rPr>
              <a:t> Deyiminin</a:t>
            </a:r>
            <a:r>
              <a:rPr lang="tr-TR" sz="2800" b="1">
                <a:solidFill>
                  <a:srgbClr val="FF0000"/>
                </a:solidFill>
                <a:cs typeface="Arial" charset="0"/>
              </a:rPr>
              <a:t> Üç </a:t>
            </a:r>
            <a:r>
              <a:rPr lang="en-US" sz="2800" b="1">
                <a:solidFill>
                  <a:srgbClr val="FF0000"/>
                </a:solidFill>
                <a:cs typeface="Arial" charset="0"/>
              </a:rPr>
              <a:t>Farkl</a:t>
            </a:r>
            <a:r>
              <a:rPr lang="tr-TR" sz="2800" b="1">
                <a:solidFill>
                  <a:srgbClr val="FF0000"/>
                </a:solidFill>
                <a:cs typeface="Arial" charset="0"/>
              </a:rPr>
              <a:t>ı</a:t>
            </a:r>
            <a:r>
              <a:rPr lang="en-US" sz="2800" b="1">
                <a:solidFill>
                  <a:srgbClr val="FF0000"/>
                </a:solidFill>
                <a:cs typeface="Arial" charset="0"/>
              </a:rPr>
              <a:t> Kullan</a:t>
            </a:r>
            <a:r>
              <a:rPr lang="tr-TR" sz="2800" b="1">
                <a:solidFill>
                  <a:srgbClr val="FF0000"/>
                </a:solidFill>
                <a:cs typeface="Arial" charset="0"/>
              </a:rPr>
              <a:t>ı</a:t>
            </a:r>
            <a:r>
              <a:rPr lang="en-US" sz="2800" b="1">
                <a:solidFill>
                  <a:srgbClr val="FF0000"/>
                </a:solidFill>
                <a:cs typeface="Arial" charset="0"/>
              </a:rPr>
              <a:t>m </a:t>
            </a:r>
            <a:r>
              <a:rPr lang="tr-TR" sz="2800" b="1">
                <a:solidFill>
                  <a:srgbClr val="FF0000"/>
                </a:solidFill>
                <a:cs typeface="Arial" charset="0"/>
              </a:rPr>
              <a:t>Şekli vardır</a:t>
            </a:r>
            <a:r>
              <a:rPr lang="en-US" sz="2800" b="1">
                <a:solidFill>
                  <a:srgbClr val="FF0000"/>
                </a:solidFill>
                <a:cs typeface="Arial" charset="0"/>
              </a:rPr>
              <a:t>:</a:t>
            </a:r>
          </a:p>
        </p:txBody>
      </p:sp>
      <p:sp>
        <p:nvSpPr>
          <p:cNvPr id="11273" name="Rectangle 10"/>
          <p:cNvSpPr>
            <a:spLocks noChangeArrowheads="1"/>
          </p:cNvSpPr>
          <p:nvPr/>
        </p:nvSpPr>
        <p:spPr bwMode="auto">
          <a:xfrm>
            <a:off x="1295400" y="2851150"/>
            <a:ext cx="1944688" cy="118903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7" rIns="92075" bIns="46037"/>
          <a:lstStyle/>
          <a:p>
            <a:pPr marL="342900" indent="-342900"/>
            <a:r>
              <a:rPr lang="en-US" sz="2400" b="1">
                <a:solidFill>
                  <a:srgbClr val="FF0000"/>
                </a:solidFill>
                <a:cs typeface="Arial" charset="0"/>
              </a:rPr>
              <a:t>if</a:t>
            </a:r>
            <a:r>
              <a:rPr lang="en-US" sz="2400">
                <a:solidFill>
                  <a:srgbClr val="FF3300"/>
                </a:solidFill>
                <a:cs typeface="Arial" charset="0"/>
              </a:rPr>
              <a:t> </a:t>
            </a:r>
            <a:r>
              <a:rPr lang="tr-TR" sz="2400">
                <a:solidFill>
                  <a:srgbClr val="0000CC"/>
                </a:solidFill>
                <a:cs typeface="Arial" charset="0"/>
              </a:rPr>
              <a:t>k</a:t>
            </a:r>
            <a:r>
              <a:rPr lang="en-US" sz="2400">
                <a:solidFill>
                  <a:srgbClr val="0000CC"/>
                </a:solidFill>
                <a:cs typeface="Arial" charset="0"/>
              </a:rPr>
              <a:t>o</a:t>
            </a:r>
            <a:r>
              <a:rPr lang="tr-TR" sz="2400">
                <a:solidFill>
                  <a:srgbClr val="0000CC"/>
                </a:solidFill>
                <a:cs typeface="Arial" charset="0"/>
              </a:rPr>
              <a:t>şul</a:t>
            </a:r>
          </a:p>
          <a:p>
            <a:pPr marL="342900" indent="-342900"/>
            <a:r>
              <a:rPr lang="en-US" sz="2400">
                <a:solidFill>
                  <a:srgbClr val="FF3300"/>
                </a:solidFill>
                <a:cs typeface="Arial" charset="0"/>
              </a:rPr>
              <a:t>   </a:t>
            </a:r>
            <a:r>
              <a:rPr lang="en-US" sz="2400">
                <a:solidFill>
                  <a:srgbClr val="FFFF00"/>
                </a:solidFill>
                <a:cs typeface="Arial" charset="0"/>
              </a:rPr>
              <a:t>işlem(ler)</a:t>
            </a:r>
          </a:p>
          <a:p>
            <a:pPr marL="342900" indent="-342900"/>
            <a:r>
              <a:rPr lang="en-US" sz="2400" b="1">
                <a:solidFill>
                  <a:srgbClr val="FF0000"/>
                </a:solidFill>
                <a:cs typeface="Arial" charset="0"/>
              </a:rPr>
              <a:t>end</a:t>
            </a:r>
          </a:p>
          <a:p>
            <a:pPr marL="342900" indent="-342900"/>
            <a:endParaRPr lang="en-US" sz="2400">
              <a:solidFill>
                <a:srgbClr val="FF3300"/>
              </a:solidFill>
              <a:cs typeface="Arial" charset="0"/>
            </a:endParaRPr>
          </a:p>
        </p:txBody>
      </p:sp>
      <p:sp>
        <p:nvSpPr>
          <p:cNvPr id="11274" name="Text Box 11"/>
          <p:cNvSpPr txBox="1">
            <a:spLocks noChangeArrowheads="1"/>
          </p:cNvSpPr>
          <p:nvPr/>
        </p:nvSpPr>
        <p:spPr bwMode="auto">
          <a:xfrm>
            <a:off x="611188" y="1281113"/>
            <a:ext cx="8532812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tr-TR" altLang="zh-CN" sz="2000"/>
              <a:t>Bir karşılaştırma ifadesini veya mantıksal bir ifadeyi test ederek bunun sonucuna göre mümkün seçeneklerden birini icra edebilen bir komuttur.</a:t>
            </a:r>
            <a:endParaRPr lang="tr-TR" sz="2000"/>
          </a:p>
        </p:txBody>
      </p:sp>
      <p:sp>
        <p:nvSpPr>
          <p:cNvPr id="11275" name="Rectangle 12"/>
          <p:cNvSpPr>
            <a:spLocks noChangeArrowheads="1"/>
          </p:cNvSpPr>
          <p:nvPr/>
        </p:nvSpPr>
        <p:spPr bwMode="auto">
          <a:xfrm>
            <a:off x="1295400" y="508000"/>
            <a:ext cx="64801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tr-TR" altLang="zh-CN" sz="3600" b="1">
                <a:cs typeface="Arial" charset="0"/>
              </a:rPr>
              <a:t>if</a:t>
            </a:r>
            <a:r>
              <a:rPr lang="tr-TR" altLang="zh-CN" sz="3600" b="1">
                <a:solidFill>
                  <a:srgbClr val="FF0000"/>
                </a:solidFill>
                <a:cs typeface="Arial" charset="0"/>
              </a:rPr>
              <a:t> Şartlı Deyimi</a:t>
            </a:r>
          </a:p>
        </p:txBody>
      </p:sp>
      <p:sp>
        <p:nvSpPr>
          <p:cNvPr id="8204" name="Rectangle 13"/>
          <p:cNvSpPr>
            <a:spLocks noChangeArrowheads="1"/>
          </p:cNvSpPr>
          <p:nvPr/>
        </p:nvSpPr>
        <p:spPr bwMode="auto">
          <a:xfrm>
            <a:off x="3805238" y="2851150"/>
            <a:ext cx="1943100" cy="19399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if</a:t>
            </a:r>
            <a:r>
              <a:rPr lang="en-US" sz="2400" dirty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2400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400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tr-TR" sz="2400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şul</a:t>
            </a:r>
          </a:p>
          <a:p>
            <a:pPr>
              <a:defRPr/>
            </a:pPr>
            <a:r>
              <a:rPr lang="en-US" sz="2400" dirty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2400" dirty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işlem</a:t>
            </a:r>
            <a:r>
              <a:rPr lang="en-US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ler</a:t>
            </a:r>
            <a:r>
              <a:rPr lang="en-US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tr-TR" sz="2400" dirty="0">
              <a:solidFill>
                <a:srgbClr val="0066FF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else</a:t>
            </a:r>
            <a:endParaRPr lang="tr-TR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dirty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2400" dirty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işlem</a:t>
            </a:r>
            <a:r>
              <a:rPr lang="en-US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ler</a:t>
            </a:r>
            <a:r>
              <a:rPr lang="en-US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2400" dirty="0">
              <a:solidFill>
                <a:srgbClr val="0066FF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end</a:t>
            </a:r>
          </a:p>
        </p:txBody>
      </p:sp>
      <p:sp>
        <p:nvSpPr>
          <p:cNvPr id="8205" name="Rectangle 14"/>
          <p:cNvSpPr>
            <a:spLocks noChangeArrowheads="1"/>
          </p:cNvSpPr>
          <p:nvPr/>
        </p:nvSpPr>
        <p:spPr bwMode="auto">
          <a:xfrm>
            <a:off x="6408738" y="2863850"/>
            <a:ext cx="2268537" cy="26765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if</a:t>
            </a:r>
            <a:r>
              <a:rPr lang="en-US" sz="2400" dirty="0">
                <a:solidFill>
                  <a:srgbClr val="A5002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2400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400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tr-TR" sz="2400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şul1</a:t>
            </a:r>
          </a:p>
          <a:p>
            <a:pPr>
              <a:defRPr/>
            </a:pPr>
            <a:r>
              <a:rPr lang="tr-TR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en-US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işlem</a:t>
            </a:r>
            <a:r>
              <a:rPr lang="en-US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ler</a:t>
            </a:r>
            <a:r>
              <a:rPr lang="en-US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4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elseif</a:t>
            </a:r>
            <a:r>
              <a:rPr lang="en-US" sz="2400" dirty="0">
                <a:solidFill>
                  <a:srgbClr val="A5002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2400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sz="2400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tr-TR" sz="2400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şul2</a:t>
            </a:r>
            <a:r>
              <a:rPr lang="en-US" sz="2400" dirty="0">
                <a:solidFill>
                  <a:srgbClr val="A5002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tr-TR" sz="2400" dirty="0">
              <a:solidFill>
                <a:srgbClr val="A50021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tr-TR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en-US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işlem</a:t>
            </a:r>
            <a:r>
              <a:rPr lang="en-US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ler</a:t>
            </a:r>
            <a:r>
              <a:rPr lang="en-US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) </a:t>
            </a:r>
            <a:endParaRPr lang="tr-TR" sz="2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else</a:t>
            </a:r>
            <a:r>
              <a:rPr lang="en-US" sz="2400" dirty="0">
                <a:solidFill>
                  <a:srgbClr val="A5002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tr-TR" sz="2400" dirty="0">
              <a:solidFill>
                <a:srgbClr val="A50021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tr-TR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en-US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işlem</a:t>
            </a:r>
            <a:r>
              <a:rPr lang="en-US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ler</a:t>
            </a:r>
            <a:r>
              <a:rPr lang="en-US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) </a:t>
            </a:r>
            <a:endParaRPr lang="tr-TR" sz="2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end</a:t>
            </a:r>
            <a:endParaRPr lang="tr-TR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278" name="Text Box 15"/>
          <p:cNvSpPr txBox="1">
            <a:spLocks noChangeArrowheads="1"/>
          </p:cNvSpPr>
          <p:nvPr/>
        </p:nvSpPr>
        <p:spPr bwMode="auto">
          <a:xfrm>
            <a:off x="168275" y="5697538"/>
            <a:ext cx="7140575" cy="7080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tr-TR" sz="2000" b="1">
                <a:solidFill>
                  <a:srgbClr val="0000CC"/>
                </a:solidFill>
                <a:cs typeface="Arial" charset="0"/>
              </a:rPr>
              <a:t>k</a:t>
            </a:r>
            <a:r>
              <a:rPr lang="en-US" sz="2000" b="1">
                <a:solidFill>
                  <a:srgbClr val="0000CC"/>
                </a:solidFill>
                <a:cs typeface="Arial" charset="0"/>
              </a:rPr>
              <a:t>o</a:t>
            </a:r>
            <a:r>
              <a:rPr lang="tr-TR" sz="2000" b="1">
                <a:solidFill>
                  <a:srgbClr val="0000CC"/>
                </a:solidFill>
                <a:cs typeface="Arial" charset="0"/>
              </a:rPr>
              <a:t>şul</a:t>
            </a:r>
            <a:r>
              <a:rPr lang="tr-TR" sz="2000">
                <a:solidFill>
                  <a:srgbClr val="0000CC"/>
                </a:solidFill>
                <a:cs typeface="Arial" charset="0"/>
              </a:rPr>
              <a:t> </a:t>
            </a:r>
            <a:r>
              <a:rPr lang="en-US" sz="2000"/>
              <a:t>dedi</a:t>
            </a:r>
            <a:r>
              <a:rPr lang="tr-TR" sz="2000"/>
              <a:t>ğ</a:t>
            </a:r>
            <a:r>
              <a:rPr lang="en-US" sz="2000"/>
              <a:t>imiz </a:t>
            </a:r>
            <a:r>
              <a:rPr lang="tr-TR" sz="2000"/>
              <a:t>ş</a:t>
            </a:r>
            <a:r>
              <a:rPr lang="en-US" sz="2000"/>
              <a:t>ey bir kar</a:t>
            </a:r>
            <a:r>
              <a:rPr lang="tr-TR" sz="2000"/>
              <a:t>şı</a:t>
            </a:r>
            <a:r>
              <a:rPr lang="en-US" sz="2000"/>
              <a:t>la</a:t>
            </a:r>
            <a:r>
              <a:rPr lang="tr-TR" sz="2000"/>
              <a:t>ş</a:t>
            </a:r>
            <a:r>
              <a:rPr lang="en-US" sz="2000"/>
              <a:t>t</a:t>
            </a:r>
            <a:r>
              <a:rPr lang="tr-TR" sz="2000"/>
              <a:t>ı</a:t>
            </a:r>
            <a:r>
              <a:rPr lang="en-US" sz="2000"/>
              <a:t>rma ifadesi </a:t>
            </a:r>
            <a:r>
              <a:rPr lang="en-US" sz="2000" b="1"/>
              <a:t>(</a:t>
            </a:r>
            <a:r>
              <a:rPr lang="en-US" sz="2000" b="1">
                <a:solidFill>
                  <a:srgbClr val="FF0000"/>
                </a:solidFill>
              </a:rPr>
              <a:t>a&gt;b gibi</a:t>
            </a:r>
            <a:r>
              <a:rPr lang="en-US" sz="2000" b="1"/>
              <a:t>)</a:t>
            </a:r>
            <a:r>
              <a:rPr lang="en-US" sz="2000"/>
              <a:t> ya da</a:t>
            </a:r>
          </a:p>
          <a:p>
            <a:r>
              <a:rPr lang="en-US" sz="2000"/>
              <a:t>bir mant</a:t>
            </a:r>
            <a:r>
              <a:rPr lang="tr-TR" sz="2000"/>
              <a:t>ı</a:t>
            </a:r>
            <a:r>
              <a:rPr lang="en-US" sz="2000"/>
              <a:t>ksal ifadedir </a:t>
            </a:r>
            <a:r>
              <a:rPr lang="en-US" sz="2000" b="1"/>
              <a:t>(</a:t>
            </a:r>
            <a:r>
              <a:rPr lang="en-US" sz="2000" b="1">
                <a:solidFill>
                  <a:srgbClr val="FF0000"/>
                </a:solidFill>
              </a:rPr>
              <a:t>a&amp;</a:t>
            </a:r>
            <a:r>
              <a:rPr lang="tr-TR" sz="2000" b="1">
                <a:solidFill>
                  <a:srgbClr val="FF0000"/>
                </a:solidFill>
              </a:rPr>
              <a:t>&amp;</a:t>
            </a:r>
            <a:r>
              <a:rPr lang="en-US" sz="2000" b="1">
                <a:solidFill>
                  <a:srgbClr val="FF0000"/>
                </a:solidFill>
              </a:rPr>
              <a:t>b gibi</a:t>
            </a:r>
            <a:r>
              <a:rPr lang="en-US" sz="2000" b="1"/>
              <a:t>). 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1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4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2295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755650" y="908050"/>
            <a:ext cx="8172450" cy="13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7" rIns="92075" bIns="46037">
            <a:spAutoFit/>
          </a:bodyPr>
          <a:lstStyle/>
          <a:p>
            <a:pPr algn="just">
              <a:spcBef>
                <a:spcPct val="10000"/>
              </a:spcBef>
            </a:pPr>
            <a:r>
              <a:rPr lang="tr-TR" sz="2000" b="1"/>
              <a:t>Klavyeden g</a:t>
            </a:r>
            <a:r>
              <a:rPr lang="en-US" sz="2000" b="1"/>
              <a:t>irilen iki sayının oranını bulan ve </a:t>
            </a:r>
            <a:r>
              <a:rPr lang="tr-TR" sz="2000" b="1">
                <a:solidFill>
                  <a:srgbClr val="FF0000"/>
                </a:solidFill>
              </a:rPr>
              <a:t>fprintf</a:t>
            </a:r>
            <a:r>
              <a:rPr lang="tr-TR" sz="2000" b="1"/>
              <a:t> komutuyla ekrana basan bir MATLAB düzyazı m-</a:t>
            </a:r>
            <a:r>
              <a:rPr lang="en-US" sz="2000" b="1"/>
              <a:t>program</a:t>
            </a:r>
            <a:r>
              <a:rPr lang="tr-TR" sz="2000" b="1"/>
              <a:t>ı yazınız</a:t>
            </a:r>
            <a:r>
              <a:rPr lang="en-US" sz="2000" b="1"/>
              <a:t>.</a:t>
            </a:r>
            <a:r>
              <a:rPr lang="tr-TR" sz="2000" b="1"/>
              <a:t> (Programınız </a:t>
            </a:r>
            <a:r>
              <a:rPr lang="en-US" sz="2000" b="1"/>
              <a:t>payda </a:t>
            </a:r>
            <a:r>
              <a:rPr lang="tr-TR" sz="2000" b="1"/>
              <a:t> </a:t>
            </a:r>
            <a:r>
              <a:rPr lang="en-US" sz="2000" b="1"/>
              <a:t>sıfır girildiğinde </a:t>
            </a:r>
            <a:r>
              <a:rPr lang="tr-TR" sz="2000" b="1">
                <a:solidFill>
                  <a:srgbClr val="FF0000"/>
                </a:solidFill>
              </a:rPr>
              <a:t>disp</a:t>
            </a:r>
            <a:r>
              <a:rPr lang="tr-TR" sz="2000" b="1"/>
              <a:t> komutuyla </a:t>
            </a:r>
            <a:r>
              <a:rPr lang="en-US" sz="2000" b="1"/>
              <a:t>ekrana </a:t>
            </a:r>
            <a:r>
              <a:rPr lang="en-US" sz="2000" b="1">
                <a:solidFill>
                  <a:srgbClr val="FF0000"/>
                </a:solidFill>
              </a:rPr>
              <a:t>“Uzgunum</a:t>
            </a:r>
            <a:r>
              <a:rPr lang="tr-TR" sz="2000" b="1">
                <a:solidFill>
                  <a:srgbClr val="FF0000"/>
                </a:solidFill>
              </a:rPr>
              <a:t>! S</a:t>
            </a:r>
            <a:r>
              <a:rPr lang="en-US" sz="2000" b="1">
                <a:solidFill>
                  <a:srgbClr val="FF0000"/>
                </a:solidFill>
              </a:rPr>
              <a:t>ifira </a:t>
            </a:r>
            <a:r>
              <a:rPr lang="tr-TR" sz="2000" b="1">
                <a:solidFill>
                  <a:srgbClr val="FF0000"/>
                </a:solidFill>
              </a:rPr>
              <a:t>B</a:t>
            </a:r>
            <a:r>
              <a:rPr lang="en-US" sz="2000" b="1">
                <a:solidFill>
                  <a:srgbClr val="FF0000"/>
                </a:solidFill>
              </a:rPr>
              <a:t>olum </a:t>
            </a:r>
            <a:r>
              <a:rPr lang="tr-TR" sz="2000" b="1">
                <a:solidFill>
                  <a:srgbClr val="FF0000"/>
                </a:solidFill>
              </a:rPr>
              <a:t>H</a:t>
            </a:r>
            <a:r>
              <a:rPr lang="en-US" sz="2000" b="1">
                <a:solidFill>
                  <a:srgbClr val="FF0000"/>
                </a:solidFill>
              </a:rPr>
              <a:t>atasi </a:t>
            </a:r>
            <a:r>
              <a:rPr lang="tr-TR" sz="2000" b="1">
                <a:solidFill>
                  <a:srgbClr val="FF0000"/>
                </a:solidFill>
              </a:rPr>
              <a:t>V</a:t>
            </a:r>
            <a:r>
              <a:rPr lang="en-US" sz="2000" b="1">
                <a:solidFill>
                  <a:srgbClr val="FF0000"/>
                </a:solidFill>
              </a:rPr>
              <a:t>ar.”</a:t>
            </a:r>
            <a:r>
              <a:rPr lang="en-US" sz="2000" b="1"/>
              <a:t> mesajı</a:t>
            </a:r>
            <a:r>
              <a:rPr lang="tr-TR" sz="2000" b="1"/>
              <a:t>nı yazdırmalıdır.)</a:t>
            </a:r>
            <a:endParaRPr lang="en-US" sz="2000" b="1"/>
          </a:p>
        </p:txBody>
      </p:sp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744538" y="2384425"/>
            <a:ext cx="6324600" cy="40005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en-US" sz="2000" b="1"/>
              <a:t>clc;    </a:t>
            </a:r>
            <a:r>
              <a:rPr lang="en-US" sz="2000" b="1">
                <a:solidFill>
                  <a:srgbClr val="FF0000"/>
                </a:solidFill>
              </a:rPr>
              <a:t>%Komut penceresini temizle</a:t>
            </a:r>
          </a:p>
          <a:p>
            <a:pPr>
              <a:lnSpc>
                <a:spcPct val="125000"/>
              </a:lnSpc>
            </a:pPr>
            <a:r>
              <a:rPr lang="en-US" sz="2000" b="1"/>
              <a:t>clear; </a:t>
            </a:r>
            <a:r>
              <a:rPr lang="en-US" sz="2000" b="1">
                <a:solidFill>
                  <a:srgbClr val="FF0000"/>
                </a:solidFill>
              </a:rPr>
              <a:t>%Degiskenleri sil</a:t>
            </a:r>
          </a:p>
          <a:p>
            <a:r>
              <a:rPr lang="en-US" sz="2000" b="1"/>
              <a:t>pay</a:t>
            </a:r>
            <a:r>
              <a:rPr lang="tr-TR" sz="2000" b="1"/>
              <a:t> = </a:t>
            </a:r>
            <a:r>
              <a:rPr lang="tr-TR" sz="2000" b="1">
                <a:solidFill>
                  <a:srgbClr val="FF0000"/>
                </a:solidFill>
              </a:rPr>
              <a:t>input</a:t>
            </a:r>
            <a:r>
              <a:rPr lang="tr-TR" sz="2000" b="1"/>
              <a:t>(</a:t>
            </a:r>
            <a:r>
              <a:rPr lang="en-US" sz="2000" b="1"/>
              <a:t>'Lutfen P</a:t>
            </a:r>
            <a:r>
              <a:rPr lang="tr-TR" sz="2000" b="1"/>
              <a:t>ay</a:t>
            </a:r>
            <a:r>
              <a:rPr lang="en-US" sz="2000" b="1"/>
              <a:t>i</a:t>
            </a:r>
            <a:r>
              <a:rPr lang="tr-TR" sz="2000" b="1"/>
              <a:t> Giriniz: </a:t>
            </a:r>
            <a:r>
              <a:rPr lang="en-US" sz="2000" b="1"/>
              <a:t>'</a:t>
            </a:r>
            <a:r>
              <a:rPr lang="tr-TR" sz="2000" b="1"/>
              <a:t>); </a:t>
            </a:r>
            <a:br>
              <a:rPr lang="tr-TR" sz="2000" b="1"/>
            </a:br>
            <a:r>
              <a:rPr lang="en-US" sz="2000" b="1"/>
              <a:t>payda</a:t>
            </a:r>
            <a:r>
              <a:rPr lang="tr-TR" sz="2000" b="1"/>
              <a:t> = </a:t>
            </a:r>
            <a:r>
              <a:rPr lang="tr-TR" sz="2000" b="1">
                <a:solidFill>
                  <a:srgbClr val="FF0000"/>
                </a:solidFill>
              </a:rPr>
              <a:t>input</a:t>
            </a:r>
            <a:r>
              <a:rPr lang="tr-TR" sz="2000" b="1"/>
              <a:t>(</a:t>
            </a:r>
            <a:r>
              <a:rPr lang="en-US" sz="2000" b="1"/>
              <a:t>'Lutfen P</a:t>
            </a:r>
            <a:r>
              <a:rPr lang="tr-TR" sz="2000" b="1"/>
              <a:t>ayday</a:t>
            </a:r>
            <a:r>
              <a:rPr lang="en-US" sz="2000" b="1"/>
              <a:t>i</a:t>
            </a:r>
            <a:r>
              <a:rPr lang="tr-TR" sz="2000" b="1"/>
              <a:t> Giriniz: </a:t>
            </a:r>
            <a:r>
              <a:rPr lang="en-US" sz="2000" b="1"/>
              <a:t>'</a:t>
            </a:r>
            <a:r>
              <a:rPr lang="tr-TR" sz="2000" b="1"/>
              <a:t>); </a:t>
            </a:r>
            <a:br>
              <a:rPr lang="tr-TR" sz="2000" b="1"/>
            </a:br>
            <a:br>
              <a:rPr lang="tr-TR" sz="2000" b="1"/>
            </a:br>
            <a:r>
              <a:rPr lang="tr-TR" sz="2000" b="1">
                <a:solidFill>
                  <a:srgbClr val="FF0000"/>
                </a:solidFill>
              </a:rPr>
              <a:t>if</a:t>
            </a:r>
            <a:r>
              <a:rPr lang="tr-TR" sz="2000" b="1">
                <a:solidFill>
                  <a:srgbClr val="0066FF"/>
                </a:solidFill>
              </a:rPr>
              <a:t>   </a:t>
            </a:r>
            <a:r>
              <a:rPr lang="en-US" sz="2000" b="1"/>
              <a:t>payda</a:t>
            </a:r>
            <a:r>
              <a:rPr lang="tr-TR" sz="2000" b="1"/>
              <a:t>==0 </a:t>
            </a:r>
          </a:p>
          <a:p>
            <a:pPr>
              <a:spcBef>
                <a:spcPct val="20000"/>
              </a:spcBef>
            </a:pPr>
            <a:r>
              <a:rPr lang="tr-TR" sz="2000" b="1"/>
              <a:t>	</a:t>
            </a:r>
            <a:r>
              <a:rPr lang="en-US" sz="2000" b="1">
                <a:solidFill>
                  <a:srgbClr val="FF0000"/>
                </a:solidFill>
              </a:rPr>
              <a:t>d</a:t>
            </a:r>
            <a:r>
              <a:rPr lang="tr-TR" sz="2000" b="1">
                <a:solidFill>
                  <a:srgbClr val="FF0000"/>
                </a:solidFill>
              </a:rPr>
              <a:t>isp</a:t>
            </a:r>
            <a:r>
              <a:rPr lang="tr-TR" sz="2000" b="1"/>
              <a:t>(</a:t>
            </a:r>
            <a:r>
              <a:rPr lang="en-US" sz="2000" b="1"/>
              <a:t>'</a:t>
            </a:r>
            <a:r>
              <a:rPr lang="tr-TR" sz="2000" b="1"/>
              <a:t>Uzg</a:t>
            </a:r>
            <a:r>
              <a:rPr lang="en-US" sz="2000" b="1"/>
              <a:t>u</a:t>
            </a:r>
            <a:r>
              <a:rPr lang="tr-TR" sz="2000" b="1"/>
              <a:t>n</a:t>
            </a:r>
            <a:r>
              <a:rPr lang="en-US" sz="2000" b="1"/>
              <a:t>u</a:t>
            </a:r>
            <a:r>
              <a:rPr lang="tr-TR" sz="2000" b="1"/>
              <a:t>m! S</a:t>
            </a:r>
            <a:r>
              <a:rPr lang="en-US" sz="2000" b="1"/>
              <a:t>i</a:t>
            </a:r>
            <a:r>
              <a:rPr lang="tr-TR" sz="2000" b="1"/>
              <a:t>f</a:t>
            </a:r>
            <a:r>
              <a:rPr lang="en-US" sz="2000" b="1"/>
              <a:t>i</a:t>
            </a:r>
            <a:r>
              <a:rPr lang="tr-TR" sz="2000" b="1"/>
              <a:t>ra B</a:t>
            </a:r>
            <a:r>
              <a:rPr lang="en-US" sz="2000" b="1"/>
              <a:t>o</a:t>
            </a:r>
            <a:r>
              <a:rPr lang="tr-TR" sz="2000" b="1"/>
              <a:t>l</a:t>
            </a:r>
            <a:r>
              <a:rPr lang="en-US" sz="2000" b="1"/>
              <a:t>u</a:t>
            </a:r>
            <a:r>
              <a:rPr lang="tr-TR" sz="2000" b="1"/>
              <a:t>m Hatas</a:t>
            </a:r>
            <a:r>
              <a:rPr lang="en-US" sz="2000" b="1"/>
              <a:t>i</a:t>
            </a:r>
            <a:r>
              <a:rPr lang="tr-TR" sz="2000" b="1"/>
              <a:t> Var</a:t>
            </a:r>
            <a:r>
              <a:rPr lang="en-US" sz="2000" b="1"/>
              <a:t>.'</a:t>
            </a:r>
            <a:r>
              <a:rPr lang="tr-TR" sz="2000" b="1"/>
              <a:t>)</a:t>
            </a:r>
            <a:r>
              <a:rPr lang="en-US" sz="2000" b="1"/>
              <a:t>;</a:t>
            </a:r>
            <a:endParaRPr lang="tr-TR" sz="2000" b="1"/>
          </a:p>
          <a:p>
            <a:r>
              <a:rPr lang="tr-TR" sz="2000" b="1">
                <a:solidFill>
                  <a:srgbClr val="FF0000"/>
                </a:solidFill>
              </a:rPr>
              <a:t>else</a:t>
            </a:r>
            <a:r>
              <a:rPr lang="tr-TR" sz="2000" b="1"/>
              <a:t> </a:t>
            </a:r>
            <a:br>
              <a:rPr lang="tr-TR" sz="2000" b="1"/>
            </a:br>
            <a:r>
              <a:rPr lang="en-US" sz="2000" b="1"/>
              <a:t>	oran=pay/payda;</a:t>
            </a:r>
          </a:p>
          <a:p>
            <a:r>
              <a:rPr lang="tr-TR" sz="2000" b="1"/>
              <a:t>	</a:t>
            </a:r>
            <a:r>
              <a:rPr lang="en-US" sz="2000" b="1">
                <a:solidFill>
                  <a:srgbClr val="FF0000"/>
                </a:solidFill>
              </a:rPr>
              <a:t>fprintf</a:t>
            </a:r>
            <a:r>
              <a:rPr lang="en-US" sz="2000" b="1"/>
              <a:t>('Oran = </a:t>
            </a:r>
            <a:r>
              <a:rPr lang="en-US" sz="2000" b="1">
                <a:solidFill>
                  <a:srgbClr val="FF0000"/>
                </a:solidFill>
              </a:rPr>
              <a:t>%f \n</a:t>
            </a:r>
            <a:r>
              <a:rPr lang="en-US" sz="2000" b="1"/>
              <a:t>',oran);</a:t>
            </a:r>
            <a:endParaRPr lang="tr-TR" sz="2000" b="1"/>
          </a:p>
          <a:p>
            <a:r>
              <a:rPr lang="tr-TR" sz="2000" b="1"/>
              <a:t>             </a:t>
            </a:r>
            <a:r>
              <a:rPr lang="tr-TR" sz="2000" b="1">
                <a:solidFill>
                  <a:srgbClr val="FF0000"/>
                </a:solidFill>
              </a:rPr>
              <a:t>%disp</a:t>
            </a:r>
            <a:r>
              <a:rPr lang="en-US" sz="2000" b="1"/>
              <a:t>(</a:t>
            </a:r>
            <a:r>
              <a:rPr lang="tr-TR" sz="2000" b="1"/>
              <a:t>[</a:t>
            </a:r>
            <a:r>
              <a:rPr lang="en-US" sz="2000" b="1"/>
              <a:t>'Oran </a:t>
            </a:r>
            <a:r>
              <a:rPr lang="tr-TR" sz="2000" b="1"/>
              <a:t> </a:t>
            </a:r>
            <a:r>
              <a:rPr lang="en-US" sz="2000" b="1"/>
              <a:t>= </a:t>
            </a:r>
            <a:r>
              <a:rPr lang="tr-TR" sz="2000" b="1">
                <a:solidFill>
                  <a:srgbClr val="FF6600"/>
                </a:solidFill>
              </a:rPr>
              <a:t> </a:t>
            </a:r>
            <a:r>
              <a:rPr lang="en-US" sz="2000" b="1"/>
              <a:t>'</a:t>
            </a:r>
            <a:r>
              <a:rPr lang="tr-TR" sz="2000" b="1"/>
              <a:t>     num2str(</a:t>
            </a:r>
            <a:r>
              <a:rPr lang="en-US" sz="2000" b="1"/>
              <a:t>oran)</a:t>
            </a:r>
            <a:r>
              <a:rPr lang="tr-TR" sz="2000" b="1"/>
              <a:t>])</a:t>
            </a:r>
            <a:r>
              <a:rPr lang="en-US" sz="2000" b="1"/>
              <a:t>;</a:t>
            </a:r>
            <a:endParaRPr lang="tr-TR" sz="2000" b="1"/>
          </a:p>
          <a:p>
            <a:r>
              <a:rPr lang="tr-TR" sz="2000" b="1">
                <a:solidFill>
                  <a:srgbClr val="FF0000"/>
                </a:solidFill>
              </a:rPr>
              <a:t>end</a:t>
            </a:r>
            <a:r>
              <a:rPr lang="tr-TR" sz="2000" b="1">
                <a:solidFill>
                  <a:srgbClr val="0066FF"/>
                </a:solidFill>
              </a:rPr>
              <a:t> </a:t>
            </a:r>
            <a:endParaRPr lang="tr-TR" sz="2000" b="1"/>
          </a:p>
        </p:txBody>
      </p:sp>
      <p:graphicFrame>
        <p:nvGraphicFramePr>
          <p:cNvPr id="12298" name="Object 10"/>
          <p:cNvGraphicFramePr>
            <a:graphicFrameLocks noChangeAspect="1"/>
          </p:cNvGraphicFramePr>
          <p:nvPr/>
        </p:nvGraphicFramePr>
        <p:xfrm>
          <a:off x="7161213" y="3752850"/>
          <a:ext cx="1836737" cy="855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1" name="Denklem" r:id="rId2" imgW="927100" imgH="431800" progId="">
                  <p:embed/>
                </p:oleObj>
              </mc:Choice>
              <mc:Fallback>
                <p:oleObj name="Denklem" r:id="rId2" imgW="927100" imgH="431800" progId="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1213" y="3752850"/>
                        <a:ext cx="1836737" cy="855663"/>
                      </a:xfrm>
                      <a:prstGeom prst="rect">
                        <a:avLst/>
                      </a:prstGeom>
                      <a:solidFill>
                        <a:srgbClr val="99CC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9" name="Rectangle 12"/>
          <p:cNvSpPr>
            <a:spLocks noChangeArrowheads="1"/>
          </p:cNvSpPr>
          <p:nvPr/>
        </p:nvSpPr>
        <p:spPr bwMode="auto">
          <a:xfrm>
            <a:off x="1187450" y="333375"/>
            <a:ext cx="75977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7" rIns="92075" bIns="46037">
            <a:spAutoFit/>
          </a:bodyPr>
          <a:lstStyle/>
          <a:p>
            <a:pPr algn="ctr">
              <a:spcBef>
                <a:spcPct val="10000"/>
              </a:spcBef>
            </a:pPr>
            <a:r>
              <a:rPr lang="tr-TR" sz="2800" b="1">
                <a:solidFill>
                  <a:srgbClr val="FF0000"/>
                </a:solidFill>
              </a:rPr>
              <a:t>UYGULAMA</a:t>
            </a:r>
            <a:endParaRPr lang="en-US" sz="2800" b="1">
              <a:solidFill>
                <a:srgbClr val="FF0000"/>
              </a:solidFill>
            </a:endParaRPr>
          </a:p>
        </p:txBody>
      </p:sp>
      <p:sp>
        <p:nvSpPr>
          <p:cNvPr id="12" name="Cloud 11"/>
          <p:cNvSpPr/>
          <p:nvPr/>
        </p:nvSpPr>
        <p:spPr bwMode="auto">
          <a:xfrm>
            <a:off x="5124450" y="2543175"/>
            <a:ext cx="3887788" cy="914400"/>
          </a:xfrm>
          <a:prstGeom prst="cloud">
            <a:avLst/>
          </a:prstGeom>
          <a:solidFill>
            <a:srgbClr val="A5002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tr-TR" sz="1800"/>
              <a:t>Programınızı en az kaç kez çalıştırmalısınız? </a:t>
            </a:r>
            <a:endParaRPr lang="en-US"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5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8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3320" name="Rectangle 9"/>
          <p:cNvSpPr>
            <a:spLocks noChangeArrowheads="1"/>
          </p:cNvSpPr>
          <p:nvPr/>
        </p:nvSpPr>
        <p:spPr bwMode="auto">
          <a:xfrm>
            <a:off x="1139825" y="325438"/>
            <a:ext cx="7488238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7" rIns="92075" bIns="46037">
            <a:spAutoFit/>
          </a:bodyPr>
          <a:lstStyle/>
          <a:p>
            <a:pPr algn="just">
              <a:spcBef>
                <a:spcPct val="24000"/>
              </a:spcBef>
            </a:pPr>
            <a:r>
              <a:rPr lang="tr-TR" sz="2400">
                <a:solidFill>
                  <a:srgbClr val="FF3300"/>
                </a:solidFill>
                <a:cs typeface="Arial" charset="0"/>
              </a:rPr>
              <a:t>Örnek:</a:t>
            </a:r>
            <a:r>
              <a:rPr lang="tr-TR" sz="2400">
                <a:cs typeface="Arial" charset="0"/>
              </a:rPr>
              <a:t> </a:t>
            </a:r>
            <a:r>
              <a:rPr lang="tr-TR" sz="2000">
                <a:cs typeface="Arial" charset="0"/>
              </a:rPr>
              <a:t>K</a:t>
            </a:r>
            <a:r>
              <a:rPr lang="en-US" sz="2000">
                <a:cs typeface="Arial" charset="0"/>
              </a:rPr>
              <a:t>ulla</a:t>
            </a:r>
            <a:r>
              <a:rPr lang="tr-TR" sz="2000">
                <a:cs typeface="Arial" charset="0"/>
              </a:rPr>
              <a:t>nıcıdan k</a:t>
            </a:r>
            <a:r>
              <a:rPr lang="en-US" sz="2000">
                <a:cs typeface="Arial" charset="0"/>
              </a:rPr>
              <a:t>lavye yoluyla </a:t>
            </a:r>
            <a:r>
              <a:rPr lang="tr-TR" sz="2000">
                <a:cs typeface="Arial" charset="0"/>
              </a:rPr>
              <a:t>alınan</a:t>
            </a:r>
            <a:r>
              <a:rPr lang="en-US" sz="2000">
                <a:cs typeface="Arial" charset="0"/>
              </a:rPr>
              <a:t> x ve y değerlerine göre aşağıdaki sonu</a:t>
            </a:r>
            <a:r>
              <a:rPr lang="tr-TR" sz="2000">
                <a:cs typeface="Arial" charset="0"/>
              </a:rPr>
              <a:t>çlardan birini hesaplayan </a:t>
            </a:r>
            <a:r>
              <a:rPr lang="en-US" sz="2000">
                <a:cs typeface="Arial" charset="0"/>
              </a:rPr>
              <a:t>bir </a:t>
            </a:r>
            <a:r>
              <a:rPr lang="en-US" sz="2000" b="1">
                <a:solidFill>
                  <a:srgbClr val="FF0000"/>
                </a:solidFill>
                <a:cs typeface="Arial" charset="0"/>
              </a:rPr>
              <a:t>MATLAB</a:t>
            </a:r>
            <a:r>
              <a:rPr lang="en-US" sz="2000">
                <a:cs typeface="Arial" charset="0"/>
              </a:rPr>
              <a:t> programın</a:t>
            </a:r>
            <a:r>
              <a:rPr lang="tr-TR" sz="2000">
                <a:cs typeface="Arial" charset="0"/>
              </a:rPr>
              <a:t>ı</a:t>
            </a:r>
            <a:r>
              <a:rPr lang="en-US" sz="2000">
                <a:cs typeface="Arial" charset="0"/>
              </a:rPr>
              <a:t> bir </a:t>
            </a:r>
            <a:r>
              <a:rPr lang="tr-TR" sz="2000">
                <a:cs typeface="Arial" charset="0"/>
              </a:rPr>
              <a:t>m</a:t>
            </a:r>
            <a:r>
              <a:rPr lang="en-US" sz="2000">
                <a:cs typeface="Arial" charset="0"/>
              </a:rPr>
              <a:t>-dosyas</a:t>
            </a:r>
            <a:r>
              <a:rPr lang="tr-TR" sz="2000">
                <a:cs typeface="Arial" charset="0"/>
              </a:rPr>
              <a:t>ı</a:t>
            </a:r>
            <a:r>
              <a:rPr lang="en-US" sz="2000">
                <a:cs typeface="Arial" charset="0"/>
              </a:rPr>
              <a:t> i</a:t>
            </a:r>
            <a:r>
              <a:rPr lang="tr-TR" sz="2000">
                <a:cs typeface="Arial" charset="0"/>
              </a:rPr>
              <a:t>ç</a:t>
            </a:r>
            <a:r>
              <a:rPr lang="en-US" sz="2000">
                <a:cs typeface="Arial" charset="0"/>
              </a:rPr>
              <a:t>ine yazınız ve komut penceresinden dosya ad</a:t>
            </a:r>
            <a:r>
              <a:rPr lang="tr-TR" sz="2000">
                <a:cs typeface="Arial" charset="0"/>
              </a:rPr>
              <a:t>ı</a:t>
            </a:r>
            <a:r>
              <a:rPr lang="en-US" sz="2000">
                <a:cs typeface="Arial" charset="0"/>
              </a:rPr>
              <a:t> ile </a:t>
            </a:r>
            <a:r>
              <a:rPr lang="tr-TR" sz="2000">
                <a:cs typeface="Arial" charset="0"/>
              </a:rPr>
              <a:t>ç</a:t>
            </a:r>
            <a:r>
              <a:rPr lang="en-US" sz="2000">
                <a:cs typeface="Arial" charset="0"/>
              </a:rPr>
              <a:t>al</a:t>
            </a:r>
            <a:r>
              <a:rPr lang="tr-TR" sz="2000">
                <a:cs typeface="Arial" charset="0"/>
              </a:rPr>
              <a:t>ış</a:t>
            </a:r>
            <a:r>
              <a:rPr lang="en-US" sz="2000">
                <a:cs typeface="Arial" charset="0"/>
              </a:rPr>
              <a:t>t</a:t>
            </a:r>
            <a:r>
              <a:rPr lang="tr-TR" sz="2000">
                <a:cs typeface="Arial" charset="0"/>
              </a:rPr>
              <a:t>ı</a:t>
            </a:r>
            <a:r>
              <a:rPr lang="en-US" sz="2000">
                <a:cs typeface="Arial" charset="0"/>
              </a:rPr>
              <a:t>r</a:t>
            </a:r>
            <a:r>
              <a:rPr lang="tr-TR" sz="2000">
                <a:cs typeface="Arial" charset="0"/>
              </a:rPr>
              <a:t>ı</a:t>
            </a:r>
            <a:r>
              <a:rPr lang="en-US" sz="2000">
                <a:cs typeface="Arial" charset="0"/>
              </a:rPr>
              <a:t>n</a:t>
            </a:r>
            <a:r>
              <a:rPr lang="tr-TR" sz="2000">
                <a:cs typeface="Arial" charset="0"/>
              </a:rPr>
              <a:t>ı</a:t>
            </a:r>
            <a:r>
              <a:rPr lang="en-US" sz="2000">
                <a:cs typeface="Arial" charset="0"/>
              </a:rPr>
              <a:t>z. </a:t>
            </a:r>
            <a:r>
              <a:rPr lang="tr-TR" sz="2000">
                <a:cs typeface="Arial" charset="0"/>
              </a:rPr>
              <a:t> </a:t>
            </a:r>
            <a:endParaRPr lang="en-US" sz="2000">
              <a:cs typeface="Arial" charset="0"/>
            </a:endParaRPr>
          </a:p>
          <a:p>
            <a:pPr>
              <a:spcBef>
                <a:spcPct val="24000"/>
              </a:spcBef>
            </a:pPr>
            <a:r>
              <a:rPr lang="en-US" sz="2000">
                <a:cs typeface="Arial" charset="0"/>
              </a:rPr>
              <a:t>x&gt;y ise          sonuc=   (x-y)</a:t>
            </a:r>
          </a:p>
          <a:p>
            <a:pPr>
              <a:spcBef>
                <a:spcPct val="24000"/>
              </a:spcBef>
            </a:pPr>
            <a:r>
              <a:rPr lang="en-US" sz="2000">
                <a:cs typeface="Arial" charset="0"/>
              </a:rPr>
              <a:t>x=y ise          sonuc=(x+y)</a:t>
            </a:r>
            <a:r>
              <a:rPr lang="en-US" sz="2000" baseline="30000">
                <a:cs typeface="Arial" charset="0"/>
              </a:rPr>
              <a:t>7</a:t>
            </a:r>
          </a:p>
          <a:p>
            <a:pPr>
              <a:spcBef>
                <a:spcPct val="24000"/>
              </a:spcBef>
            </a:pPr>
            <a:r>
              <a:rPr lang="en-US" sz="2000">
                <a:cs typeface="Arial" charset="0"/>
              </a:rPr>
              <a:t>x&lt;y ise          sonuc=x*y</a:t>
            </a:r>
          </a:p>
        </p:txBody>
      </p:sp>
      <p:sp>
        <p:nvSpPr>
          <p:cNvPr id="13321" name="Text Box 10"/>
          <p:cNvSpPr txBox="1">
            <a:spLocks noChangeArrowheads="1"/>
          </p:cNvSpPr>
          <p:nvPr/>
        </p:nvSpPr>
        <p:spPr bwMode="auto">
          <a:xfrm>
            <a:off x="5010150" y="2025650"/>
            <a:ext cx="3943350" cy="317023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en-US" sz="1600" b="1"/>
              <a:t>x=</a:t>
            </a:r>
            <a:r>
              <a:rPr lang="en-US" sz="1600" b="1">
                <a:solidFill>
                  <a:srgbClr val="FF0000"/>
                </a:solidFill>
              </a:rPr>
              <a:t>input</a:t>
            </a:r>
            <a:r>
              <a:rPr lang="en-US" sz="1600" b="1"/>
              <a:t>(</a:t>
            </a:r>
            <a:r>
              <a:rPr lang="tr-TR" sz="1600" b="1"/>
              <a:t>'</a:t>
            </a:r>
            <a:r>
              <a:rPr lang="en-US" sz="1600" b="1"/>
              <a:t>Lutfen x </a:t>
            </a:r>
            <a:r>
              <a:rPr lang="tr-TR" sz="1600" b="1"/>
              <a:t>D</a:t>
            </a:r>
            <a:r>
              <a:rPr lang="en-US" sz="1600" b="1"/>
              <a:t>e</a:t>
            </a:r>
            <a:r>
              <a:rPr lang="tr-TR" sz="1600" b="1"/>
              <a:t>g</a:t>
            </a:r>
            <a:r>
              <a:rPr lang="en-US" sz="1600" b="1"/>
              <a:t>eri</a:t>
            </a:r>
            <a:r>
              <a:rPr lang="tr-TR" sz="1600" b="1"/>
              <a:t>ni Giriniz </a:t>
            </a:r>
            <a:r>
              <a:rPr lang="en-US" sz="1600" b="1"/>
              <a:t>:</a:t>
            </a:r>
            <a:r>
              <a:rPr lang="tr-TR" sz="1600" b="1"/>
              <a:t> '</a:t>
            </a:r>
            <a:r>
              <a:rPr lang="en-US" sz="1600" b="1"/>
              <a:t>);</a:t>
            </a:r>
          </a:p>
          <a:p>
            <a:pPr>
              <a:lnSpc>
                <a:spcPct val="125000"/>
              </a:lnSpc>
            </a:pPr>
            <a:r>
              <a:rPr lang="en-US" sz="1600" b="1"/>
              <a:t>y=</a:t>
            </a:r>
            <a:r>
              <a:rPr lang="en-US" sz="1600" b="1">
                <a:solidFill>
                  <a:srgbClr val="FF0000"/>
                </a:solidFill>
              </a:rPr>
              <a:t>input</a:t>
            </a:r>
            <a:r>
              <a:rPr lang="en-US" sz="1600" b="1"/>
              <a:t>(</a:t>
            </a:r>
            <a:r>
              <a:rPr lang="tr-TR" sz="1600" b="1"/>
              <a:t>'</a:t>
            </a:r>
            <a:r>
              <a:rPr lang="en-US" sz="1600" b="1"/>
              <a:t>Lutfen y </a:t>
            </a:r>
            <a:r>
              <a:rPr lang="tr-TR" sz="1600" b="1"/>
              <a:t>D</a:t>
            </a:r>
            <a:r>
              <a:rPr lang="en-US" sz="1600" b="1"/>
              <a:t>e</a:t>
            </a:r>
            <a:r>
              <a:rPr lang="tr-TR" sz="1600" b="1"/>
              <a:t>g</a:t>
            </a:r>
            <a:r>
              <a:rPr lang="en-US" sz="1600" b="1"/>
              <a:t>eri</a:t>
            </a:r>
            <a:r>
              <a:rPr lang="tr-TR" sz="1600" b="1"/>
              <a:t>ni Giriniz </a:t>
            </a:r>
            <a:r>
              <a:rPr lang="en-US" sz="1600" b="1"/>
              <a:t>:</a:t>
            </a:r>
            <a:r>
              <a:rPr lang="tr-TR" sz="1600" b="1"/>
              <a:t> '</a:t>
            </a:r>
            <a:r>
              <a:rPr lang="en-US" sz="1600" b="1"/>
              <a:t>);</a:t>
            </a:r>
          </a:p>
          <a:p>
            <a:pPr>
              <a:lnSpc>
                <a:spcPct val="125000"/>
              </a:lnSpc>
            </a:pPr>
            <a:r>
              <a:rPr lang="en-US" sz="1600" b="1">
                <a:solidFill>
                  <a:srgbClr val="FF0000"/>
                </a:solidFill>
              </a:rPr>
              <a:t>if</a:t>
            </a:r>
            <a:r>
              <a:rPr lang="en-US" sz="1600" b="1"/>
              <a:t> x&gt;y  </a:t>
            </a:r>
          </a:p>
          <a:p>
            <a:pPr>
              <a:lnSpc>
                <a:spcPct val="125000"/>
              </a:lnSpc>
            </a:pPr>
            <a:r>
              <a:rPr lang="en-US" sz="1600" b="1"/>
              <a:t>	sonuc=sqrt(x-y);</a:t>
            </a:r>
          </a:p>
          <a:p>
            <a:pPr>
              <a:lnSpc>
                <a:spcPct val="125000"/>
              </a:lnSpc>
            </a:pPr>
            <a:r>
              <a:rPr lang="en-US" sz="1600" b="1">
                <a:solidFill>
                  <a:srgbClr val="FF0000"/>
                </a:solidFill>
              </a:rPr>
              <a:t>elseif</a:t>
            </a:r>
            <a:r>
              <a:rPr lang="en-US" sz="1600" b="1"/>
              <a:t> x==y  </a:t>
            </a:r>
          </a:p>
          <a:p>
            <a:pPr>
              <a:lnSpc>
                <a:spcPct val="125000"/>
              </a:lnSpc>
            </a:pPr>
            <a:r>
              <a:rPr lang="en-US" sz="1600" b="1"/>
              <a:t>	sonuc=(x+y)^7;</a:t>
            </a:r>
          </a:p>
          <a:p>
            <a:pPr>
              <a:lnSpc>
                <a:spcPct val="125000"/>
              </a:lnSpc>
            </a:pPr>
            <a:r>
              <a:rPr lang="en-US" sz="1600" b="1">
                <a:solidFill>
                  <a:srgbClr val="FF0000"/>
                </a:solidFill>
              </a:rPr>
              <a:t>else</a:t>
            </a:r>
            <a:r>
              <a:rPr lang="en-US" sz="1600" b="1"/>
              <a:t>  </a:t>
            </a:r>
          </a:p>
          <a:p>
            <a:pPr>
              <a:lnSpc>
                <a:spcPct val="125000"/>
              </a:lnSpc>
            </a:pPr>
            <a:r>
              <a:rPr lang="en-US" sz="1600" b="1"/>
              <a:t>	sonuc=x*y;</a:t>
            </a:r>
          </a:p>
          <a:p>
            <a:pPr>
              <a:lnSpc>
                <a:spcPct val="125000"/>
              </a:lnSpc>
            </a:pPr>
            <a:r>
              <a:rPr lang="en-US" sz="1600" b="1">
                <a:solidFill>
                  <a:srgbClr val="FF0000"/>
                </a:solidFill>
              </a:rPr>
              <a:t>end</a:t>
            </a:r>
          </a:p>
          <a:p>
            <a:pPr>
              <a:lnSpc>
                <a:spcPct val="125000"/>
              </a:lnSpc>
            </a:pPr>
            <a:r>
              <a:rPr lang="tr-TR" sz="1600" b="1"/>
              <a:t>disp(</a:t>
            </a:r>
            <a:r>
              <a:rPr lang="en-US" sz="1600" b="1"/>
              <a:t>sonuc</a:t>
            </a:r>
            <a:r>
              <a:rPr lang="tr-TR" sz="1600" b="1"/>
              <a:t>);</a:t>
            </a:r>
            <a:endParaRPr lang="en-US" sz="1600" b="1">
              <a:solidFill>
                <a:srgbClr val="FF0000"/>
              </a:solidFill>
            </a:endParaRPr>
          </a:p>
        </p:txBody>
      </p:sp>
      <p:sp>
        <p:nvSpPr>
          <p:cNvPr id="13322" name="Line 11"/>
          <p:cNvSpPr>
            <a:spLocks noChangeShapeType="1"/>
          </p:cNvSpPr>
          <p:nvPr/>
        </p:nvSpPr>
        <p:spPr bwMode="auto">
          <a:xfrm>
            <a:off x="3549650" y="1822450"/>
            <a:ext cx="107950" cy="252413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3323" name="Line 12"/>
          <p:cNvSpPr>
            <a:spLocks noChangeShapeType="1"/>
          </p:cNvSpPr>
          <p:nvPr/>
        </p:nvSpPr>
        <p:spPr bwMode="auto">
          <a:xfrm flipV="1">
            <a:off x="3659188" y="1712913"/>
            <a:ext cx="144462" cy="32385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3324" name="Line 13"/>
          <p:cNvSpPr>
            <a:spLocks noChangeShapeType="1"/>
          </p:cNvSpPr>
          <p:nvPr/>
        </p:nvSpPr>
        <p:spPr bwMode="auto">
          <a:xfrm>
            <a:off x="3768725" y="1712913"/>
            <a:ext cx="6477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3325" name="TextBox 13"/>
          <p:cNvSpPr txBox="1">
            <a:spLocks noChangeArrowheads="1"/>
          </p:cNvSpPr>
          <p:nvPr/>
        </p:nvSpPr>
        <p:spPr bwMode="auto">
          <a:xfrm>
            <a:off x="2987675" y="3063875"/>
            <a:ext cx="20034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tr-TR" sz="2000" b="1">
                <a:solidFill>
                  <a:srgbClr val="FF0000"/>
                </a:solidFill>
              </a:rPr>
              <a:t>Uygulama2.m</a:t>
            </a:r>
            <a:endParaRPr lang="en-US" sz="2000" b="1">
              <a:solidFill>
                <a:srgbClr val="FF0000"/>
              </a:solidFill>
            </a:endParaRP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701675" y="4999038"/>
            <a:ext cx="3184525" cy="132397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25000"/>
              </a:lnSpc>
              <a:defRPr/>
            </a:pPr>
            <a:r>
              <a:rPr lang="tr-TR" sz="1600" b="1" dirty="0"/>
              <a:t>m-dosyalarını oluşturduğunuz MATLAB metin editörünün program yazma stiline müdahale etmeyiniz</a:t>
            </a:r>
            <a:r>
              <a:rPr lang="en-US" sz="1600" b="1" dirty="0"/>
              <a:t> !!!!!</a:t>
            </a:r>
            <a:r>
              <a:rPr lang="tr-TR" sz="1600" b="1" dirty="0"/>
              <a:t> </a:t>
            </a:r>
            <a:r>
              <a:rPr lang="en-US" sz="1600" b="1" dirty="0"/>
              <a:t>  </a:t>
            </a:r>
            <a:endParaRPr lang="en-US" sz="1600" b="1" dirty="0">
              <a:solidFill>
                <a:srgbClr val="CC0000"/>
              </a:solidFill>
            </a:endParaRPr>
          </a:p>
        </p:txBody>
      </p:sp>
      <p:sp>
        <p:nvSpPr>
          <p:cNvPr id="13327" name="Rectangle 13"/>
          <p:cNvSpPr>
            <a:spLocks noChangeArrowheads="1"/>
          </p:cNvSpPr>
          <p:nvPr/>
        </p:nvSpPr>
        <p:spPr bwMode="auto">
          <a:xfrm>
            <a:off x="5010150" y="5254625"/>
            <a:ext cx="3943350" cy="4159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/>
              <a:t>&gt;&gt;</a:t>
            </a:r>
            <a:r>
              <a:rPr lang="tr-TR" sz="1600" b="1">
                <a:solidFill>
                  <a:srgbClr val="FF0000"/>
                </a:solidFill>
              </a:rPr>
              <a:t>Uygulama2</a:t>
            </a:r>
          </a:p>
        </p:txBody>
      </p:sp>
      <p:sp>
        <p:nvSpPr>
          <p:cNvPr id="2" name="Cloud 1"/>
          <p:cNvSpPr/>
          <p:nvPr/>
        </p:nvSpPr>
        <p:spPr bwMode="auto">
          <a:xfrm>
            <a:off x="1044575" y="3940175"/>
            <a:ext cx="3887788" cy="914400"/>
          </a:xfrm>
          <a:prstGeom prst="cloud">
            <a:avLst/>
          </a:prstGeom>
          <a:solidFill>
            <a:srgbClr val="A5002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tr-TR" sz="1800"/>
              <a:t>Programınızı en az kaç kez çalıştırmalısınız? </a:t>
            </a:r>
            <a:endParaRPr lang="en-US"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39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0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2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3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544513" y="881063"/>
            <a:ext cx="86042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7" rIns="92075" bIns="46037">
            <a:spAutoFit/>
          </a:bodyPr>
          <a:lstStyle/>
          <a:p>
            <a:pPr algn="just">
              <a:spcBef>
                <a:spcPct val="24000"/>
              </a:spcBef>
            </a:pPr>
            <a:r>
              <a:rPr lang="en-US" sz="2400"/>
              <a:t>Girilen ay</a:t>
            </a:r>
            <a:r>
              <a:rPr lang="tr-TR" sz="2400"/>
              <a:t> numarasına</a:t>
            </a:r>
            <a:r>
              <a:rPr lang="en-US" sz="2400"/>
              <a:t> göre gün sayısını hesaplayan MATLAB program</a:t>
            </a:r>
            <a:r>
              <a:rPr lang="tr-TR" sz="2400"/>
              <a:t>ını yazınız</a:t>
            </a:r>
            <a:r>
              <a:rPr lang="en-US" sz="2400"/>
              <a:t>.</a:t>
            </a:r>
          </a:p>
        </p:txBody>
      </p:sp>
      <p:sp>
        <p:nvSpPr>
          <p:cNvPr id="14345" name="Text Box 12"/>
          <p:cNvSpPr txBox="1">
            <a:spLocks noChangeArrowheads="1"/>
          </p:cNvSpPr>
          <p:nvPr/>
        </p:nvSpPr>
        <p:spPr bwMode="auto">
          <a:xfrm>
            <a:off x="679450" y="2816225"/>
            <a:ext cx="7348538" cy="316706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tr-TR" sz="1800" b="1"/>
              <a:t>ay=</a:t>
            </a:r>
            <a:r>
              <a:rPr lang="tr-TR" sz="1800" b="1">
                <a:solidFill>
                  <a:srgbClr val="FF0000"/>
                </a:solidFill>
              </a:rPr>
              <a:t>input</a:t>
            </a:r>
            <a:r>
              <a:rPr lang="tr-TR" sz="1800" b="1"/>
              <a:t>('Bir Ay Numarasi Giriniz (1-12)= '); </a:t>
            </a:r>
            <a:br>
              <a:rPr lang="tr-TR" sz="1800" b="1"/>
            </a:br>
            <a:r>
              <a:rPr lang="tr-TR" sz="1800" b="1">
                <a:solidFill>
                  <a:srgbClr val="FF0000"/>
                </a:solidFill>
              </a:rPr>
              <a:t>if</a:t>
            </a:r>
            <a:r>
              <a:rPr lang="tr-TR" sz="1800" b="1"/>
              <a:t> ay==1 </a:t>
            </a:r>
            <a:r>
              <a:rPr lang="tr-TR" sz="1800" b="1">
                <a:solidFill>
                  <a:srgbClr val="FF0000"/>
                </a:solidFill>
              </a:rPr>
              <a:t>||</a:t>
            </a:r>
            <a:r>
              <a:rPr lang="tr-TR" sz="1800" b="1"/>
              <a:t> ay==3 </a:t>
            </a:r>
            <a:r>
              <a:rPr lang="tr-TR" sz="1800" b="1">
                <a:solidFill>
                  <a:srgbClr val="FF0000"/>
                </a:solidFill>
              </a:rPr>
              <a:t>||</a:t>
            </a:r>
            <a:r>
              <a:rPr lang="tr-TR" sz="1800" b="1"/>
              <a:t> ay==5 </a:t>
            </a:r>
            <a:r>
              <a:rPr lang="tr-TR" sz="1800" b="1">
                <a:solidFill>
                  <a:srgbClr val="FF0000"/>
                </a:solidFill>
              </a:rPr>
              <a:t>||</a:t>
            </a:r>
            <a:r>
              <a:rPr lang="tr-TR" sz="1800" b="1"/>
              <a:t> ay==7 </a:t>
            </a:r>
            <a:r>
              <a:rPr lang="tr-TR" sz="1800" b="1">
                <a:solidFill>
                  <a:srgbClr val="FF0000"/>
                </a:solidFill>
              </a:rPr>
              <a:t>||</a:t>
            </a:r>
            <a:r>
              <a:rPr lang="tr-TR" sz="1800" b="1">
                <a:solidFill>
                  <a:srgbClr val="0066FF"/>
                </a:solidFill>
              </a:rPr>
              <a:t> </a:t>
            </a:r>
            <a:r>
              <a:rPr lang="en-US" sz="1800" b="1"/>
              <a:t>ay==8 </a:t>
            </a:r>
            <a:r>
              <a:rPr lang="tr-TR" sz="1800" b="1">
                <a:solidFill>
                  <a:srgbClr val="FF0000"/>
                </a:solidFill>
              </a:rPr>
              <a:t>||</a:t>
            </a:r>
            <a:r>
              <a:rPr lang="en-US" sz="1800" b="1"/>
              <a:t> a</a:t>
            </a:r>
            <a:r>
              <a:rPr lang="tr-TR" sz="1800" b="1"/>
              <a:t>y==10 </a:t>
            </a:r>
            <a:r>
              <a:rPr lang="tr-TR" sz="1800" b="1">
                <a:solidFill>
                  <a:srgbClr val="FF0000"/>
                </a:solidFill>
              </a:rPr>
              <a:t>||</a:t>
            </a:r>
            <a:r>
              <a:rPr lang="tr-TR" sz="1800" b="1"/>
              <a:t> ay==12 </a:t>
            </a:r>
          </a:p>
          <a:p>
            <a:pPr>
              <a:spcBef>
                <a:spcPct val="30000"/>
              </a:spcBef>
            </a:pPr>
            <a:r>
              <a:rPr lang="tr-TR" sz="1800" b="1"/>
              <a:t>	</a:t>
            </a:r>
            <a:r>
              <a:rPr lang="tr-TR" sz="1800" b="1">
                <a:solidFill>
                  <a:srgbClr val="FF0000"/>
                </a:solidFill>
              </a:rPr>
              <a:t>disp</a:t>
            </a:r>
            <a:r>
              <a:rPr lang="tr-TR" sz="1800" b="1"/>
              <a:t>(</a:t>
            </a:r>
            <a:r>
              <a:rPr lang="en-US" sz="1800" b="1"/>
              <a:t>'</a:t>
            </a:r>
            <a:r>
              <a:rPr lang="tr-TR" sz="1800" b="1"/>
              <a:t>Bu Ay 31 G</a:t>
            </a:r>
            <a:r>
              <a:rPr lang="en-US" sz="1800" b="1"/>
              <a:t>u</a:t>
            </a:r>
            <a:r>
              <a:rPr lang="tr-TR" sz="1800" b="1"/>
              <a:t>nden Olu</a:t>
            </a:r>
            <a:r>
              <a:rPr lang="en-US" sz="1800" b="1"/>
              <a:t>s</a:t>
            </a:r>
            <a:r>
              <a:rPr lang="tr-TR" sz="1800" b="1"/>
              <a:t>ur</a:t>
            </a:r>
            <a:r>
              <a:rPr lang="en-US" sz="1800" b="1"/>
              <a:t>. '</a:t>
            </a:r>
            <a:r>
              <a:rPr lang="tr-TR" sz="1800" b="1"/>
              <a:t>)</a:t>
            </a:r>
            <a:r>
              <a:rPr lang="en-US" sz="1800" b="1"/>
              <a:t>;</a:t>
            </a:r>
            <a:endParaRPr lang="tr-TR" sz="1800" b="1"/>
          </a:p>
          <a:p>
            <a:pPr>
              <a:lnSpc>
                <a:spcPct val="125000"/>
              </a:lnSpc>
              <a:spcBef>
                <a:spcPct val="30000"/>
              </a:spcBef>
            </a:pPr>
            <a:r>
              <a:rPr lang="tr-TR" sz="1800" b="1">
                <a:solidFill>
                  <a:srgbClr val="FF0000"/>
                </a:solidFill>
              </a:rPr>
              <a:t>else</a:t>
            </a:r>
            <a:r>
              <a:rPr lang="en-US" sz="1800" b="1">
                <a:solidFill>
                  <a:srgbClr val="FF0000"/>
                </a:solidFill>
              </a:rPr>
              <a:t>i</a:t>
            </a:r>
            <a:r>
              <a:rPr lang="tr-TR" sz="1800" b="1">
                <a:solidFill>
                  <a:srgbClr val="FF0000"/>
                </a:solidFill>
              </a:rPr>
              <a:t>f</a:t>
            </a:r>
            <a:r>
              <a:rPr lang="en-US" sz="1800" b="1"/>
              <a:t> ay</a:t>
            </a:r>
            <a:r>
              <a:rPr lang="tr-TR" sz="1800" b="1"/>
              <a:t>==2 </a:t>
            </a:r>
            <a:br>
              <a:rPr lang="tr-TR" sz="1800" b="1"/>
            </a:br>
            <a:r>
              <a:rPr lang="tr-TR" sz="1800" b="1"/>
              <a:t>	</a:t>
            </a:r>
            <a:r>
              <a:rPr lang="tr-TR" sz="1800" b="1">
                <a:solidFill>
                  <a:srgbClr val="FF0000"/>
                </a:solidFill>
              </a:rPr>
              <a:t>disp</a:t>
            </a:r>
            <a:r>
              <a:rPr lang="tr-TR" sz="1800" b="1"/>
              <a:t>('Bu Ay 28 G</a:t>
            </a:r>
            <a:r>
              <a:rPr lang="en-US" sz="1800" b="1"/>
              <a:t>u</a:t>
            </a:r>
            <a:r>
              <a:rPr lang="tr-TR" sz="1800" b="1"/>
              <a:t>nden Olu</a:t>
            </a:r>
            <a:r>
              <a:rPr lang="en-US" sz="1800" b="1"/>
              <a:t>s</a:t>
            </a:r>
            <a:r>
              <a:rPr lang="tr-TR" sz="1800" b="1"/>
              <a:t>ur</a:t>
            </a:r>
            <a:r>
              <a:rPr lang="en-US" sz="1800" b="1"/>
              <a:t>.</a:t>
            </a:r>
            <a:r>
              <a:rPr lang="tr-TR" sz="1800" b="1"/>
              <a:t>')</a:t>
            </a:r>
            <a:r>
              <a:rPr lang="en-US" sz="1800" b="1"/>
              <a:t>;</a:t>
            </a:r>
            <a:endParaRPr lang="tr-TR" sz="1800" b="1"/>
          </a:p>
          <a:p>
            <a:r>
              <a:rPr lang="tr-TR" sz="1800" b="1">
                <a:solidFill>
                  <a:srgbClr val="FF0000"/>
                </a:solidFill>
              </a:rPr>
              <a:t>elseif</a:t>
            </a:r>
            <a:r>
              <a:rPr lang="tr-TR" sz="1800" b="1">
                <a:solidFill>
                  <a:srgbClr val="0066FF"/>
                </a:solidFill>
              </a:rPr>
              <a:t> </a:t>
            </a:r>
            <a:r>
              <a:rPr lang="tr-TR" sz="1800" b="1"/>
              <a:t>ay==4 </a:t>
            </a:r>
            <a:r>
              <a:rPr lang="tr-TR" sz="1800" b="1">
                <a:solidFill>
                  <a:srgbClr val="FF0000"/>
                </a:solidFill>
              </a:rPr>
              <a:t>||</a:t>
            </a:r>
            <a:r>
              <a:rPr lang="tr-TR" sz="1800" b="1"/>
              <a:t> ay==6 </a:t>
            </a:r>
            <a:r>
              <a:rPr lang="tr-TR" sz="1800" b="1">
                <a:solidFill>
                  <a:srgbClr val="FF0000"/>
                </a:solidFill>
              </a:rPr>
              <a:t>||</a:t>
            </a:r>
            <a:r>
              <a:rPr lang="tr-TR" sz="1800" b="1"/>
              <a:t> ay==9 </a:t>
            </a:r>
            <a:r>
              <a:rPr lang="tr-TR" sz="1800" b="1">
                <a:solidFill>
                  <a:srgbClr val="FF0000"/>
                </a:solidFill>
              </a:rPr>
              <a:t>||</a:t>
            </a:r>
            <a:r>
              <a:rPr lang="tr-TR" sz="1800" b="1"/>
              <a:t> ay==11</a:t>
            </a:r>
            <a:endParaRPr lang="tr-TR" sz="1800" b="1">
              <a:solidFill>
                <a:srgbClr val="0066FF"/>
              </a:solidFill>
            </a:endParaRPr>
          </a:p>
          <a:p>
            <a:r>
              <a:rPr lang="tr-TR" sz="1800" b="1"/>
              <a:t>	</a:t>
            </a:r>
            <a:r>
              <a:rPr lang="tr-TR" sz="1800" b="1">
                <a:solidFill>
                  <a:srgbClr val="FF0000"/>
                </a:solidFill>
              </a:rPr>
              <a:t>disp</a:t>
            </a:r>
            <a:r>
              <a:rPr lang="tr-TR" sz="1800" b="1"/>
              <a:t>('Bu Ay 30 G</a:t>
            </a:r>
            <a:r>
              <a:rPr lang="en-US" sz="1800" b="1"/>
              <a:t>u</a:t>
            </a:r>
            <a:r>
              <a:rPr lang="tr-TR" sz="1800" b="1"/>
              <a:t>nden Olu</a:t>
            </a:r>
            <a:r>
              <a:rPr lang="en-US" sz="1800" b="1"/>
              <a:t>s</a:t>
            </a:r>
            <a:r>
              <a:rPr lang="tr-TR" sz="1800" b="1"/>
              <a:t>ur</a:t>
            </a:r>
            <a:r>
              <a:rPr lang="en-US" sz="1800" b="1"/>
              <a:t>.</a:t>
            </a:r>
            <a:r>
              <a:rPr lang="tr-TR" sz="1800" b="1"/>
              <a:t>')</a:t>
            </a:r>
            <a:r>
              <a:rPr lang="en-US" sz="1800" b="1"/>
              <a:t>;</a:t>
            </a:r>
            <a:endParaRPr lang="tr-TR" sz="1800" b="1"/>
          </a:p>
          <a:p>
            <a:r>
              <a:rPr lang="tr-TR" sz="1800" b="1">
                <a:solidFill>
                  <a:srgbClr val="FF0000"/>
                </a:solidFill>
              </a:rPr>
              <a:t>else</a:t>
            </a:r>
          </a:p>
          <a:p>
            <a:r>
              <a:rPr lang="tr-TR" sz="1800" b="1">
                <a:solidFill>
                  <a:srgbClr val="0066FF"/>
                </a:solidFill>
              </a:rPr>
              <a:t>	</a:t>
            </a:r>
            <a:r>
              <a:rPr lang="tr-TR" sz="1800" b="1">
                <a:solidFill>
                  <a:srgbClr val="FF0000"/>
                </a:solidFill>
              </a:rPr>
              <a:t>disp</a:t>
            </a:r>
            <a:r>
              <a:rPr lang="tr-TR" sz="1800" b="1"/>
              <a:t>(</a:t>
            </a:r>
            <a:r>
              <a:rPr lang="en-US" sz="1800" b="1"/>
              <a:t>'</a:t>
            </a:r>
            <a:r>
              <a:rPr lang="tr-TR" sz="1800" b="1"/>
              <a:t>Yanl</a:t>
            </a:r>
            <a:r>
              <a:rPr lang="en-US" sz="1800" b="1"/>
              <a:t>is </a:t>
            </a:r>
            <a:r>
              <a:rPr lang="tr-TR" sz="1800" b="1"/>
              <a:t>B</a:t>
            </a:r>
            <a:r>
              <a:rPr lang="en-US" sz="1800" b="1"/>
              <a:t>ir </a:t>
            </a:r>
            <a:r>
              <a:rPr lang="tr-TR" sz="1800" b="1"/>
              <a:t>A</a:t>
            </a:r>
            <a:r>
              <a:rPr lang="en-US" sz="1800" b="1"/>
              <a:t>y </a:t>
            </a:r>
            <a:r>
              <a:rPr lang="tr-TR" sz="1800" b="1"/>
              <a:t>Numarasi G</a:t>
            </a:r>
            <a:r>
              <a:rPr lang="en-US" sz="1800" b="1"/>
              <a:t>irdiniz.</a:t>
            </a:r>
            <a:r>
              <a:rPr lang="tr-TR" sz="1800" b="1"/>
              <a:t>')</a:t>
            </a:r>
            <a:r>
              <a:rPr lang="en-US" sz="1800" b="1"/>
              <a:t>;</a:t>
            </a:r>
            <a:endParaRPr lang="tr-TR" sz="1800" b="1"/>
          </a:p>
          <a:p>
            <a:r>
              <a:rPr lang="tr-TR" sz="1800" b="1">
                <a:solidFill>
                  <a:srgbClr val="FF0000"/>
                </a:solidFill>
              </a:rPr>
              <a:t>end</a:t>
            </a:r>
          </a:p>
        </p:txBody>
      </p:sp>
      <p:sp>
        <p:nvSpPr>
          <p:cNvPr id="14346" name="Rectangle 10"/>
          <p:cNvSpPr>
            <a:spLocks noChangeArrowheads="1"/>
          </p:cNvSpPr>
          <p:nvPr/>
        </p:nvSpPr>
        <p:spPr bwMode="auto">
          <a:xfrm>
            <a:off x="3617913" y="317500"/>
            <a:ext cx="23939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7" rIns="92075" bIns="46037">
            <a:spAutoFit/>
          </a:bodyPr>
          <a:lstStyle/>
          <a:p>
            <a:pPr algn="just">
              <a:spcBef>
                <a:spcPct val="24000"/>
              </a:spcBef>
            </a:pPr>
            <a:r>
              <a:rPr lang="en-US" sz="2800">
                <a:solidFill>
                  <a:srgbClr val="FF3300"/>
                </a:solidFill>
              </a:rPr>
              <a:t>UYGULAMA</a:t>
            </a:r>
            <a:endParaRPr lang="en-US" sz="2400"/>
          </a:p>
        </p:txBody>
      </p:sp>
      <p:sp>
        <p:nvSpPr>
          <p:cNvPr id="11" name="Cloud 10"/>
          <p:cNvSpPr/>
          <p:nvPr/>
        </p:nvSpPr>
        <p:spPr bwMode="auto">
          <a:xfrm>
            <a:off x="5046663" y="1420813"/>
            <a:ext cx="3870325" cy="1168400"/>
          </a:xfrm>
          <a:prstGeom prst="cloud">
            <a:avLst/>
          </a:prstGeom>
          <a:solidFill>
            <a:srgbClr val="A5002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tr-TR" sz="1800"/>
              <a:t>Programınızı en az kaç kez çalıştırmalısınız? </a:t>
            </a:r>
            <a:endParaRPr lang="en-US"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3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5364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6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5367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5368" name="Rectangle 13"/>
          <p:cNvSpPr>
            <a:spLocks noChangeArrowheads="1"/>
          </p:cNvSpPr>
          <p:nvPr/>
        </p:nvSpPr>
        <p:spPr bwMode="auto">
          <a:xfrm>
            <a:off x="1419225" y="1449388"/>
            <a:ext cx="6516688" cy="44561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tr-TR" sz="2200" b="1"/>
              <a:t>ayNo = </a:t>
            </a:r>
            <a:r>
              <a:rPr lang="tr-TR" sz="2200" b="1">
                <a:solidFill>
                  <a:srgbClr val="FF0000"/>
                </a:solidFill>
              </a:rPr>
              <a:t>input</a:t>
            </a:r>
            <a:r>
              <a:rPr lang="tr-TR" sz="2200" b="1"/>
              <a:t>(</a:t>
            </a:r>
            <a:r>
              <a:rPr lang="en-US" sz="2400" b="1"/>
              <a:t>'</a:t>
            </a:r>
            <a:r>
              <a:rPr lang="tr-TR" sz="2200" b="1"/>
              <a:t>Bir Ay Numarasi Giriniz (1-12)= '); </a:t>
            </a:r>
          </a:p>
          <a:p>
            <a:pPr>
              <a:lnSpc>
                <a:spcPct val="120000"/>
              </a:lnSpc>
            </a:pPr>
            <a:r>
              <a:rPr lang="en-US" sz="2200" b="1">
                <a:solidFill>
                  <a:srgbClr val="FF0000"/>
                </a:solidFill>
              </a:rPr>
              <a:t>s</a:t>
            </a:r>
            <a:r>
              <a:rPr lang="tr-TR" sz="2200" b="1">
                <a:solidFill>
                  <a:srgbClr val="FF0000"/>
                </a:solidFill>
              </a:rPr>
              <a:t>witch</a:t>
            </a:r>
            <a:r>
              <a:rPr lang="tr-TR" sz="2200" b="1"/>
              <a:t> ayNo</a:t>
            </a:r>
          </a:p>
          <a:p>
            <a:pPr>
              <a:lnSpc>
                <a:spcPct val="120000"/>
              </a:lnSpc>
            </a:pPr>
            <a:r>
              <a:rPr lang="tr-TR" sz="2200" b="1"/>
              <a:t>    </a:t>
            </a:r>
            <a:r>
              <a:rPr lang="tr-TR" sz="2200" b="1">
                <a:solidFill>
                  <a:srgbClr val="FF3300"/>
                </a:solidFill>
              </a:rPr>
              <a:t>case </a:t>
            </a:r>
            <a:r>
              <a:rPr lang="tr-TR" sz="2200" b="1"/>
              <a:t>{1,3,5,7,</a:t>
            </a:r>
            <a:r>
              <a:rPr lang="en-US" sz="2200" b="1"/>
              <a:t>8,</a:t>
            </a:r>
            <a:r>
              <a:rPr lang="tr-TR" sz="2200" b="1"/>
              <a:t>10,12}</a:t>
            </a:r>
          </a:p>
          <a:p>
            <a:pPr>
              <a:lnSpc>
                <a:spcPct val="120000"/>
              </a:lnSpc>
            </a:pPr>
            <a:r>
              <a:rPr lang="tr-TR" sz="2200" b="1"/>
              <a:t>    </a:t>
            </a:r>
            <a:r>
              <a:rPr lang="en-US" sz="2200" b="1"/>
              <a:t>	</a:t>
            </a:r>
            <a:r>
              <a:rPr lang="tr-TR" sz="2200" b="1">
                <a:solidFill>
                  <a:srgbClr val="FF0000"/>
                </a:solidFill>
              </a:rPr>
              <a:t>disp</a:t>
            </a:r>
            <a:r>
              <a:rPr lang="tr-TR" sz="2200" b="1"/>
              <a:t>('Bu Ay 31 Gunden Olusur</a:t>
            </a:r>
            <a:r>
              <a:rPr lang="en-US" sz="2200" b="1"/>
              <a:t>.</a:t>
            </a:r>
            <a:r>
              <a:rPr lang="tr-TR" sz="2200" b="1"/>
              <a:t>')</a:t>
            </a:r>
            <a:r>
              <a:rPr lang="en-US" sz="2200" b="1"/>
              <a:t>;</a:t>
            </a:r>
            <a:endParaRPr lang="tr-TR" sz="2200" b="1"/>
          </a:p>
          <a:p>
            <a:pPr>
              <a:lnSpc>
                <a:spcPct val="120000"/>
              </a:lnSpc>
            </a:pPr>
            <a:r>
              <a:rPr lang="tr-TR" sz="2200" b="1"/>
              <a:t>    </a:t>
            </a:r>
            <a:r>
              <a:rPr lang="tr-TR" sz="2200" b="1">
                <a:solidFill>
                  <a:srgbClr val="FF0000"/>
                </a:solidFill>
              </a:rPr>
              <a:t>case</a:t>
            </a:r>
            <a:r>
              <a:rPr lang="tr-TR" sz="2200" b="1">
                <a:solidFill>
                  <a:srgbClr val="FF3300"/>
                </a:solidFill>
              </a:rPr>
              <a:t> </a:t>
            </a:r>
            <a:r>
              <a:rPr lang="tr-TR" sz="2200" b="1"/>
              <a:t>2</a:t>
            </a:r>
          </a:p>
          <a:p>
            <a:pPr>
              <a:lnSpc>
                <a:spcPct val="120000"/>
              </a:lnSpc>
            </a:pPr>
            <a:r>
              <a:rPr lang="tr-TR" sz="2200" b="1"/>
              <a:t>    </a:t>
            </a:r>
            <a:r>
              <a:rPr lang="en-US" sz="2200" b="1"/>
              <a:t>	</a:t>
            </a:r>
            <a:r>
              <a:rPr lang="tr-TR" sz="2200" b="1">
                <a:solidFill>
                  <a:srgbClr val="FF0000"/>
                </a:solidFill>
              </a:rPr>
              <a:t>disp</a:t>
            </a:r>
            <a:r>
              <a:rPr lang="tr-TR" sz="2200" b="1"/>
              <a:t>('Bu Ay 28 G</a:t>
            </a:r>
            <a:r>
              <a:rPr lang="en-US" sz="2200" b="1"/>
              <a:t>u</a:t>
            </a:r>
            <a:r>
              <a:rPr lang="tr-TR" sz="2200" b="1"/>
              <a:t>nden Olu</a:t>
            </a:r>
            <a:r>
              <a:rPr lang="en-US" sz="2200" b="1"/>
              <a:t>s</a:t>
            </a:r>
            <a:r>
              <a:rPr lang="tr-TR" sz="2200" b="1"/>
              <a:t>ur</a:t>
            </a:r>
            <a:r>
              <a:rPr lang="en-US" sz="2200" b="1"/>
              <a:t>.</a:t>
            </a:r>
            <a:r>
              <a:rPr lang="tr-TR" sz="2200" b="1"/>
              <a:t>')</a:t>
            </a:r>
            <a:r>
              <a:rPr lang="en-US" sz="2200" b="1"/>
              <a:t>;</a:t>
            </a:r>
            <a:endParaRPr lang="tr-TR" sz="2200" b="1"/>
          </a:p>
          <a:p>
            <a:pPr>
              <a:lnSpc>
                <a:spcPct val="120000"/>
              </a:lnSpc>
            </a:pPr>
            <a:r>
              <a:rPr lang="tr-TR" sz="2200" b="1"/>
              <a:t>    </a:t>
            </a:r>
            <a:r>
              <a:rPr lang="tr-TR" sz="2200" b="1">
                <a:solidFill>
                  <a:srgbClr val="FF0000"/>
                </a:solidFill>
              </a:rPr>
              <a:t>case</a:t>
            </a:r>
            <a:r>
              <a:rPr lang="tr-TR" sz="2200" b="1">
                <a:solidFill>
                  <a:srgbClr val="FF3300"/>
                </a:solidFill>
              </a:rPr>
              <a:t> </a:t>
            </a:r>
            <a:r>
              <a:rPr lang="tr-TR" sz="2200" b="1"/>
              <a:t>{4,6,9,11}</a:t>
            </a:r>
          </a:p>
          <a:p>
            <a:pPr>
              <a:lnSpc>
                <a:spcPct val="120000"/>
              </a:lnSpc>
            </a:pPr>
            <a:r>
              <a:rPr lang="tr-TR" sz="2200" b="1"/>
              <a:t>	</a:t>
            </a:r>
            <a:r>
              <a:rPr lang="tr-TR" sz="2200" b="1">
                <a:solidFill>
                  <a:srgbClr val="FF0000"/>
                </a:solidFill>
              </a:rPr>
              <a:t>disp</a:t>
            </a:r>
            <a:r>
              <a:rPr lang="tr-TR" sz="2200" b="1"/>
              <a:t>('Bu Ay 30 G</a:t>
            </a:r>
            <a:r>
              <a:rPr lang="en-US" sz="2200" b="1"/>
              <a:t>u</a:t>
            </a:r>
            <a:r>
              <a:rPr lang="tr-TR" sz="2200" b="1"/>
              <a:t>nden Olu</a:t>
            </a:r>
            <a:r>
              <a:rPr lang="en-US" sz="2200" b="1"/>
              <a:t>s</a:t>
            </a:r>
            <a:r>
              <a:rPr lang="tr-TR" sz="2200" b="1"/>
              <a:t>ur</a:t>
            </a:r>
            <a:r>
              <a:rPr lang="en-US" sz="2200" b="1"/>
              <a:t>.</a:t>
            </a:r>
            <a:r>
              <a:rPr lang="tr-TR" sz="2200" b="1"/>
              <a:t>')</a:t>
            </a:r>
            <a:r>
              <a:rPr lang="en-US" sz="2200" b="1"/>
              <a:t>;</a:t>
            </a:r>
          </a:p>
          <a:p>
            <a:r>
              <a:rPr lang="en-US" sz="2200" b="1">
                <a:solidFill>
                  <a:srgbClr val="FF3300"/>
                </a:solidFill>
              </a:rPr>
              <a:t>    </a:t>
            </a:r>
            <a:r>
              <a:rPr lang="en-US" sz="2200" b="1">
                <a:solidFill>
                  <a:srgbClr val="FF0000"/>
                </a:solidFill>
              </a:rPr>
              <a:t>otherwise</a:t>
            </a:r>
            <a:endParaRPr lang="tr-TR" sz="2200" b="1">
              <a:solidFill>
                <a:srgbClr val="FF0000"/>
              </a:solidFill>
            </a:endParaRPr>
          </a:p>
          <a:p>
            <a:r>
              <a:rPr lang="tr-TR" sz="2200" b="1"/>
              <a:t>	</a:t>
            </a:r>
            <a:r>
              <a:rPr lang="tr-TR" sz="2200" b="1">
                <a:solidFill>
                  <a:srgbClr val="FF0000"/>
                </a:solidFill>
              </a:rPr>
              <a:t>disp</a:t>
            </a:r>
            <a:r>
              <a:rPr lang="tr-TR" sz="2200" b="1"/>
              <a:t>(</a:t>
            </a:r>
            <a:r>
              <a:rPr lang="en-US" sz="2400" b="1"/>
              <a:t>'</a:t>
            </a:r>
            <a:r>
              <a:rPr lang="tr-TR" sz="2200" b="1"/>
              <a:t>Yanl</a:t>
            </a:r>
            <a:r>
              <a:rPr lang="en-US" sz="2200" b="1"/>
              <a:t>is </a:t>
            </a:r>
            <a:r>
              <a:rPr lang="tr-TR" sz="2200" b="1"/>
              <a:t>B</a:t>
            </a:r>
            <a:r>
              <a:rPr lang="en-US" sz="2200" b="1"/>
              <a:t>ir </a:t>
            </a:r>
            <a:r>
              <a:rPr lang="tr-TR" sz="2200" b="1"/>
              <a:t>A</a:t>
            </a:r>
            <a:r>
              <a:rPr lang="en-US" sz="2200" b="1"/>
              <a:t>y </a:t>
            </a:r>
            <a:r>
              <a:rPr lang="tr-TR" sz="2200" b="1"/>
              <a:t>Numarasi G</a:t>
            </a:r>
            <a:r>
              <a:rPr lang="en-US" sz="2200" b="1"/>
              <a:t>irdiniz.</a:t>
            </a:r>
            <a:r>
              <a:rPr lang="tr-TR" sz="2200" b="1"/>
              <a:t>')</a:t>
            </a:r>
            <a:r>
              <a:rPr lang="en-US" sz="2200" b="1"/>
              <a:t>;</a:t>
            </a:r>
            <a:endParaRPr lang="tr-TR" sz="2200" b="1"/>
          </a:p>
          <a:p>
            <a:pPr>
              <a:lnSpc>
                <a:spcPct val="120000"/>
              </a:lnSpc>
            </a:pPr>
            <a:r>
              <a:rPr lang="tr-TR" sz="2200" b="1">
                <a:solidFill>
                  <a:srgbClr val="FF0000"/>
                </a:solidFill>
              </a:rPr>
              <a:t>end</a:t>
            </a:r>
            <a:r>
              <a:rPr lang="tr-TR" sz="2200" b="1">
                <a:solidFill>
                  <a:srgbClr val="FF3300"/>
                </a:solidFill>
              </a:rPr>
              <a:t> </a:t>
            </a:r>
          </a:p>
        </p:txBody>
      </p:sp>
      <p:sp>
        <p:nvSpPr>
          <p:cNvPr id="15369" name="Text Box 10"/>
          <p:cNvSpPr txBox="1">
            <a:spLocks noChangeArrowheads="1"/>
          </p:cNvSpPr>
          <p:nvPr/>
        </p:nvSpPr>
        <p:spPr bwMode="auto">
          <a:xfrm>
            <a:off x="3095625" y="436563"/>
            <a:ext cx="45005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>
                <a:solidFill>
                  <a:srgbClr val="FF3300"/>
                </a:solidFill>
              </a:rPr>
              <a:t>s</a:t>
            </a:r>
            <a:r>
              <a:rPr lang="tr-TR" b="1">
                <a:solidFill>
                  <a:srgbClr val="FF3300"/>
                </a:solidFill>
              </a:rPr>
              <a:t>witch</a:t>
            </a:r>
            <a:r>
              <a:rPr lang="tr-TR" b="1"/>
              <a:t> Şartlı Deyimi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7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388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0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391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1841500" y="571500"/>
            <a:ext cx="5930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tr-TR" sz="2800" b="1">
                <a:solidFill>
                  <a:srgbClr val="FF0000"/>
                </a:solidFill>
              </a:rPr>
              <a:t>PROGRAMLARIMIZI ÇALIŞTIRMA</a:t>
            </a:r>
          </a:p>
        </p:txBody>
      </p:sp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647700" y="1681163"/>
            <a:ext cx="8496300" cy="457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tr-TR" sz="2800" b="1"/>
              <a:t>Yazdığımız programlar ya hiç çalışma</a:t>
            </a:r>
            <a:r>
              <a:rPr lang="en-US" sz="2800" b="1"/>
              <a:t>z</a:t>
            </a:r>
            <a:r>
              <a:rPr lang="tr-TR" sz="2800" b="1"/>
              <a:t>lar ya da çalışırlar ama beklediğimiz sonuçları üretmezler. </a:t>
            </a:r>
          </a:p>
          <a:p>
            <a:pPr algn="just" eaLnBrk="1" hangingPunct="1">
              <a:spcBef>
                <a:spcPct val="20000"/>
              </a:spcBef>
            </a:pPr>
            <a:endParaRPr lang="tr-TR" sz="2800" b="1"/>
          </a:p>
          <a:p>
            <a:pPr algn="just" eaLnBrk="1" hangingPunct="1">
              <a:spcBef>
                <a:spcPct val="20000"/>
              </a:spcBef>
            </a:pPr>
            <a:r>
              <a:rPr lang="tr-TR" sz="2800" b="1"/>
              <a:t>Yazdığımız bir program çalışmaz ise eğer bize bunun nedenlerini komut penceresine hatalı bölümlere ait satır ve sütun bilgilerini basarak bildirir. Ayrıca </a:t>
            </a:r>
            <a:r>
              <a:rPr lang="tr-TR" sz="2800" b="1">
                <a:solidFill>
                  <a:srgbClr val="FF0000"/>
                </a:solidFill>
              </a:rPr>
              <a:t>MATLAB</a:t>
            </a:r>
            <a:r>
              <a:rPr lang="tr-TR" sz="2800" b="1"/>
              <a:t> bizlere programlarımızı yazdığımız editörün sağ tarafında turuncu çizgiler şeklinde muhtemel hatalar hakkında ipuçları da verir.</a:t>
            </a:r>
            <a:endParaRPr lang="en-US" sz="2800" b="1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lecturenotes">
  <a:themeElements>
    <a:clrScheme name="lecturenot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ecturenot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lecturenot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3581</TotalTime>
  <Words>1157</Words>
  <Application>Microsoft Office PowerPoint</Application>
  <PresentationFormat>Ekran Gösterisi (4:3)</PresentationFormat>
  <Paragraphs>162</Paragraphs>
  <Slides>15</Slides>
  <Notes>1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2</vt:i4>
      </vt:variant>
      <vt:variant>
        <vt:lpstr>Slayt Başlıkları</vt:lpstr>
      </vt:variant>
      <vt:variant>
        <vt:i4>15</vt:i4>
      </vt:variant>
    </vt:vector>
  </HeadingPairs>
  <TitlesOfParts>
    <vt:vector size="22" baseType="lpstr">
      <vt:lpstr>宋体</vt:lpstr>
      <vt:lpstr>Arial</vt:lpstr>
      <vt:lpstr>Verdana</vt:lpstr>
      <vt:lpstr>Wingdings</vt:lpstr>
      <vt:lpstr>lecturenotes</vt:lpstr>
      <vt:lpstr>Photo Editor Fotoğrafı</vt:lpstr>
      <vt:lpstr>Denklem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ataturk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MF102 Bilgisayar Programlama MATLAB Lecture3</dc:title>
  <dc:creator>Deniz Dal</dc:creator>
  <cp:lastModifiedBy>Gürşah GÜRÜF</cp:lastModifiedBy>
  <cp:revision>1057</cp:revision>
  <dcterms:created xsi:type="dcterms:W3CDTF">1999-02-15T21:55:23Z</dcterms:created>
  <dcterms:modified xsi:type="dcterms:W3CDTF">2024-09-28T20:11:33Z</dcterms:modified>
</cp:coreProperties>
</file>