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92" r:id="rId4"/>
    <p:sldId id="284" r:id="rId5"/>
    <p:sldId id="277" r:id="rId6"/>
    <p:sldId id="278" r:id="rId7"/>
    <p:sldId id="317" r:id="rId8"/>
    <p:sldId id="318" r:id="rId9"/>
    <p:sldId id="279" r:id="rId10"/>
    <p:sldId id="280" r:id="rId11"/>
    <p:sldId id="281" r:id="rId12"/>
    <p:sldId id="289" r:id="rId13"/>
    <p:sldId id="320" r:id="rId14"/>
    <p:sldId id="276" r:id="rId15"/>
    <p:sldId id="321" r:id="rId16"/>
    <p:sldId id="322" r:id="rId17"/>
    <p:sldId id="323" r:id="rId18"/>
    <p:sldId id="324" r:id="rId19"/>
    <p:sldId id="325" r:id="rId20"/>
    <p:sldId id="326" r:id="rId21"/>
    <p:sldId id="294" r:id="rId22"/>
    <p:sldId id="313" r:id="rId23"/>
    <p:sldId id="327" r:id="rId24"/>
    <p:sldId id="328" r:id="rId25"/>
  </p:sldIdLst>
  <p:sldSz cx="9144000" cy="6858000" type="screen4x3"/>
  <p:notesSz cx="6854825" cy="9750425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CC0000"/>
    <a:srgbClr val="008000"/>
    <a:srgbClr val="CC9900"/>
    <a:srgbClr val="FF9900"/>
    <a:srgbClr val="FF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9" autoAdjust="0"/>
    <p:restoredTop sz="94692" autoAdjust="0"/>
  </p:normalViewPr>
  <p:slideViewPr>
    <p:cSldViewPr>
      <p:cViewPr>
        <p:scale>
          <a:sx n="77" d="100"/>
          <a:sy n="77" d="100"/>
        </p:scale>
        <p:origin x="1714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E63642-E33C-44E1-9E76-871F82A7E2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1592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97E43D-54A4-4DCB-A6D7-8C2BFFFAF52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407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BB8592-8C06-4BCA-979A-B4C51D765AA1}" type="slidenum">
              <a:rPr lang="tr-TR" smtClean="0"/>
              <a:pPr eaLnBrk="1" hangingPunct="1"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C3A43B-3250-4FEE-AB55-EDF89793F818}" type="slidenum">
              <a:rPr lang="tr-TR" smtClean="0"/>
              <a:pPr eaLnBrk="1" hangingPunct="1"/>
              <a:t>12</a:t>
            </a:fld>
            <a:endParaRPr lang="tr-T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31838"/>
            <a:ext cx="4875213" cy="3656012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3DF2D1-2E75-43FD-8F0A-443D855F5108}" type="slidenum">
              <a:rPr lang="tr-TR" smtClean="0"/>
              <a:pPr eaLnBrk="1" hangingPunct="1"/>
              <a:t>13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FA69F-CDE6-4233-B29B-09E55B1FB9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37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17AF7-F725-4426-B540-BAA5F4F57FE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2509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18B4E-D520-4C90-AF03-0BEE7E092D6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2446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518EA-1674-40B3-AF56-0FB71316C6A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53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CC4AB-E344-4A37-9483-91EFC26973E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669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FF6C9-E99A-4A34-9F25-881DA2EEEEC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385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177CB-FA81-4911-A5D2-622EB82120E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243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39D7-D01F-46DA-B69C-6777D118759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765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5A23C-08FC-4B6A-9607-9695CA4F2BE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858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57A2E-17EE-4EF5-B026-F17F27B615D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838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89D89-9E65-4AB7-BDB3-E1B69B204E8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5770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0CC48-67A2-4112-903D-9C0810472A5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45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A88158B-0490-46DB-90E7-280392F5471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1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hoto Editor Fotoğrafı" r:id="rId14" imgW="1276190" imgH="1190476" progId="">
                  <p:embed/>
                </p:oleObj>
              </mc:Choice>
              <mc:Fallback>
                <p:oleObj name="Photo Editor Fotoğrafı" r:id="rId14" imgW="1276190" imgH="1190476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hoto Editor Fotoğrafı" r:id="rId16" imgW="2276793" imgH="590476" progId="">
                  <p:embed/>
                </p:oleObj>
              </mc:Choice>
              <mc:Fallback>
                <p:oleObj name="Photo Editor Fotoğrafı" r:id="rId16" imgW="2276793" imgH="590476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9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11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14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Text Box 18"/>
          <p:cNvSpPr txBox="1">
            <a:spLocks noChangeArrowheads="1"/>
          </p:cNvSpPr>
          <p:nvPr/>
        </p:nvSpPr>
        <p:spPr bwMode="auto">
          <a:xfrm>
            <a:off x="323850" y="890588"/>
            <a:ext cx="8496300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4400" dirty="0">
                <a:solidFill>
                  <a:srgbClr val="0000CC"/>
                </a:solidFill>
                <a:latin typeface="Verdana" pitchFamily="34" charset="0"/>
              </a:rPr>
              <a:t>OMD</a:t>
            </a:r>
            <a:r>
              <a:rPr lang="en-US" sz="4400" dirty="0">
                <a:solidFill>
                  <a:srgbClr val="0000CC"/>
                </a:solidFill>
                <a:latin typeface="Verdana" pitchFamily="34" charset="0"/>
              </a:rPr>
              <a:t>10</a:t>
            </a:r>
            <a:r>
              <a:rPr lang="tr-TR" sz="440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40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r>
              <a:rPr lang="tr-TR" sz="4400" dirty="0">
                <a:solidFill>
                  <a:srgbClr val="FF0000"/>
                </a:solidFill>
                <a:latin typeface="Verdana" pitchFamily="34" charset="0"/>
              </a:rPr>
              <a:t> I</a:t>
            </a:r>
          </a:p>
          <a:p>
            <a:pPr algn="ctr">
              <a:spcBef>
                <a:spcPct val="50000"/>
              </a:spcBef>
            </a:pPr>
            <a:r>
              <a:rPr lang="en-US" sz="4400" dirty="0">
                <a:solidFill>
                  <a:schemeClr val="hlink"/>
                </a:solidFill>
                <a:latin typeface="Verdana" pitchFamily="34" charset="0"/>
              </a:rPr>
              <a:t>(1. </a:t>
            </a:r>
            <a:r>
              <a:rPr lang="en-US" sz="4400" dirty="0" err="1">
                <a:solidFill>
                  <a:schemeClr val="hlink"/>
                </a:solidFill>
                <a:latin typeface="Verdana" pitchFamily="34" charset="0"/>
              </a:rPr>
              <a:t>Hafta</a:t>
            </a:r>
            <a:r>
              <a:rPr lang="tr-TR" sz="4400" dirty="0">
                <a:solidFill>
                  <a:schemeClr val="hlink"/>
                </a:solidFill>
                <a:latin typeface="Verdana" pitchFamily="34" charset="0"/>
              </a:rPr>
              <a:t> Devamı</a:t>
            </a:r>
            <a:r>
              <a:rPr lang="en-US" sz="4400" dirty="0">
                <a:solidFill>
                  <a:schemeClr val="hlink"/>
                </a:solidFill>
                <a:latin typeface="Verdana" pitchFamily="34" charset="0"/>
              </a:rPr>
              <a:t>)</a:t>
            </a:r>
            <a:endParaRPr lang="tr-TR" sz="4400" dirty="0">
              <a:solidFill>
                <a:schemeClr val="hlink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endParaRPr lang="tr-TR" sz="4400" dirty="0">
              <a:solidFill>
                <a:srgbClr val="FF0000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b="1" dirty="0">
                <a:latin typeface="Verdana" pitchFamily="34" charset="0"/>
              </a:rPr>
              <a:t>Dr. </a:t>
            </a:r>
            <a:r>
              <a:rPr lang="tr-TR" sz="3200" b="1" dirty="0">
                <a:latin typeface="Verdana" pitchFamily="34" charset="0"/>
              </a:rPr>
              <a:t>Gürşah GÜRÜF</a:t>
            </a:r>
          </a:p>
          <a:p>
            <a:pPr algn="ctr">
              <a:spcBef>
                <a:spcPct val="50000"/>
              </a:spcBef>
            </a:pPr>
            <a:r>
              <a:rPr lang="tr-TR" sz="3200" b="1" dirty="0">
                <a:latin typeface="Verdana" pitchFamily="34" charset="0"/>
              </a:rPr>
              <a:t>gursahguruf@karabuk.edu.tr</a:t>
            </a:r>
          </a:p>
        </p:txBody>
      </p:sp>
      <p:pic>
        <p:nvPicPr>
          <p:cNvPr id="2" name="Resim 1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D304BC94-0076-E175-FDB3-BEDCBC5F13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153" y="321013"/>
            <a:ext cx="1741251" cy="1741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0238" name="Text Box 62"/>
          <p:cNvSpPr txBox="1">
            <a:spLocks noChangeArrowheads="1"/>
          </p:cNvSpPr>
          <p:nvPr/>
        </p:nvSpPr>
        <p:spPr bwMode="auto">
          <a:xfrm>
            <a:off x="1008063" y="1376363"/>
            <a:ext cx="79565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00100" lvl="1" indent="-342900" algn="just">
              <a:defRPr/>
            </a:pPr>
            <a:endParaRPr lang="tr-TR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just">
              <a:defRPr/>
            </a:pPr>
            <a:r>
              <a:rPr lang="tr-TR" sz="2400" b="1" dirty="0">
                <a:solidFill>
                  <a:srgbClr val="FF0000"/>
                </a:solidFill>
                <a:latin typeface="Verdana" pitchFamily="34" charset="0"/>
              </a:rPr>
              <a:t>M</a:t>
            </a:r>
            <a:r>
              <a:rPr lang="tr-TR" b="1" dirty="0">
                <a:solidFill>
                  <a:srgbClr val="FF0000"/>
                </a:solidFill>
                <a:latin typeface="Verdana" pitchFamily="34" charset="0"/>
              </a:rPr>
              <a:t>ATLAB</a:t>
            </a:r>
            <a:r>
              <a:rPr lang="tr-TR" dirty="0">
                <a:solidFill>
                  <a:srgbClr val="CC0000"/>
                </a:solidFill>
              </a:rPr>
              <a:t>,</a:t>
            </a:r>
            <a:r>
              <a:rPr lang="tr-TR" dirty="0"/>
              <a:t> bilim adamları ve mühendislere, </a:t>
            </a:r>
            <a:r>
              <a:rPr lang="tr-TR" dirty="0">
                <a:solidFill>
                  <a:srgbClr val="0000CC"/>
                </a:solidFill>
              </a:rPr>
              <a:t>matrislere dayalı</a:t>
            </a:r>
            <a:r>
              <a:rPr lang="tr-TR" dirty="0"/>
              <a:t> problemleri</a:t>
            </a:r>
            <a:r>
              <a:rPr lang="en-US" dirty="0"/>
              <a:t> </a:t>
            </a:r>
            <a:r>
              <a:rPr lang="tr-TR" dirty="0">
                <a:solidFill>
                  <a:srgbClr val="0000FF"/>
                </a:solidFill>
              </a:rPr>
              <a:t>Fortran</a:t>
            </a:r>
            <a:r>
              <a:rPr lang="tr-TR" dirty="0"/>
              <a:t> ve </a:t>
            </a:r>
            <a:r>
              <a:rPr lang="tr-TR" dirty="0">
                <a:solidFill>
                  <a:srgbClr val="0000FF"/>
                </a:solidFill>
              </a:rPr>
              <a:t>C</a:t>
            </a:r>
            <a:r>
              <a:rPr lang="tr-TR" dirty="0"/>
              <a:t> gibi dillerden farklı olarak program yazmaksızın çözmede kullanılmak üzere bir sayısal hesaplama kütüphanesi </a:t>
            </a:r>
            <a:r>
              <a:rPr lang="en-US" dirty="0"/>
              <a:t>(</a:t>
            </a:r>
            <a:r>
              <a:rPr lang="tr-TR" b="1" dirty="0">
                <a:solidFill>
                  <a:srgbClr val="FF0000"/>
                </a:solidFill>
              </a:rPr>
              <a:t>MAT</a:t>
            </a:r>
            <a:r>
              <a:rPr lang="tr-TR" dirty="0"/>
              <a:t>ris </a:t>
            </a:r>
            <a:r>
              <a:rPr lang="tr-TR" b="1" dirty="0">
                <a:solidFill>
                  <a:srgbClr val="FF0000"/>
                </a:solidFill>
              </a:rPr>
              <a:t>LAB</a:t>
            </a:r>
            <a:r>
              <a:rPr lang="tr-TR" dirty="0"/>
              <a:t>oratuvarı (</a:t>
            </a:r>
            <a:r>
              <a:rPr lang="tr-TR" b="1" dirty="0">
                <a:solidFill>
                  <a:srgbClr val="FF0000"/>
                </a:solidFill>
              </a:rPr>
              <a:t>MAT</a:t>
            </a:r>
            <a:r>
              <a:rPr lang="tr-TR" dirty="0"/>
              <a:t>rix </a:t>
            </a:r>
            <a:r>
              <a:rPr lang="tr-TR" b="1" dirty="0">
                <a:solidFill>
                  <a:srgbClr val="FF0000"/>
                </a:solidFill>
              </a:rPr>
              <a:t>LAB</a:t>
            </a:r>
            <a:r>
              <a:rPr lang="tr-TR" dirty="0"/>
              <a:t>oratory)</a:t>
            </a:r>
            <a:r>
              <a:rPr lang="en-US" dirty="0"/>
              <a:t>) </a:t>
            </a:r>
            <a:r>
              <a:rPr lang="tr-TR" dirty="0"/>
              <a:t>olarak tasarlanmıştır.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sonralar</a:t>
            </a:r>
            <a:r>
              <a:rPr lang="tr-TR" dirty="0"/>
              <a:t>ı</a:t>
            </a:r>
            <a:r>
              <a:rPr lang="en-US" dirty="0"/>
              <a:t> </a:t>
            </a:r>
            <a:r>
              <a:rPr lang="tr-TR" dirty="0"/>
              <a:t>ise birçok toolbox eklenerek geliştirilmiştir. </a:t>
            </a:r>
            <a:r>
              <a:rPr lang="tr-TR" b="1" dirty="0">
                <a:solidFill>
                  <a:srgbClr val="FF0000"/>
                </a:solidFill>
              </a:rPr>
              <a:t>MATLAB</a:t>
            </a:r>
            <a:r>
              <a:rPr lang="tr-TR" dirty="0"/>
              <a:t> </a:t>
            </a:r>
            <a:r>
              <a:rPr lang="en-US" dirty="0"/>
              <a:t>1970’lerin </a:t>
            </a:r>
            <a:r>
              <a:rPr lang="en-US" dirty="0" err="1"/>
              <a:t>sonunda</a:t>
            </a:r>
            <a:r>
              <a:rPr lang="en-US" dirty="0"/>
              <a:t> </a:t>
            </a:r>
            <a:r>
              <a:rPr lang="en-US" dirty="0">
                <a:solidFill>
                  <a:srgbClr val="0000CC"/>
                </a:solidFill>
              </a:rPr>
              <a:t>Cleve </a:t>
            </a:r>
            <a:r>
              <a:rPr lang="en-US" dirty="0" err="1">
                <a:solidFill>
                  <a:srgbClr val="0000CC"/>
                </a:solidFill>
              </a:rPr>
              <a:t>Moler</a:t>
            </a:r>
            <a:r>
              <a:rPr lang="en-US" dirty="0"/>
              <a:t> </a:t>
            </a:r>
            <a:r>
              <a:rPr lang="en-US" dirty="0" err="1"/>
              <a:t>taraf</a:t>
            </a:r>
            <a:r>
              <a:rPr lang="tr-TR" dirty="0"/>
              <a:t>ı</a:t>
            </a:r>
            <a:r>
              <a:rPr lang="en-US" dirty="0" err="1"/>
              <a:t>ndan</a:t>
            </a:r>
            <a:r>
              <a:rPr lang="en-US" dirty="0"/>
              <a:t> </a:t>
            </a:r>
            <a:r>
              <a:rPr lang="en-US" dirty="0" err="1"/>
              <a:t>yaz</a:t>
            </a:r>
            <a:r>
              <a:rPr lang="tr-TR" dirty="0"/>
              <a:t>ı</a:t>
            </a:r>
            <a:r>
              <a:rPr lang="en-US" dirty="0"/>
              <a:t>lm</a:t>
            </a:r>
            <a:r>
              <a:rPr lang="tr-TR" dirty="0"/>
              <a:t>ış</a:t>
            </a:r>
            <a:r>
              <a:rPr lang="en-US" dirty="0"/>
              <a:t>t</a:t>
            </a:r>
            <a:r>
              <a:rPr lang="tr-TR" dirty="0"/>
              <a:t>ı</a:t>
            </a:r>
            <a:r>
              <a:rPr lang="en-US" dirty="0"/>
              <a:t>r. </a:t>
            </a:r>
            <a:r>
              <a:rPr lang="en-US" dirty="0">
                <a:solidFill>
                  <a:srgbClr val="0000CC"/>
                </a:solidFill>
              </a:rPr>
              <a:t>Cleve </a:t>
            </a:r>
            <a:r>
              <a:rPr lang="en-US" dirty="0" err="1">
                <a:solidFill>
                  <a:srgbClr val="0000CC"/>
                </a:solidFill>
              </a:rPr>
              <a:t>Moler</a:t>
            </a:r>
            <a:r>
              <a:rPr lang="en-US" dirty="0"/>
              <a:t> </a:t>
            </a:r>
            <a:r>
              <a:rPr lang="en-US" dirty="0" err="1"/>
              <a:t>ayn</a:t>
            </a:r>
            <a:r>
              <a:rPr lang="tr-TR" dirty="0"/>
              <a:t>ı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>
                <a:solidFill>
                  <a:srgbClr val="0000CC"/>
                </a:solidFill>
              </a:rPr>
              <a:t>“</a:t>
            </a:r>
            <a:r>
              <a:rPr lang="tr-TR" dirty="0">
                <a:solidFill>
                  <a:srgbClr val="0000CC"/>
                </a:solidFill>
              </a:rPr>
              <a:t>The </a:t>
            </a:r>
            <a:r>
              <a:rPr lang="en-US" dirty="0">
                <a:solidFill>
                  <a:srgbClr val="0000CC"/>
                </a:solidFill>
              </a:rPr>
              <a:t>Math</a:t>
            </a:r>
            <a:r>
              <a:rPr lang="tr-TR" dirty="0">
                <a:solidFill>
                  <a:srgbClr val="0000CC"/>
                </a:solidFill>
              </a:rPr>
              <a:t>W</a:t>
            </a:r>
            <a:r>
              <a:rPr lang="en-US" dirty="0" err="1">
                <a:solidFill>
                  <a:srgbClr val="0000CC"/>
                </a:solidFill>
              </a:rPr>
              <a:t>orks</a:t>
            </a:r>
            <a:r>
              <a:rPr lang="en-US" dirty="0">
                <a:solidFill>
                  <a:srgbClr val="0000CC"/>
                </a:solidFill>
              </a:rPr>
              <a:t>”</a:t>
            </a:r>
            <a:r>
              <a:rPr lang="en-US" dirty="0"/>
              <a:t> </a:t>
            </a:r>
            <a:r>
              <a:rPr lang="en-US" dirty="0" err="1"/>
              <a:t>firmas</a:t>
            </a:r>
            <a:r>
              <a:rPr lang="tr-TR" dirty="0"/>
              <a:t>ı</a:t>
            </a:r>
            <a:r>
              <a:rPr lang="en-US" dirty="0"/>
              <a:t>n</a:t>
            </a:r>
            <a:r>
              <a:rPr lang="tr-TR" dirty="0"/>
              <a:t>ı</a:t>
            </a:r>
            <a:r>
              <a:rPr lang="en-US" dirty="0"/>
              <a:t>n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kurucusudur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3081" name="Text Box 63"/>
          <p:cNvSpPr txBox="1">
            <a:spLocks noChangeArrowheads="1"/>
          </p:cNvSpPr>
          <p:nvPr/>
        </p:nvSpPr>
        <p:spPr bwMode="auto">
          <a:xfrm>
            <a:off x="1139825" y="4159250"/>
            <a:ext cx="70929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tr-TR" b="1">
                <a:solidFill>
                  <a:srgbClr val="CC0000"/>
                </a:solidFill>
              </a:rPr>
              <a:t>MATLAB</a:t>
            </a:r>
            <a:r>
              <a:rPr lang="tr-TR"/>
              <a:t> bir yorumlayıcıdır (interpreter)</a:t>
            </a:r>
            <a:r>
              <a:rPr lang="en-US"/>
              <a:t>. Bir </a:t>
            </a:r>
            <a:r>
              <a:rPr lang="tr-TR"/>
              <a:t>derleyiciye (compiler)</a:t>
            </a:r>
            <a:r>
              <a:rPr lang="en-US"/>
              <a:t> ih</a:t>
            </a:r>
            <a:r>
              <a:rPr lang="tr-TR"/>
              <a:t>tiyaç duyan programlama dillerinden farklı olarak bir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programı her çalıştırıldığında satır satır makina diline çevrilir.  </a:t>
            </a:r>
          </a:p>
        </p:txBody>
      </p:sp>
      <p:sp>
        <p:nvSpPr>
          <p:cNvPr id="3082" name="Rectangle 65"/>
          <p:cNvSpPr>
            <a:spLocks noChangeArrowheads="1"/>
          </p:cNvSpPr>
          <p:nvPr/>
        </p:nvSpPr>
        <p:spPr bwMode="auto">
          <a:xfrm flipV="1">
            <a:off x="1655763" y="1304925"/>
            <a:ext cx="3421062" cy="36513"/>
          </a:xfrm>
          <a:prstGeom prst="rect">
            <a:avLst/>
          </a:prstGeom>
          <a:gradFill rotWithShape="1">
            <a:gsLst>
              <a:gs pos="0">
                <a:srgbClr val="FF3300"/>
              </a:gs>
              <a:gs pos="100000">
                <a:srgbClr val="0000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4" name="Text Box 68"/>
          <p:cNvSpPr txBox="1">
            <a:spLocks noChangeArrowheads="1"/>
          </p:cNvSpPr>
          <p:nvPr/>
        </p:nvSpPr>
        <p:spPr bwMode="auto">
          <a:xfrm>
            <a:off x="3203575" y="657225"/>
            <a:ext cx="3203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r-TR" sz="32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MATLAB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30288" y="935038"/>
            <a:ext cx="7885112" cy="865187"/>
          </a:xfrm>
        </p:spPr>
        <p:txBody>
          <a:bodyPr/>
          <a:lstStyle/>
          <a:p>
            <a:pPr eaLnBrk="1" hangingPunct="1"/>
            <a:r>
              <a:rPr lang="tr-TR" sz="3600">
                <a:solidFill>
                  <a:srgbClr val="0000CC"/>
                </a:solidFill>
              </a:rPr>
              <a:t>M</a:t>
            </a:r>
            <a:r>
              <a:rPr lang="en-US" sz="3600">
                <a:solidFill>
                  <a:srgbClr val="0000CC"/>
                </a:solidFill>
              </a:rPr>
              <a:t>ATLAB</a:t>
            </a:r>
            <a:r>
              <a:rPr lang="tr-TR" sz="3600">
                <a:solidFill>
                  <a:srgbClr val="0000CC"/>
                </a:solidFill>
              </a:rPr>
              <a:t> </a:t>
            </a:r>
            <a:r>
              <a:rPr lang="en-US" sz="3600">
                <a:solidFill>
                  <a:srgbClr val="0000CC"/>
                </a:solidFill>
              </a:rPr>
              <a:t>P</a:t>
            </a:r>
            <a:r>
              <a:rPr lang="tr-TR" sz="3600">
                <a:solidFill>
                  <a:srgbClr val="0000CC"/>
                </a:solidFill>
              </a:rPr>
              <a:t>rogramının </a:t>
            </a:r>
            <a:r>
              <a:rPr lang="en-US" sz="3600">
                <a:solidFill>
                  <a:srgbClr val="0000CC"/>
                </a:solidFill>
              </a:rPr>
              <a:t>T</a:t>
            </a:r>
            <a:r>
              <a:rPr lang="tr-TR" sz="3600">
                <a:solidFill>
                  <a:srgbClr val="0000CC"/>
                </a:solidFill>
              </a:rPr>
              <a:t>ipik </a:t>
            </a:r>
            <a:r>
              <a:rPr lang="en-US" sz="3600">
                <a:solidFill>
                  <a:srgbClr val="0000CC"/>
                </a:solidFill>
              </a:rPr>
              <a:t>K</a:t>
            </a:r>
            <a:r>
              <a:rPr lang="tr-TR" sz="3600">
                <a:solidFill>
                  <a:srgbClr val="0000CC"/>
                </a:solidFill>
              </a:rPr>
              <a:t>ullanım </a:t>
            </a:r>
            <a:r>
              <a:rPr lang="en-US" sz="3600">
                <a:solidFill>
                  <a:srgbClr val="0000CC"/>
                </a:solidFill>
              </a:rPr>
              <a:t>A</a:t>
            </a:r>
            <a:r>
              <a:rPr lang="tr-TR" sz="3600">
                <a:solidFill>
                  <a:srgbClr val="0000CC"/>
                </a:solidFill>
              </a:rPr>
              <a:t>lanları</a:t>
            </a:r>
            <a:endParaRPr lang="en-US" sz="3600">
              <a:solidFill>
                <a:srgbClr val="0000CC"/>
              </a:solidFill>
            </a:endParaRP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236788"/>
            <a:ext cx="8686800" cy="3556000"/>
          </a:xfrm>
          <a:noFill/>
        </p:spPr>
        <p:txBody>
          <a:bodyPr/>
          <a:lstStyle/>
          <a:p>
            <a:pPr lvl="1" algn="just" eaLnBrk="1" hangingPunct="1">
              <a:lnSpc>
                <a:spcPct val="80000"/>
              </a:lnSpc>
            </a:pPr>
            <a:r>
              <a:rPr lang="tr-TR" sz="2400" b="1"/>
              <a:t>Algoritma geliştirme ve kod yazmada </a:t>
            </a:r>
            <a:r>
              <a:rPr lang="en-US" sz="2400" b="1"/>
              <a:t>(</a:t>
            </a:r>
            <a:r>
              <a:rPr lang="tr-TR" sz="2400" b="1"/>
              <a:t>programlama</a:t>
            </a:r>
            <a:r>
              <a:rPr lang="en-US" sz="2400" b="1"/>
              <a:t>),</a:t>
            </a:r>
            <a:endParaRPr lang="tr-TR" sz="2400" b="1"/>
          </a:p>
          <a:p>
            <a:pPr lvl="1" algn="just" eaLnBrk="1" hangingPunct="1">
              <a:lnSpc>
                <a:spcPct val="80000"/>
              </a:lnSpc>
            </a:pPr>
            <a:r>
              <a:rPr lang="tr-TR" sz="2400" b="1"/>
              <a:t>Matematiksel</a:t>
            </a:r>
            <a:r>
              <a:rPr lang="en-US" sz="2400" b="1"/>
              <a:t> </a:t>
            </a:r>
            <a:r>
              <a:rPr lang="tr-TR" sz="2400" b="1"/>
              <a:t>hesaplama </a:t>
            </a:r>
            <a:r>
              <a:rPr lang="en-US" sz="2400" b="1"/>
              <a:t>(n</a:t>
            </a:r>
            <a:r>
              <a:rPr lang="tr-TR" sz="2400" b="1"/>
              <a:t>ü</a:t>
            </a:r>
            <a:r>
              <a:rPr lang="en-US" sz="2400" b="1"/>
              <a:t>merik ve sembolik</a:t>
            </a:r>
            <a:r>
              <a:rPr lang="tr-TR" sz="2400" b="1"/>
              <a:t> </a:t>
            </a:r>
            <a:r>
              <a:rPr lang="en-US" sz="2400" b="1">
                <a:solidFill>
                  <a:srgbClr val="CC0000"/>
                </a:solidFill>
              </a:rPr>
              <a:t>??</a:t>
            </a:r>
            <a:r>
              <a:rPr lang="en-US" sz="2400" b="1"/>
              <a:t>)</a:t>
            </a:r>
            <a:r>
              <a:rPr lang="tr-TR" sz="2400" b="1"/>
              <a:t> </a:t>
            </a:r>
            <a:r>
              <a:rPr lang="en-US" sz="2400" b="1"/>
              <a:t>yapma</a:t>
            </a:r>
            <a:r>
              <a:rPr lang="tr-TR" sz="2400" b="1"/>
              <a:t>da</a:t>
            </a:r>
            <a:r>
              <a:rPr lang="en-US" sz="2400" b="1"/>
              <a:t>,</a:t>
            </a:r>
            <a:r>
              <a:rPr lang="tr-TR" sz="2400" b="1"/>
              <a:t> </a:t>
            </a:r>
            <a:endParaRPr lang="en-US" sz="2400" b="1"/>
          </a:p>
          <a:p>
            <a:pPr lvl="1" algn="just" eaLnBrk="1" hangingPunct="1">
              <a:lnSpc>
                <a:spcPct val="80000"/>
              </a:lnSpc>
            </a:pPr>
            <a:r>
              <a:rPr lang="tr-TR" sz="2400" b="1"/>
              <a:t>Lineer</a:t>
            </a:r>
            <a:r>
              <a:rPr lang="en-US" sz="2400" b="1"/>
              <a:t> </a:t>
            </a:r>
            <a:r>
              <a:rPr lang="tr-TR" sz="2400" b="1"/>
              <a:t>cebir,</a:t>
            </a:r>
            <a:r>
              <a:rPr lang="en-US" sz="2400" b="1"/>
              <a:t> </a:t>
            </a:r>
            <a:r>
              <a:rPr lang="tr-TR" sz="2400" b="1"/>
              <a:t>istatistik,</a:t>
            </a:r>
            <a:r>
              <a:rPr lang="en-US" sz="2400" b="1"/>
              <a:t> </a:t>
            </a:r>
            <a:r>
              <a:rPr lang="tr-TR" sz="2400" b="1"/>
              <a:t>Fourier</a:t>
            </a:r>
            <a:r>
              <a:rPr lang="en-US" sz="2400" b="1"/>
              <a:t> A</a:t>
            </a:r>
            <a:r>
              <a:rPr lang="tr-TR" sz="2400" b="1"/>
              <a:t>nalizi,</a:t>
            </a:r>
            <a:r>
              <a:rPr lang="en-US" sz="2400" b="1"/>
              <a:t> </a:t>
            </a:r>
            <a:r>
              <a:rPr lang="tr-TR" sz="2400" b="1"/>
              <a:t>filtreleme,</a:t>
            </a:r>
            <a:r>
              <a:rPr lang="en-US" sz="2400" b="1"/>
              <a:t> </a:t>
            </a:r>
            <a:r>
              <a:rPr lang="tr-TR" sz="2400" b="1"/>
              <a:t>optimizasyon,</a:t>
            </a:r>
            <a:r>
              <a:rPr lang="en-US" sz="2400" b="1"/>
              <a:t> </a:t>
            </a:r>
            <a:r>
              <a:rPr lang="tr-TR" sz="2400" b="1"/>
              <a:t>sayısal integrasyon vb. konularda </a:t>
            </a:r>
            <a:r>
              <a:rPr lang="en-US" sz="2400" b="1"/>
              <a:t>haz</a:t>
            </a:r>
            <a:r>
              <a:rPr lang="tr-TR" sz="2400" b="1"/>
              <a:t>ı</a:t>
            </a:r>
            <a:r>
              <a:rPr lang="en-US" sz="2400" b="1"/>
              <a:t>r </a:t>
            </a:r>
            <a:r>
              <a:rPr lang="tr-TR" sz="2400" b="1"/>
              <a:t>matematik fonksiyonlar</a:t>
            </a:r>
            <a:r>
              <a:rPr lang="en-US" sz="2400" b="1"/>
              <a:t>a ula</a:t>
            </a:r>
            <a:r>
              <a:rPr lang="tr-TR" sz="2400" b="1"/>
              <a:t>şabilmede</a:t>
            </a:r>
            <a:r>
              <a:rPr lang="en-US" sz="2400" b="1"/>
              <a:t>,</a:t>
            </a:r>
            <a:endParaRPr lang="tr-TR" sz="2400" b="1"/>
          </a:p>
          <a:p>
            <a:pPr lvl="1" eaLnBrk="1" hangingPunct="1">
              <a:lnSpc>
                <a:spcPct val="80000"/>
              </a:lnSpc>
            </a:pPr>
            <a:r>
              <a:rPr lang="tr-TR" sz="2400" b="1"/>
              <a:t>2D ve 3D grafikler çizmede</a:t>
            </a:r>
            <a:r>
              <a:rPr lang="en-US" sz="2400" b="1"/>
              <a:t>,</a:t>
            </a:r>
            <a:endParaRPr lang="tr-TR" sz="2400" b="1"/>
          </a:p>
          <a:p>
            <a:pPr lvl="1" eaLnBrk="1" hangingPunct="1">
              <a:lnSpc>
                <a:spcPct val="80000"/>
              </a:lnSpc>
            </a:pPr>
            <a:r>
              <a:rPr lang="tr-TR" sz="2400" b="1"/>
              <a:t>Modelleme ve simülasyon yapmada</a:t>
            </a:r>
            <a:r>
              <a:rPr lang="en-US" sz="2400" b="1"/>
              <a:t>,</a:t>
            </a:r>
            <a:endParaRPr lang="tr-TR" sz="2400" b="1"/>
          </a:p>
          <a:p>
            <a:pPr lvl="1" eaLnBrk="1" hangingPunct="1">
              <a:lnSpc>
                <a:spcPct val="80000"/>
              </a:lnSpc>
            </a:pPr>
            <a:r>
              <a:rPr lang="tr-TR" sz="2400" b="1"/>
              <a:t>Grafiksel arayüz oluşturmada</a:t>
            </a:r>
            <a:r>
              <a:rPr lang="en-US" sz="2400" b="1"/>
              <a:t>,</a:t>
            </a:r>
            <a:endParaRPr lang="tr-TR" sz="2400" b="1"/>
          </a:p>
          <a:p>
            <a:pPr lvl="1" eaLnBrk="1" hangingPunct="1">
              <a:lnSpc>
                <a:spcPct val="80000"/>
              </a:lnSpc>
            </a:pPr>
            <a:r>
              <a:rPr lang="tr-TR" sz="2400" b="1"/>
              <a:t>Veri analizi ve kontrolü gerçekleştirmede</a:t>
            </a:r>
            <a:r>
              <a:rPr lang="en-US" sz="2400" b="1"/>
              <a:t>.</a:t>
            </a:r>
            <a:endParaRPr lang="tr-TR" sz="2400" b="1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455613" y="368300"/>
            <a:ext cx="576262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Line 6"/>
          <p:cNvSpPr>
            <a:spLocks noChangeShapeType="1"/>
          </p:cNvSpPr>
          <p:nvPr/>
        </p:nvSpPr>
        <p:spPr bwMode="auto">
          <a:xfrm>
            <a:off x="647700" y="314325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>
            <a:off x="647700" y="368300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168275" y="206375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Line 9"/>
          <p:cNvSpPr>
            <a:spLocks noChangeShapeType="1"/>
          </p:cNvSpPr>
          <p:nvPr/>
        </p:nvSpPr>
        <p:spPr bwMode="auto">
          <a:xfrm>
            <a:off x="455613" y="638175"/>
            <a:ext cx="0" cy="318611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5" name="Line 10"/>
          <p:cNvSpPr>
            <a:spLocks noChangeShapeType="1"/>
          </p:cNvSpPr>
          <p:nvPr/>
        </p:nvSpPr>
        <p:spPr bwMode="auto">
          <a:xfrm>
            <a:off x="360363" y="638175"/>
            <a:ext cx="0" cy="1458913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1724025" y="617538"/>
            <a:ext cx="6389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CC"/>
                </a:solidFill>
              </a:rPr>
              <a:t>MATLAB Programlama </a:t>
            </a:r>
            <a:r>
              <a:rPr lang="en-US" sz="2400" b="1">
                <a:solidFill>
                  <a:srgbClr val="0000CC"/>
                </a:solidFill>
              </a:rPr>
              <a:t>O</a:t>
            </a:r>
            <a:r>
              <a:rPr lang="tr-TR" sz="2400" b="1">
                <a:solidFill>
                  <a:srgbClr val="0000CC"/>
                </a:solidFill>
              </a:rPr>
              <a:t>rtamının </a:t>
            </a:r>
            <a:r>
              <a:rPr lang="en-US" sz="2400" b="1">
                <a:solidFill>
                  <a:srgbClr val="0000CC"/>
                </a:solidFill>
              </a:rPr>
              <a:t>T</a:t>
            </a:r>
            <a:r>
              <a:rPr lang="tr-TR" sz="2400" b="1">
                <a:solidFill>
                  <a:srgbClr val="0000CC"/>
                </a:solidFill>
              </a:rPr>
              <a:t>anıtımı</a:t>
            </a:r>
          </a:p>
        </p:txBody>
      </p:sp>
      <p:sp>
        <p:nvSpPr>
          <p:cNvPr id="5129" name="Line 11"/>
          <p:cNvSpPr>
            <a:spLocks noChangeShapeType="1"/>
          </p:cNvSpPr>
          <p:nvPr/>
        </p:nvSpPr>
        <p:spPr bwMode="auto">
          <a:xfrm>
            <a:off x="1692275" y="1268413"/>
            <a:ext cx="595471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30" name="Text Box 12"/>
          <p:cNvSpPr txBox="1">
            <a:spLocks noChangeArrowheads="1"/>
          </p:cNvSpPr>
          <p:nvPr/>
        </p:nvSpPr>
        <p:spPr bwMode="auto">
          <a:xfrm>
            <a:off x="1395413" y="2187575"/>
            <a:ext cx="669766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MATLAB PROGRAMLAMA ORTAMI</a:t>
            </a:r>
          </a:p>
          <a:p>
            <a:pPr lvl="3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1. Başlat Menüsü</a:t>
            </a:r>
            <a:r>
              <a:rPr lang="tr-TR" b="1">
                <a:solidFill>
                  <a:srgbClr val="FF0000"/>
                </a:solidFill>
              </a:rPr>
              <a:t> (Start)</a:t>
            </a:r>
          </a:p>
          <a:p>
            <a:pPr lvl="3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2. </a:t>
            </a:r>
            <a:r>
              <a:rPr lang="en-US" b="1"/>
              <a:t>Komut Penceresi</a:t>
            </a:r>
            <a:r>
              <a:rPr lang="tr-TR" b="1">
                <a:solidFill>
                  <a:srgbClr val="FF0000"/>
                </a:solidFill>
              </a:rPr>
              <a:t> (Command Window)</a:t>
            </a:r>
            <a:r>
              <a:rPr lang="en-US" b="1"/>
              <a:t> </a:t>
            </a:r>
            <a:endParaRPr lang="tr-TR" b="1">
              <a:solidFill>
                <a:srgbClr val="FF0000"/>
              </a:solidFill>
            </a:endParaRPr>
          </a:p>
          <a:p>
            <a:pPr lvl="3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3. Çalışma Alanı</a:t>
            </a:r>
            <a:r>
              <a:rPr lang="tr-TR" b="1">
                <a:solidFill>
                  <a:srgbClr val="FF0000"/>
                </a:solidFill>
              </a:rPr>
              <a:t> (Workspace)</a:t>
            </a:r>
          </a:p>
          <a:p>
            <a:pPr lvl="3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4. Çalışma Dizini</a:t>
            </a:r>
            <a:r>
              <a:rPr lang="tr-TR" b="1">
                <a:solidFill>
                  <a:srgbClr val="FF0000"/>
                </a:solidFill>
              </a:rPr>
              <a:t> (Current Folder)</a:t>
            </a:r>
          </a:p>
          <a:p>
            <a:pPr lvl="3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5. Komut Geçmişi</a:t>
            </a:r>
            <a:r>
              <a:rPr lang="tr-TR" b="1">
                <a:solidFill>
                  <a:srgbClr val="FF0000"/>
                </a:solidFill>
              </a:rPr>
              <a:t> (Command History)</a:t>
            </a:r>
            <a:r>
              <a:rPr lang="tr-TR" b="1"/>
              <a:t> </a:t>
            </a:r>
          </a:p>
          <a:p>
            <a:pPr lvl="3" eaLnBrk="1" hangingPunct="1">
              <a:spcBef>
                <a:spcPct val="50000"/>
              </a:spcBef>
              <a:buClr>
                <a:srgbClr val="0000CC"/>
              </a:buClr>
            </a:pPr>
            <a:r>
              <a:rPr lang="tr-TR" b="1"/>
              <a:t>6. Metin Düzenleyicisi </a:t>
            </a:r>
            <a:r>
              <a:rPr lang="tr-TR" b="1">
                <a:solidFill>
                  <a:srgbClr val="FF0000"/>
                </a:solidFill>
              </a:rPr>
              <a:t>(Editor)</a:t>
            </a:r>
            <a:r>
              <a:rPr lang="tr-TR" b="1"/>
              <a:t>	</a:t>
            </a:r>
          </a:p>
        </p:txBody>
      </p:sp>
      <p:sp>
        <p:nvSpPr>
          <p:cNvPr id="86032" name="Text Box 16"/>
          <p:cNvSpPr txBox="1">
            <a:spLocks noChangeArrowheads="1"/>
          </p:cNvSpPr>
          <p:nvPr/>
        </p:nvSpPr>
        <p:spPr bwMode="auto">
          <a:xfrm>
            <a:off x="2052638" y="1566863"/>
            <a:ext cx="5454650" cy="366712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! L</a:t>
            </a:r>
            <a:r>
              <a:rPr lang="tr-TR" b="1" dirty="0">
                <a:solidFill>
                  <a:srgbClr val="FF0000"/>
                </a:solidFill>
              </a:rPr>
              <a:t>ü</a:t>
            </a:r>
            <a:r>
              <a:rPr lang="en-US" b="1" dirty="0" err="1">
                <a:solidFill>
                  <a:srgbClr val="FF0000"/>
                </a:solidFill>
              </a:rPr>
              <a:t>tfen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Herke</a:t>
            </a:r>
            <a:r>
              <a:rPr lang="tr-TR" b="1" dirty="0">
                <a:solidFill>
                  <a:srgbClr val="FF0000"/>
                </a:solidFill>
              </a:rPr>
              <a:t>s</a:t>
            </a:r>
            <a:r>
              <a:rPr lang="en-US" b="1" dirty="0">
                <a:solidFill>
                  <a:srgbClr val="FF0000"/>
                </a:solidFill>
              </a:rPr>
              <a:t> MATLAB </a:t>
            </a:r>
            <a:r>
              <a:rPr lang="tr-TR" b="1" dirty="0">
                <a:solidFill>
                  <a:srgbClr val="FF0000"/>
                </a:solidFill>
              </a:rPr>
              <a:t>P</a:t>
            </a:r>
            <a:r>
              <a:rPr lang="en-US" b="1" dirty="0" err="1">
                <a:solidFill>
                  <a:srgbClr val="FF0000"/>
                </a:solidFill>
              </a:rPr>
              <a:t>rogram</a:t>
            </a:r>
            <a:r>
              <a:rPr lang="tr-TR" b="1" dirty="0">
                <a:solidFill>
                  <a:srgbClr val="FF0000"/>
                </a:solidFill>
              </a:rPr>
              <a:t>ı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tr-TR" b="1" dirty="0">
                <a:solidFill>
                  <a:srgbClr val="FF0000"/>
                </a:solidFill>
              </a:rPr>
              <a:t>ı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r-TR" b="1" dirty="0">
                <a:solidFill>
                  <a:srgbClr val="FF0000"/>
                </a:solidFill>
              </a:rPr>
              <a:t>Ç</a:t>
            </a:r>
            <a:r>
              <a:rPr lang="en-US" b="1" dirty="0">
                <a:solidFill>
                  <a:srgbClr val="FF0000"/>
                </a:solidFill>
              </a:rPr>
              <a:t>al</a:t>
            </a:r>
            <a:r>
              <a:rPr lang="tr-TR" b="1" dirty="0" err="1">
                <a:solidFill>
                  <a:srgbClr val="FF0000"/>
                </a:solidFill>
              </a:rPr>
              <a:t>ış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tr-TR" b="1" dirty="0">
                <a:solidFill>
                  <a:srgbClr val="FF0000"/>
                </a:solidFill>
              </a:rPr>
              <a:t>ı</a:t>
            </a:r>
            <a:r>
              <a:rPr lang="en-US" b="1" dirty="0" err="1">
                <a:solidFill>
                  <a:srgbClr val="FF0000"/>
                </a:solidFill>
              </a:rPr>
              <a:t>rs</a:t>
            </a:r>
            <a:r>
              <a:rPr lang="tr-TR" b="1" dirty="0">
                <a:solidFill>
                  <a:srgbClr val="FF0000"/>
                </a:solidFill>
              </a:rPr>
              <a:t>ı</a:t>
            </a:r>
            <a:r>
              <a:rPr lang="en-US" b="1" dirty="0">
                <a:solidFill>
                  <a:srgbClr val="FF0000"/>
                </a:solidFill>
              </a:rPr>
              <a:t>n !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1181100" y="5229225"/>
            <a:ext cx="7521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!! </a:t>
            </a:r>
            <a:r>
              <a:rPr lang="tr-TR" b="1" dirty="0">
                <a:solidFill>
                  <a:srgbClr val="FF0000"/>
                </a:solidFill>
              </a:rPr>
              <a:t>MATLAB programlama ortamını ilk açılıştaki haline getirmek için</a:t>
            </a:r>
            <a:endParaRPr lang="en-US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0000CC"/>
                </a:solidFill>
              </a:rPr>
              <a:t>Desktop-&gt;Desktop Layout-&gt;Default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komutunu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r-TR" b="1" dirty="0">
                <a:solidFill>
                  <a:srgbClr val="FF0000"/>
                </a:solidFill>
              </a:rPr>
              <a:t>çalıştırınız. </a:t>
            </a:r>
            <a:r>
              <a:rPr lang="en-US" b="1" dirty="0">
                <a:solidFill>
                  <a:srgbClr val="FF0000"/>
                </a:solidFill>
              </a:rPr>
              <a:t>!!</a:t>
            </a:r>
            <a:endParaRPr lang="tr-TR" b="1" dirty="0">
              <a:solidFill>
                <a:srgbClr val="FF0000"/>
              </a:solidFill>
            </a:endParaRPr>
          </a:p>
          <a:p>
            <a:pPr>
              <a:defRPr/>
            </a:pPr>
            <a:endParaRPr lang="en-US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1211263" y="698500"/>
            <a:ext cx="751205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tr-TR" b="1">
                <a:solidFill>
                  <a:srgbClr val="3333CC"/>
                </a:solidFill>
              </a:rPr>
              <a:t>Komut Penceresi: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ile iletişim kurulan ana penceredir.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yorumlayıcısı</a:t>
            </a:r>
            <a:r>
              <a:rPr lang="en-US"/>
              <a:t>,</a:t>
            </a:r>
            <a:r>
              <a:rPr lang="tr-TR"/>
              <a:t> kullanıcıdan gelecek komutları kabul etmeye hazır olduğunu gösteren  </a:t>
            </a:r>
            <a:r>
              <a:rPr lang="tr-TR" b="1">
                <a:solidFill>
                  <a:srgbClr val="FF3300"/>
                </a:solidFill>
              </a:rPr>
              <a:t>“ &gt;&gt; ”</a:t>
            </a:r>
            <a:r>
              <a:rPr lang="tr-TR"/>
              <a:t> biçiminde bir simge görüntüler. Örneğin, </a:t>
            </a:r>
            <a:r>
              <a:rPr lang="tr-TR" b="1"/>
              <a:t>4*25+6*52+2*99</a:t>
            </a:r>
            <a:r>
              <a:rPr lang="tr-TR"/>
              <a:t> gibi basit </a:t>
            </a:r>
            <a:r>
              <a:rPr lang="en-US"/>
              <a:t>bir </a:t>
            </a:r>
            <a:r>
              <a:rPr lang="tr-TR"/>
              <a:t>matematiksel işlemi yapmak için</a:t>
            </a:r>
          </a:p>
          <a:p>
            <a:pPr algn="just" eaLnBrk="1" hangingPunct="1"/>
            <a:r>
              <a:rPr lang="tr-TR"/>
              <a:t>		</a:t>
            </a:r>
          </a:p>
          <a:p>
            <a:pPr algn="just" eaLnBrk="1" hangingPunct="1"/>
            <a:r>
              <a:rPr lang="tr-TR" b="1"/>
              <a:t>&gt;&gt; 4*25+6*52+2*99</a:t>
            </a:r>
            <a:r>
              <a:rPr lang="tr-TR"/>
              <a:t>          ifadesini yazıp </a:t>
            </a:r>
            <a:r>
              <a:rPr lang="tr-TR" b="1" u="sng">
                <a:solidFill>
                  <a:srgbClr val="FF0000"/>
                </a:solidFill>
              </a:rPr>
              <a:t>ENTER</a:t>
            </a:r>
            <a:r>
              <a:rPr lang="tr-TR" b="1">
                <a:solidFill>
                  <a:srgbClr val="0000CC"/>
                </a:solidFill>
              </a:rPr>
              <a:t> </a:t>
            </a:r>
            <a:r>
              <a:rPr lang="tr-TR"/>
              <a:t>tuşuna bas</a:t>
            </a:r>
            <a:r>
              <a:rPr lang="en-US"/>
              <a:t>ar</a:t>
            </a:r>
            <a:r>
              <a:rPr lang="tr-TR"/>
              <a:t>ız</a:t>
            </a:r>
            <a:r>
              <a:rPr lang="en-US"/>
              <a:t>.</a:t>
            </a:r>
            <a:endParaRPr lang="tr-TR"/>
          </a:p>
          <a:p>
            <a:pPr algn="just" eaLnBrk="1" hangingPunct="1"/>
            <a:r>
              <a:rPr lang="tr-TR"/>
              <a:t>		</a:t>
            </a:r>
          </a:p>
          <a:p>
            <a:pPr algn="just" eaLnBrk="1" hangingPunct="1"/>
            <a:r>
              <a:rPr lang="tr-TR"/>
              <a:t>		</a:t>
            </a:r>
            <a:r>
              <a:rPr lang="tr-TR" b="1"/>
              <a:t>ans=</a:t>
            </a:r>
          </a:p>
          <a:p>
            <a:pPr algn="just" eaLnBrk="1" hangingPunct="1"/>
            <a:r>
              <a:rPr lang="tr-TR" b="1"/>
              <a:t>         			610</a:t>
            </a:r>
            <a:r>
              <a:rPr lang="tr-TR"/>
              <a:t> </a:t>
            </a:r>
          </a:p>
        </p:txBody>
      </p:sp>
      <p:sp>
        <p:nvSpPr>
          <p:cNvPr id="6153" name="Text Box 10"/>
          <p:cNvSpPr txBox="1">
            <a:spLocks noChangeArrowheads="1"/>
          </p:cNvSpPr>
          <p:nvPr/>
        </p:nvSpPr>
        <p:spPr bwMode="auto">
          <a:xfrm>
            <a:off x="1150938" y="3284538"/>
            <a:ext cx="76327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b="1">
                <a:solidFill>
                  <a:srgbClr val="3333CC"/>
                </a:solidFill>
              </a:rPr>
              <a:t>Komut Satırında Yanlışların Düzeltilmesi:</a:t>
            </a:r>
            <a:r>
              <a:rPr lang="tr-TR"/>
              <a:t>  Klavyede yer alan ok tuşları komut satırında yapılan yanlışlıkları</a:t>
            </a:r>
            <a:r>
              <a:rPr lang="en-US"/>
              <a:t>n</a:t>
            </a:r>
            <a:r>
              <a:rPr lang="tr-TR"/>
              <a:t> düzeltilmesine </a:t>
            </a:r>
            <a:r>
              <a:rPr lang="en-US"/>
              <a:t>imkan verir</a:t>
            </a:r>
            <a:r>
              <a:rPr lang="tr-TR"/>
              <a:t>. Bunlar yukarı </a:t>
            </a:r>
            <a:r>
              <a:rPr lang="tr-TR" sz="2000" b="1">
                <a:solidFill>
                  <a:srgbClr val="FF3300"/>
                </a:solidFill>
              </a:rPr>
              <a:t>“</a:t>
            </a:r>
            <a:r>
              <a:rPr lang="tr-TR" sz="2000" b="1">
                <a:solidFill>
                  <a:srgbClr val="FF3300"/>
                </a:solidFill>
                <a:cs typeface="Arial" charset="0"/>
              </a:rPr>
              <a:t>↑”</a:t>
            </a:r>
            <a:r>
              <a:rPr lang="tr-TR" b="1">
                <a:cs typeface="Arial" charset="0"/>
              </a:rPr>
              <a:t> </a:t>
            </a:r>
            <a:r>
              <a:rPr lang="tr-TR">
                <a:cs typeface="Arial" charset="0"/>
              </a:rPr>
              <a:t>  aşağı </a:t>
            </a:r>
            <a:r>
              <a:rPr lang="tr-TR" sz="2000" b="1">
                <a:solidFill>
                  <a:srgbClr val="FF3300"/>
                </a:solidFill>
                <a:cs typeface="Arial" charset="0"/>
              </a:rPr>
              <a:t>“↓”</a:t>
            </a:r>
            <a:r>
              <a:rPr lang="tr-TR">
                <a:cs typeface="Arial" charset="0"/>
              </a:rPr>
              <a:t> sol </a:t>
            </a:r>
            <a:r>
              <a:rPr lang="tr-TR" sz="2000" b="1">
                <a:solidFill>
                  <a:srgbClr val="FF3300"/>
                </a:solidFill>
                <a:cs typeface="Arial" charset="0"/>
              </a:rPr>
              <a:t>“←”</a:t>
            </a:r>
            <a:r>
              <a:rPr lang="tr-TR" b="1">
                <a:solidFill>
                  <a:srgbClr val="FF3300"/>
                </a:solidFill>
                <a:cs typeface="Arial" charset="0"/>
              </a:rPr>
              <a:t> </a:t>
            </a:r>
            <a:r>
              <a:rPr lang="tr-TR">
                <a:cs typeface="Arial" charset="0"/>
              </a:rPr>
              <a:t> sağ </a:t>
            </a:r>
            <a:r>
              <a:rPr lang="tr-TR" sz="2000" b="1">
                <a:solidFill>
                  <a:srgbClr val="FF3300"/>
                </a:solidFill>
                <a:cs typeface="Arial" charset="0"/>
              </a:rPr>
              <a:t> </a:t>
            </a:r>
            <a:r>
              <a:rPr lang="tr-TR" b="1">
                <a:solidFill>
                  <a:srgbClr val="FF3300"/>
                </a:solidFill>
              </a:rPr>
              <a:t>“</a:t>
            </a:r>
            <a:r>
              <a:rPr lang="tr-TR" sz="2000" b="1">
                <a:solidFill>
                  <a:srgbClr val="FF3300"/>
                </a:solidFill>
                <a:cs typeface="Arial" charset="0"/>
              </a:rPr>
              <a:t>→”</a:t>
            </a:r>
            <a:r>
              <a:rPr lang="tr-TR">
                <a:cs typeface="Arial" charset="0"/>
              </a:rPr>
              <a:t>. Yukarı tuşu yardımıyla bir önceki satır tekrar görüntülenerek sağ ve sol tuşları ile yanlış yazılı yere imleç taşınarak düzenleme gerçekleştirilir.</a:t>
            </a:r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1187450" y="4833938"/>
            <a:ext cx="77406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b="1">
                <a:solidFill>
                  <a:srgbClr val="3333CC"/>
                </a:solidFill>
              </a:rPr>
              <a:t>Sonucun Ekranda Görüntülenmesini Gizleme:</a:t>
            </a:r>
            <a:r>
              <a:rPr lang="tr-TR" b="1"/>
              <a:t> </a:t>
            </a:r>
            <a:r>
              <a:rPr lang="tr-TR"/>
              <a:t>Bir deyim yazıp, </a:t>
            </a:r>
            <a:r>
              <a:rPr lang="tr-TR" b="1" u="sng">
                <a:solidFill>
                  <a:srgbClr val="FF0000"/>
                </a:solidFill>
              </a:rPr>
              <a:t>ENTER</a:t>
            </a:r>
            <a:r>
              <a:rPr lang="tr-TR"/>
              <a:t> tuşuna   basınca sonuçlar ekranda otomatik olarak görüntülenir. Buna karşılık, deyimin sonuna </a:t>
            </a:r>
            <a:r>
              <a:rPr lang="tr-TR" b="1">
                <a:solidFill>
                  <a:srgbClr val="CC0000"/>
                </a:solidFill>
              </a:rPr>
              <a:t>“ ; ”</a:t>
            </a:r>
            <a:r>
              <a:rPr lang="tr-TR"/>
              <a:t>  ilave edilecek olursa yapılan hesaplamalar ekranda görüntülenmez.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765175" y="520700"/>
            <a:ext cx="7883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b="1">
                <a:solidFill>
                  <a:srgbClr val="FF3300"/>
                </a:solidFill>
              </a:rPr>
              <a:t>     </a:t>
            </a:r>
            <a:r>
              <a:rPr lang="tr-TR" sz="2400" b="1">
                <a:solidFill>
                  <a:srgbClr val="0000CC"/>
                </a:solidFill>
              </a:rPr>
              <a:t>MATLAB</a:t>
            </a:r>
            <a:r>
              <a:rPr lang="en-US" sz="2400" b="1">
                <a:solidFill>
                  <a:srgbClr val="0000CC"/>
                </a:solidFill>
              </a:rPr>
              <a:t>’DE</a:t>
            </a:r>
            <a:r>
              <a:rPr lang="tr-TR" sz="2400" b="1">
                <a:solidFill>
                  <a:srgbClr val="0000CC"/>
                </a:solidFill>
              </a:rPr>
              <a:t> DEYİMLER VE BİLEŞENLERİ</a:t>
            </a:r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863600" y="4437063"/>
            <a:ext cx="78120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tr-TR">
                <a:solidFill>
                  <a:srgbClr val="006600"/>
                </a:solidFill>
              </a:rPr>
              <a:t>Örneğin</a:t>
            </a:r>
            <a:r>
              <a:rPr lang="tr-TR" b="1">
                <a:solidFill>
                  <a:srgbClr val="006600"/>
                </a:solidFill>
              </a:rPr>
              <a:t>,  </a:t>
            </a:r>
            <a:r>
              <a:rPr lang="tr-TR" b="1"/>
              <a:t>&gt;&gt; x=50</a:t>
            </a:r>
            <a:r>
              <a:rPr lang="tr-TR"/>
              <a:t>                                                                           </a:t>
            </a:r>
          </a:p>
          <a:p>
            <a:pPr algn="just" eaLnBrk="1" hangingPunct="1"/>
            <a:r>
              <a:rPr lang="tr-TR"/>
              <a:t>komut satırından işletildiğinde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“x”  adında bir değişken oluşturur ve 50 değerini bu değişkene atar.</a:t>
            </a:r>
          </a:p>
          <a:p>
            <a:pPr algn="just" eaLnBrk="1" hangingPunct="1"/>
            <a:endParaRPr lang="tr-TR"/>
          </a:p>
          <a:p>
            <a:pPr algn="just" eaLnBrk="1" hangingPunct="1"/>
            <a:r>
              <a:rPr lang="tr-TR"/>
              <a:t>Diğer  bilgisayar dillerinde olduğu gibi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’in de değişken isimleri konusunda bazı kuralları vardır. </a:t>
            </a:r>
          </a:p>
        </p:txBody>
      </p:sp>
      <p:sp>
        <p:nvSpPr>
          <p:cNvPr id="7178" name="Text Box 11"/>
          <p:cNvSpPr txBox="1">
            <a:spLocks noChangeArrowheads="1"/>
          </p:cNvSpPr>
          <p:nvPr/>
        </p:nvSpPr>
        <p:spPr bwMode="auto">
          <a:xfrm>
            <a:off x="792163" y="2852738"/>
            <a:ext cx="78486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b="1">
                <a:solidFill>
                  <a:srgbClr val="0000FF"/>
                </a:solidFill>
              </a:rPr>
              <a:t>Değişkenler:</a:t>
            </a:r>
            <a:r>
              <a:rPr lang="tr-TR" b="1"/>
              <a:t> </a:t>
            </a:r>
            <a:r>
              <a:rPr lang="tr-TR"/>
              <a:t>Deyimler içerisinde sayısal değerlerin yerini alan ifadelerdir.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bir değişken ile karşı karşıya geldiğinde, otomatik olarak bu değişken oluşturulur ve yeteri kadar bellek ayrılır. Eğer değişken daha önceden tanımlı ise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onun içeriğini değiştirir ve gerekirse yeni bellek ayırır.</a:t>
            </a:r>
          </a:p>
        </p:txBody>
      </p:sp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803275" y="1296988"/>
            <a:ext cx="7848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komut penceresinden doğrudan çalıştırılabilen ya da bir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dosyası içerisine kaydedilebilen ve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tarafından yorumlanabilen her şey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deyimidir.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deyimleri </a:t>
            </a:r>
            <a:r>
              <a:rPr lang="tr-TR" i="1">
                <a:solidFill>
                  <a:srgbClr val="FF0000"/>
                </a:solidFill>
              </a:rPr>
              <a:t>değişkenler</a:t>
            </a:r>
            <a:r>
              <a:rPr lang="tr-TR"/>
              <a:t>, </a:t>
            </a:r>
            <a:r>
              <a:rPr lang="tr-TR" i="1">
                <a:solidFill>
                  <a:srgbClr val="FF0000"/>
                </a:solidFill>
              </a:rPr>
              <a:t>rakamlar</a:t>
            </a:r>
            <a:r>
              <a:rPr lang="tr-TR"/>
              <a:t>, </a:t>
            </a:r>
            <a:r>
              <a:rPr lang="tr-TR" i="1">
                <a:solidFill>
                  <a:srgbClr val="FF0000"/>
                </a:solidFill>
              </a:rPr>
              <a:t>operatörler</a:t>
            </a:r>
            <a:r>
              <a:rPr lang="tr-TR"/>
              <a:t> ve </a:t>
            </a:r>
            <a:r>
              <a:rPr lang="tr-TR" i="1">
                <a:solidFill>
                  <a:srgbClr val="FF0000"/>
                </a:solidFill>
              </a:rPr>
              <a:t>fonksiyonlar</a:t>
            </a:r>
            <a:r>
              <a:rPr lang="tr-TR"/>
              <a:t> kullanılarak oluşturulurlar.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1285875" y="325438"/>
            <a:ext cx="6553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800" b="1">
                <a:solidFill>
                  <a:srgbClr val="0000CC"/>
                </a:solidFill>
              </a:rPr>
              <a:t>Değişken Tanımlama </a:t>
            </a:r>
            <a:r>
              <a:rPr lang="en-US" sz="2800" b="1">
                <a:solidFill>
                  <a:srgbClr val="0000CC"/>
                </a:solidFill>
              </a:rPr>
              <a:t>Kurallar</a:t>
            </a:r>
            <a:r>
              <a:rPr lang="tr-TR" sz="2800" b="1">
                <a:solidFill>
                  <a:srgbClr val="0000CC"/>
                </a:solidFill>
              </a:rPr>
              <a:t>ı</a:t>
            </a:r>
          </a:p>
        </p:txBody>
      </p:sp>
      <p:sp>
        <p:nvSpPr>
          <p:cNvPr id="8201" name="Text Box 10"/>
          <p:cNvSpPr txBox="1">
            <a:spLocks noChangeArrowheads="1"/>
          </p:cNvSpPr>
          <p:nvPr/>
        </p:nvSpPr>
        <p:spPr bwMode="auto">
          <a:xfrm>
            <a:off x="827088" y="1016000"/>
            <a:ext cx="8135937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b="1">
                <a:solidFill>
                  <a:srgbClr val="FF0000"/>
                </a:solidFill>
              </a:rPr>
              <a:t>1.</a:t>
            </a:r>
            <a:r>
              <a:rPr lang="tr-TR"/>
              <a:t> Değişken isimleri daima bir harf ile başlamalıdır. İlk harfi başka harfler, rakamlar ve alt çizgiler ( </a:t>
            </a:r>
            <a:r>
              <a:rPr lang="tr-TR" b="1"/>
              <a:t>_</a:t>
            </a:r>
            <a:r>
              <a:rPr lang="tr-TR"/>
              <a:t> ) izleyebilir. Örneğin </a:t>
            </a:r>
            <a:r>
              <a:rPr lang="tr-TR" b="1">
                <a:solidFill>
                  <a:srgbClr val="FF0000"/>
                </a:solidFill>
              </a:rPr>
              <a:t>1sayi</a:t>
            </a:r>
            <a:r>
              <a:rPr lang="tr-TR"/>
              <a:t> uygun bir değişken ismi değilken, </a:t>
            </a:r>
            <a:r>
              <a:rPr lang="tr-TR" b="1">
                <a:solidFill>
                  <a:srgbClr val="FF0000"/>
                </a:solidFill>
              </a:rPr>
              <a:t>sayi_1</a:t>
            </a:r>
            <a:r>
              <a:rPr lang="tr-TR"/>
              <a:t> kullanılabilir bir değişken adıdır.</a:t>
            </a:r>
          </a:p>
          <a:p>
            <a:endParaRPr lang="tr-TR"/>
          </a:p>
          <a:p>
            <a:r>
              <a:rPr lang="tr-TR" b="1">
                <a:solidFill>
                  <a:srgbClr val="FF0000"/>
                </a:solidFill>
              </a:rPr>
              <a:t>2.</a:t>
            </a:r>
            <a:r>
              <a:rPr lang="tr-TR"/>
              <a:t> Değişken isimleri noktalama işaretleri ve boşluk(lar) </a:t>
            </a:r>
            <a:r>
              <a:rPr lang="tr-TR" i="1"/>
              <a:t>barındırmamalıdır</a:t>
            </a:r>
            <a:r>
              <a:rPr lang="tr-TR"/>
              <a:t>. </a:t>
            </a:r>
            <a:r>
              <a:rPr lang="tr-TR" b="1">
                <a:solidFill>
                  <a:srgbClr val="FF0000"/>
                </a:solidFill>
              </a:rPr>
              <a:t>sayi.1</a:t>
            </a:r>
            <a:r>
              <a:rPr lang="tr-TR"/>
              <a:t> veya   </a:t>
            </a:r>
            <a:r>
              <a:rPr lang="tr-TR" b="1">
                <a:solidFill>
                  <a:srgbClr val="FF0000"/>
                </a:solidFill>
              </a:rPr>
              <a:t>sayi 2</a:t>
            </a:r>
            <a:r>
              <a:rPr lang="tr-TR"/>
              <a:t> (2 den önceki boşluğa dikkat) şeklinde tanımlanan değişken adları bu kural ihlaline 2 güzel örnektir.</a:t>
            </a:r>
          </a:p>
          <a:p>
            <a:endParaRPr lang="tr-TR"/>
          </a:p>
          <a:p>
            <a:r>
              <a:rPr lang="tr-TR">
                <a:solidFill>
                  <a:srgbClr val="FF0000"/>
                </a:solidFill>
              </a:rPr>
              <a:t>3.</a:t>
            </a:r>
            <a:r>
              <a:rPr lang="tr-TR"/>
              <a:t> Değişken isimleri içerisinde Türkçemize özgü küçük veya büyük</a:t>
            </a:r>
            <a:r>
              <a:rPr lang="tr-TR" b="1"/>
              <a:t> </a:t>
            </a:r>
            <a:r>
              <a:rPr lang="tr-TR" b="1">
                <a:solidFill>
                  <a:srgbClr val="FF0000"/>
                </a:solidFill>
              </a:rPr>
              <a:t>“ç, ğ, ı, ö, ş, ü”</a:t>
            </a:r>
            <a:r>
              <a:rPr lang="tr-TR"/>
              <a:t> karakterleri kullanılmamalıdır.  </a:t>
            </a:r>
          </a:p>
          <a:p>
            <a:r>
              <a:rPr lang="tr-TR"/>
              <a:t> </a:t>
            </a:r>
          </a:p>
          <a:p>
            <a:r>
              <a:rPr lang="tr-TR">
                <a:solidFill>
                  <a:srgbClr val="FF0000"/>
                </a:solidFill>
              </a:rPr>
              <a:t>4.</a:t>
            </a:r>
            <a:r>
              <a:rPr lang="tr-TR"/>
              <a:t> Değişken isimlerinin küçük ve büyük harf kullanımına duyarlı olduğu unutulmamalıdır. </a:t>
            </a:r>
            <a:r>
              <a:rPr lang="tr-TR" b="1">
                <a:solidFill>
                  <a:srgbClr val="FF0000"/>
                </a:solidFill>
              </a:rPr>
              <a:t>orta</a:t>
            </a:r>
            <a:r>
              <a:rPr lang="tr-TR"/>
              <a:t>, </a:t>
            </a:r>
            <a:r>
              <a:rPr lang="tr-TR" b="1">
                <a:solidFill>
                  <a:srgbClr val="FF0000"/>
                </a:solidFill>
              </a:rPr>
              <a:t>Orta</a:t>
            </a:r>
            <a:r>
              <a:rPr lang="tr-TR"/>
              <a:t>, </a:t>
            </a:r>
            <a:r>
              <a:rPr lang="tr-TR" b="1">
                <a:solidFill>
                  <a:srgbClr val="FF0000"/>
                </a:solidFill>
              </a:rPr>
              <a:t>ORTA</a:t>
            </a:r>
            <a:r>
              <a:rPr lang="tr-TR"/>
              <a:t> veya </a:t>
            </a:r>
            <a:r>
              <a:rPr lang="tr-TR" b="1">
                <a:solidFill>
                  <a:srgbClr val="FF0000"/>
                </a:solidFill>
              </a:rPr>
              <a:t>orTa</a:t>
            </a:r>
            <a:r>
              <a:rPr lang="tr-TR"/>
              <a:t> adlı değişkenler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için farklı değişkenlerdir. </a:t>
            </a:r>
          </a:p>
          <a:p>
            <a:endParaRPr lang="tr-TR"/>
          </a:p>
          <a:p>
            <a:r>
              <a:rPr lang="tr-TR">
                <a:solidFill>
                  <a:srgbClr val="FF0000"/>
                </a:solidFill>
              </a:rPr>
              <a:t>5.</a:t>
            </a:r>
            <a:r>
              <a:rPr lang="tr-TR"/>
              <a:t> Değişken isimleri en fazla 63 karakter içerebilir ve bundan fazlası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tr-TR"/>
              <a:t> tarafından dikkate alınmaz.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1062038" y="1035050"/>
            <a:ext cx="7210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800" b="1">
                <a:solidFill>
                  <a:srgbClr val="0000CC"/>
                </a:solidFill>
              </a:rPr>
              <a:t>DEĞİŞKENLERİN İSİMLENDİRİLMESİ</a:t>
            </a:r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823913" y="1763713"/>
            <a:ext cx="8135937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tr-TR"/>
              <a:t>Değişkenler ve daha sonraki bölümlerde göreceğimiz fonksiyonlar muhakkak kullanım amaçları dikkate alınarak ve anlamlı bir şekilde isimlendirilmelidirler. </a:t>
            </a:r>
          </a:p>
          <a:p>
            <a:pPr>
              <a:buFont typeface="Wingdings" pitchFamily="2" charset="2"/>
              <a:buChar char="v"/>
            </a:pPr>
            <a:endParaRPr lang="tr-TR"/>
          </a:p>
          <a:p>
            <a:pPr>
              <a:buFont typeface="Wingdings" pitchFamily="2" charset="2"/>
              <a:buChar char="v"/>
            </a:pPr>
            <a:r>
              <a:rPr lang="tr-TR"/>
              <a:t>Örneğin kullanıcıdan klavye yoluyla alınacak ve ortalamaları hesaplanacak üç sayı </a:t>
            </a:r>
            <a:r>
              <a:rPr lang="tr-TR" b="1">
                <a:solidFill>
                  <a:srgbClr val="FF0000"/>
                </a:solidFill>
              </a:rPr>
              <a:t>a</a:t>
            </a:r>
            <a:r>
              <a:rPr lang="tr-TR">
                <a:solidFill>
                  <a:srgbClr val="FF0000"/>
                </a:solidFill>
              </a:rPr>
              <a:t>, </a:t>
            </a:r>
            <a:r>
              <a:rPr lang="tr-TR" b="1">
                <a:solidFill>
                  <a:srgbClr val="FF0000"/>
                </a:solidFill>
              </a:rPr>
              <a:t>b</a:t>
            </a:r>
            <a:r>
              <a:rPr lang="tr-TR">
                <a:solidFill>
                  <a:srgbClr val="FF0000"/>
                </a:solidFill>
              </a:rPr>
              <a:t>, </a:t>
            </a:r>
            <a:r>
              <a:rPr lang="tr-TR" b="1">
                <a:solidFill>
                  <a:srgbClr val="FF0000"/>
                </a:solidFill>
              </a:rPr>
              <a:t>c</a:t>
            </a:r>
            <a:r>
              <a:rPr lang="tr-TR"/>
              <a:t> veya </a:t>
            </a:r>
            <a:r>
              <a:rPr lang="tr-TR" b="1">
                <a:solidFill>
                  <a:srgbClr val="FF0000"/>
                </a:solidFill>
              </a:rPr>
              <a:t>x</a:t>
            </a:r>
            <a:r>
              <a:rPr lang="tr-TR">
                <a:solidFill>
                  <a:srgbClr val="FF0000"/>
                </a:solidFill>
              </a:rPr>
              <a:t>, </a:t>
            </a:r>
            <a:r>
              <a:rPr lang="tr-TR" b="1">
                <a:solidFill>
                  <a:srgbClr val="FF0000"/>
                </a:solidFill>
              </a:rPr>
              <a:t>y</a:t>
            </a:r>
            <a:r>
              <a:rPr lang="tr-TR">
                <a:solidFill>
                  <a:srgbClr val="FF0000"/>
                </a:solidFill>
              </a:rPr>
              <a:t>, </a:t>
            </a:r>
            <a:r>
              <a:rPr lang="tr-TR" b="1">
                <a:solidFill>
                  <a:srgbClr val="FF0000"/>
                </a:solidFill>
              </a:rPr>
              <a:t>z</a:t>
            </a:r>
            <a:r>
              <a:rPr lang="tr-TR"/>
              <a:t> gibi jenerik değişken isimleriyle değil </a:t>
            </a:r>
            <a:r>
              <a:rPr lang="tr-TR" b="1">
                <a:solidFill>
                  <a:srgbClr val="FF0000"/>
                </a:solidFill>
              </a:rPr>
              <a:t>sayi1</a:t>
            </a:r>
            <a:r>
              <a:rPr lang="tr-TR">
                <a:solidFill>
                  <a:srgbClr val="FF0000"/>
                </a:solidFill>
              </a:rPr>
              <a:t>, </a:t>
            </a:r>
            <a:r>
              <a:rPr lang="tr-TR" b="1">
                <a:solidFill>
                  <a:srgbClr val="FF0000"/>
                </a:solidFill>
              </a:rPr>
              <a:t>sayi2</a:t>
            </a:r>
            <a:r>
              <a:rPr lang="tr-TR"/>
              <a:t> ve </a:t>
            </a:r>
            <a:r>
              <a:rPr lang="tr-TR" b="1">
                <a:solidFill>
                  <a:srgbClr val="FF0000"/>
                </a:solidFill>
              </a:rPr>
              <a:t>sayi3</a:t>
            </a:r>
            <a:r>
              <a:rPr lang="tr-TR"/>
              <a:t> gibi anlamlı isimlerle temsil edilmelidir. </a:t>
            </a:r>
          </a:p>
          <a:p>
            <a:pPr>
              <a:buFont typeface="Wingdings" pitchFamily="2" charset="2"/>
              <a:buChar char="v"/>
            </a:pPr>
            <a:endParaRPr lang="tr-TR"/>
          </a:p>
          <a:p>
            <a:pPr>
              <a:buFont typeface="Wingdings" pitchFamily="2" charset="2"/>
              <a:buChar char="v"/>
            </a:pPr>
            <a:r>
              <a:rPr lang="tr-TR"/>
              <a:t>Bir zorunluluk olmasa bile yazılan bir programın anlaşılabilirliğini artırmak adına değişkenler ve fonksiyonlar adlandırılırken bazı notasyonlardan faydalanılır.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2" name="Text Box 9"/>
          <p:cNvSpPr txBox="1">
            <a:spLocks noChangeArrowheads="1"/>
          </p:cNvSpPr>
          <p:nvPr/>
        </p:nvSpPr>
        <p:spPr bwMode="auto">
          <a:xfrm>
            <a:off x="1403350" y="728663"/>
            <a:ext cx="6553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800" b="1">
                <a:solidFill>
                  <a:srgbClr val="0000CC"/>
                </a:solidFill>
              </a:rPr>
              <a:t>Rakamlar</a:t>
            </a:r>
          </a:p>
        </p:txBody>
      </p:sp>
      <p:sp>
        <p:nvSpPr>
          <p:cNvPr id="9226" name="Text Box 11"/>
          <p:cNvSpPr txBox="1">
            <a:spLocks noChangeArrowheads="1"/>
          </p:cNvSpPr>
          <p:nvPr/>
        </p:nvSpPr>
        <p:spPr bwMode="auto">
          <a:xfrm>
            <a:off x="827088" y="1449388"/>
            <a:ext cx="79565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 eaLnBrk="1" hangingPunct="1">
              <a:buFont typeface="Wingdings" pitchFamily="2" charset="2"/>
              <a:buChar char="v"/>
              <a:defRPr/>
            </a:pPr>
            <a:r>
              <a:rPr lang="tr-TR" b="1" dirty="0" err="1">
                <a:solidFill>
                  <a:srgbClr val="FF0000"/>
                </a:solidFill>
              </a:rPr>
              <a:t>MATLAB</a:t>
            </a:r>
            <a:r>
              <a:rPr lang="tr-TR" b="1" dirty="0" err="1"/>
              <a:t>’</a:t>
            </a:r>
            <a:r>
              <a:rPr lang="tr-TR" dirty="0" err="1"/>
              <a:t>de</a:t>
            </a:r>
            <a:r>
              <a:rPr lang="tr-TR" dirty="0"/>
              <a:t> negatif bir sayıyı temsil için o sayının önünde eksi (</a:t>
            </a:r>
            <a:r>
              <a:rPr lang="tr-TR" b="1" dirty="0"/>
              <a:t>-</a:t>
            </a:r>
            <a:r>
              <a:rPr lang="tr-TR" dirty="0"/>
              <a:t>) işareti vardır. Bir sayının önüne artı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b="1" dirty="0">
                <a:solidFill>
                  <a:srgbClr val="FF0000"/>
                </a:solidFill>
              </a:rPr>
              <a:t>+</a:t>
            </a:r>
            <a:r>
              <a:rPr lang="tr-TR" dirty="0">
                <a:solidFill>
                  <a:srgbClr val="FF0000"/>
                </a:solidFill>
              </a:rPr>
              <a:t>)</a:t>
            </a:r>
            <a:r>
              <a:rPr lang="tr-TR" dirty="0"/>
              <a:t> işareti koyulması veya hiçbir işaret koyulmaması o sayının pozitif olduğunun delilidir. </a:t>
            </a:r>
          </a:p>
          <a:p>
            <a:pPr algn="just" eaLnBrk="1" hangingPunct="1">
              <a:defRPr/>
            </a:pPr>
            <a:endParaRPr lang="tr-TR" dirty="0"/>
          </a:p>
          <a:p>
            <a:pPr marL="285750" indent="-285750" algn="just" eaLnBrk="1" hangingPunct="1">
              <a:buFont typeface="Wingdings" pitchFamily="2" charset="2"/>
              <a:buChar char="v"/>
              <a:defRPr/>
            </a:pPr>
            <a:r>
              <a:rPr lang="tr-TR" dirty="0" err="1"/>
              <a:t>Ondalıklı</a:t>
            </a:r>
            <a:r>
              <a:rPr lang="tr-TR" dirty="0"/>
              <a:t> sayılarda ayraç olarak nokta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b="1" dirty="0">
                <a:solidFill>
                  <a:srgbClr val="FF0000"/>
                </a:solidFill>
              </a:rPr>
              <a:t>.</a:t>
            </a:r>
            <a:r>
              <a:rPr lang="tr-TR" dirty="0">
                <a:solidFill>
                  <a:srgbClr val="FF0000"/>
                </a:solidFill>
              </a:rPr>
              <a:t>)</a:t>
            </a:r>
            <a:r>
              <a:rPr lang="tr-TR" dirty="0"/>
              <a:t> ve 10 sayısının kuvvetini temsilen </a:t>
            </a:r>
            <a:r>
              <a:rPr lang="tr-TR" b="1" dirty="0">
                <a:solidFill>
                  <a:srgbClr val="FF0000"/>
                </a:solidFill>
              </a:rPr>
              <a:t>e</a:t>
            </a:r>
            <a:r>
              <a:rPr lang="tr-TR" dirty="0"/>
              <a:t> harfi kullanılır. </a:t>
            </a:r>
          </a:p>
          <a:p>
            <a:pPr algn="just" eaLnBrk="1" hangingPunct="1">
              <a:defRPr/>
            </a:pPr>
            <a:endParaRPr lang="tr-TR" dirty="0"/>
          </a:p>
          <a:p>
            <a:pPr marL="285750" indent="-285750" algn="just" eaLnBrk="1" hangingPunct="1">
              <a:buFont typeface="Wingdings" pitchFamily="2" charset="2"/>
              <a:buChar char="v"/>
              <a:defRPr/>
            </a:pPr>
            <a:r>
              <a:rPr lang="tr-TR" dirty="0"/>
              <a:t>Karmaşık sayıların</a:t>
            </a:r>
            <a:r>
              <a:rPr lang="tr-TR" b="1" dirty="0"/>
              <a:t> </a:t>
            </a:r>
            <a:r>
              <a:rPr lang="tr-TR" dirty="0"/>
              <a:t>sanal kısımları</a:t>
            </a:r>
            <a:r>
              <a:rPr lang="tr-TR" b="1" dirty="0"/>
              <a:t> </a:t>
            </a:r>
            <a:r>
              <a:rPr lang="tr-TR" b="1" dirty="0" err="1">
                <a:solidFill>
                  <a:srgbClr val="FF0000"/>
                </a:solidFill>
              </a:rPr>
              <a:t>MATLAB</a:t>
            </a:r>
            <a:r>
              <a:rPr lang="tr-TR" dirty="0" err="1"/>
              <a:t>’de</a:t>
            </a:r>
            <a:r>
              <a:rPr lang="tr-TR" dirty="0"/>
              <a:t> son takı</a:t>
            </a:r>
            <a:r>
              <a:rPr lang="tr-TR" b="1" dirty="0"/>
              <a:t> </a:t>
            </a:r>
            <a:r>
              <a:rPr lang="tr-TR" dirty="0"/>
              <a:t>olarak</a:t>
            </a:r>
            <a:r>
              <a:rPr lang="tr-TR" b="1" dirty="0"/>
              <a:t> i </a:t>
            </a:r>
            <a:r>
              <a:rPr lang="tr-TR" dirty="0"/>
              <a:t>harfini kullanır. </a:t>
            </a:r>
          </a:p>
          <a:p>
            <a:pPr algn="just" eaLnBrk="1" hangingPunct="1">
              <a:defRPr/>
            </a:pPr>
            <a:endParaRPr lang="tr-TR" dirty="0"/>
          </a:p>
          <a:p>
            <a:pPr marL="285750" indent="-285750" algn="just" eaLnBrk="1" hangingPunct="1">
              <a:buFont typeface="Wingdings" pitchFamily="2" charset="2"/>
              <a:buChar char="v"/>
              <a:defRPr/>
            </a:pPr>
            <a:r>
              <a:rPr lang="tr-TR" dirty="0"/>
              <a:t>Bu bilgiler ışığında </a:t>
            </a:r>
            <a:r>
              <a:rPr lang="tr-TR" b="1" dirty="0">
                <a:solidFill>
                  <a:srgbClr val="FF0000"/>
                </a:solidFill>
              </a:rPr>
              <a:t>MATLAB</a:t>
            </a:r>
            <a:r>
              <a:rPr lang="tr-TR" dirty="0"/>
              <a:t> yorumlayıcısının anlayacağı birkaç rakama örnek olarak </a:t>
            </a:r>
            <a:r>
              <a:rPr lang="tr-TR" b="1" dirty="0">
                <a:solidFill>
                  <a:srgbClr val="FF0000"/>
                </a:solidFill>
              </a:rPr>
              <a:t>6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b="1" dirty="0">
                <a:solidFill>
                  <a:srgbClr val="FF0000"/>
                </a:solidFill>
              </a:rPr>
              <a:t>-175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b="1" dirty="0">
                <a:solidFill>
                  <a:srgbClr val="FF0000"/>
                </a:solidFill>
              </a:rPr>
              <a:t>3.1416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b="1" dirty="0">
                <a:solidFill>
                  <a:srgbClr val="FF0000"/>
                </a:solidFill>
              </a:rPr>
              <a:t>2.54e2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b="1" dirty="0">
                <a:solidFill>
                  <a:srgbClr val="FF0000"/>
                </a:solidFill>
              </a:rPr>
              <a:t>7i</a:t>
            </a:r>
            <a:r>
              <a:rPr lang="tr-TR" dirty="0"/>
              <a:t> veya </a:t>
            </a:r>
            <a:r>
              <a:rPr lang="tr-TR" b="1" dirty="0">
                <a:solidFill>
                  <a:srgbClr val="FF0000"/>
                </a:solidFill>
              </a:rPr>
              <a:t>5+7i</a:t>
            </a:r>
            <a:r>
              <a:rPr lang="tr-TR" b="1" dirty="0"/>
              <a:t> </a:t>
            </a:r>
            <a:r>
              <a:rPr lang="tr-TR" dirty="0"/>
              <a:t>verilebilir.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1187450" y="404813"/>
            <a:ext cx="75961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b="1">
                <a:solidFill>
                  <a:srgbClr val="0000FF"/>
                </a:solidFill>
              </a:rPr>
              <a:t>Aritmetik </a:t>
            </a:r>
            <a:r>
              <a:rPr lang="en-US" b="1">
                <a:solidFill>
                  <a:srgbClr val="0000FF"/>
                </a:solidFill>
              </a:rPr>
              <a:t>Operat</a:t>
            </a:r>
            <a:r>
              <a:rPr lang="tr-TR" b="1">
                <a:solidFill>
                  <a:srgbClr val="0000FF"/>
                </a:solidFill>
              </a:rPr>
              <a:t>ö</a:t>
            </a:r>
            <a:r>
              <a:rPr lang="en-US" b="1">
                <a:solidFill>
                  <a:srgbClr val="0000FF"/>
                </a:solidFill>
              </a:rPr>
              <a:t>rler</a:t>
            </a:r>
            <a:r>
              <a:rPr lang="tr-TR" b="1">
                <a:solidFill>
                  <a:srgbClr val="0000FF"/>
                </a:solidFill>
              </a:rPr>
              <a:t>:</a:t>
            </a:r>
            <a:r>
              <a:rPr lang="tr-TR"/>
              <a:t> </a:t>
            </a:r>
            <a:r>
              <a:rPr lang="tr-TR" b="1">
                <a:solidFill>
                  <a:srgbClr val="CC0000"/>
                </a:solidFill>
              </a:rPr>
              <a:t>MATLAB</a:t>
            </a:r>
            <a:r>
              <a:rPr lang="en-US">
                <a:solidFill>
                  <a:srgbClr val="CC0000"/>
                </a:solidFill>
              </a:rPr>
              <a:t>,</a:t>
            </a:r>
            <a:r>
              <a:rPr lang="tr-TR"/>
              <a:t> deyimler içerisinde aşağıdaki aritmetik operatörleri  ve öncelik kurallarını kullanır.</a:t>
            </a:r>
          </a:p>
        </p:txBody>
      </p:sp>
      <p:graphicFrame>
        <p:nvGraphicFramePr>
          <p:cNvPr id="77869" name="Group 45"/>
          <p:cNvGraphicFramePr>
            <a:graphicFrameLocks noGrp="1"/>
          </p:cNvGraphicFramePr>
          <p:nvPr/>
        </p:nvGraphicFramePr>
        <p:xfrm>
          <a:off x="647700" y="1196975"/>
          <a:ext cx="4500562" cy="2743200"/>
        </p:xfrm>
        <a:graphic>
          <a:graphicData uri="http://schemas.openxmlformats.org/drawingml/2006/table">
            <a:tbl>
              <a:tblPr/>
              <a:tblGrid>
                <a:gridCol w="209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İşlem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Operat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ör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Örnek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Toplama, 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a+b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Çıkarma, 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a-b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Çarpma, 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a*b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Bölme, 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a/b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Üs alma, </a:t>
                      </a: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^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  <a:tab pos="2743200" algn="ctr"/>
                          <a:tab pos="5486400" algn="r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^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Parantez    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a*(</a:t>
                      </a:r>
                      <a:r>
                        <a:rPr kumimoji="0" lang="tr-T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b+c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( )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  <a:tab pos="2743200" algn="ctr"/>
                          <a:tab pos="5486400" algn="r"/>
                        </a:tabLst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2*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3+5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31" name="Text Box 44"/>
          <p:cNvSpPr txBox="1">
            <a:spLocks noChangeArrowheads="1"/>
          </p:cNvSpPr>
          <p:nvPr/>
        </p:nvSpPr>
        <p:spPr bwMode="auto">
          <a:xfrm>
            <a:off x="5184775" y="1628775"/>
            <a:ext cx="38163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b="1">
                <a:solidFill>
                  <a:srgbClr val="FF0000"/>
                </a:solidFill>
              </a:rPr>
              <a:t>Aritmetik Operatörlerin Öncelik Sıraları:</a:t>
            </a:r>
            <a:r>
              <a:rPr lang="tr-TR"/>
              <a:t> Tek bir matematiksel deyim içinde birden fazla işlem bir arada bulunabildiğine göre hangi işlemin öncelik hakkına sahip olduğunun bilinmesi yerinde olacaktır. </a:t>
            </a:r>
            <a:r>
              <a:rPr lang="tr-TR" b="1">
                <a:solidFill>
                  <a:srgbClr val="FF0000"/>
                </a:solidFill>
              </a:rPr>
              <a:t>MATLAB</a:t>
            </a:r>
            <a:r>
              <a:rPr lang="en-US"/>
              <a:t>’</a:t>
            </a:r>
            <a:r>
              <a:rPr lang="tr-TR"/>
              <a:t>de işlemlerin öncelik listesi aşağıda verilmiştir.  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46138" y="4184650"/>
            <a:ext cx="732948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r-TR" b="1" u="sng" dirty="0">
                <a:solidFill>
                  <a:srgbClr val="FF3300"/>
                </a:solidFill>
              </a:rPr>
              <a:t>Öncelik</a:t>
            </a:r>
            <a:r>
              <a:rPr lang="tr-TR" dirty="0"/>
              <a:t>	</a:t>
            </a:r>
            <a:r>
              <a:rPr lang="en-US" dirty="0"/>
              <a:t>               </a:t>
            </a:r>
            <a:r>
              <a:rPr lang="tr-TR" b="1" u="sng" dirty="0">
                <a:solidFill>
                  <a:srgbClr val="3333CC"/>
                </a:solidFill>
              </a:rPr>
              <a:t>İşlem</a:t>
            </a:r>
          </a:p>
          <a:p>
            <a:pPr>
              <a:defRPr/>
            </a:pPr>
            <a:r>
              <a:rPr lang="tr-TR" dirty="0">
                <a:solidFill>
                  <a:srgbClr val="006600"/>
                </a:solidFill>
              </a:rPr>
              <a:t>1.		</a:t>
            </a:r>
            <a:r>
              <a:rPr lang="tr-TR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Parantez (İçten Dışa Doğru)</a:t>
            </a:r>
          </a:p>
          <a:p>
            <a:pPr>
              <a:defRPr/>
            </a:pPr>
            <a:r>
              <a:rPr lang="tr-TR" dirty="0">
                <a:solidFill>
                  <a:srgbClr val="990033"/>
                </a:solidFill>
              </a:rPr>
              <a:t>2.		</a:t>
            </a:r>
            <a:r>
              <a:rPr lang="tr-TR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Üs Alma (Soldan Sağa Doğru)</a:t>
            </a:r>
            <a:r>
              <a:rPr lang="tr-TR" dirty="0"/>
              <a:t> </a:t>
            </a:r>
            <a:r>
              <a:rPr lang="en-US" dirty="0"/>
              <a:t>(2^2^3=???)</a:t>
            </a:r>
            <a:r>
              <a:rPr lang="tr-TR" dirty="0"/>
              <a:t>	</a:t>
            </a:r>
          </a:p>
          <a:p>
            <a:pPr>
              <a:defRPr/>
            </a:pPr>
            <a:r>
              <a:rPr lang="tr-TR" dirty="0">
                <a:solidFill>
                  <a:schemeClr val="tx2"/>
                </a:solidFill>
              </a:rPr>
              <a:t>3.		</a:t>
            </a:r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Çarpma ve Bölme (Soldan Sağa Doğru</a:t>
            </a:r>
            <a:r>
              <a:rPr lang="tr-TR" dirty="0"/>
              <a:t>)</a:t>
            </a:r>
          </a:p>
          <a:p>
            <a:pPr>
              <a:defRPr/>
            </a:pPr>
            <a:r>
              <a:rPr lang="tr-TR" dirty="0">
                <a:solidFill>
                  <a:schemeClr val="accent2"/>
                </a:solidFill>
              </a:rPr>
              <a:t>4.		</a:t>
            </a:r>
            <a:r>
              <a:rPr lang="tr-TR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Toplama ve Çıkarma (Soldan Sağa Doğru)</a:t>
            </a:r>
            <a:r>
              <a:rPr lang="tr-TR" dirty="0"/>
              <a:t> 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717550" y="728663"/>
            <a:ext cx="8280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800" b="1">
                <a:solidFill>
                  <a:srgbClr val="3333CC"/>
                </a:solidFill>
              </a:rPr>
              <a:t>MATLAB’in Kullanıma-</a:t>
            </a:r>
            <a:r>
              <a:rPr lang="en-US" sz="2800" b="1">
                <a:solidFill>
                  <a:srgbClr val="3333CC"/>
                </a:solidFill>
              </a:rPr>
              <a:t>Haz</a:t>
            </a:r>
            <a:r>
              <a:rPr lang="tr-TR" sz="2800" b="1">
                <a:solidFill>
                  <a:srgbClr val="3333CC"/>
                </a:solidFill>
              </a:rPr>
              <a:t>ı</a:t>
            </a:r>
            <a:r>
              <a:rPr lang="en-US" sz="2800" b="1">
                <a:solidFill>
                  <a:srgbClr val="3333CC"/>
                </a:solidFill>
              </a:rPr>
              <a:t>r </a:t>
            </a:r>
            <a:r>
              <a:rPr lang="tr-TR" sz="2800" b="1">
                <a:solidFill>
                  <a:srgbClr val="3333CC"/>
                </a:solidFill>
              </a:rPr>
              <a:t>Bazı Matematiksel Fonksiyon</a:t>
            </a:r>
            <a:r>
              <a:rPr lang="en-US" sz="2800" b="1">
                <a:solidFill>
                  <a:srgbClr val="3333CC"/>
                </a:solidFill>
              </a:rPr>
              <a:t>lar</a:t>
            </a:r>
            <a:r>
              <a:rPr lang="tr-TR" sz="2800" b="1">
                <a:solidFill>
                  <a:srgbClr val="3333CC"/>
                </a:solidFill>
              </a:rPr>
              <a:t>ı</a:t>
            </a:r>
            <a:endParaRPr lang="tr-TR" sz="2800" b="1"/>
          </a:p>
        </p:txBody>
      </p:sp>
      <p:pic>
        <p:nvPicPr>
          <p:cNvPr id="13321" name="Picture 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160588"/>
            <a:ext cx="78486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10" name="Group 2"/>
          <p:cNvGraphicFramePr>
            <a:graphicFrameLocks noGrp="1"/>
          </p:cNvGraphicFramePr>
          <p:nvPr>
            <p:ph/>
          </p:nvPr>
        </p:nvGraphicFramePr>
        <p:xfrm>
          <a:off x="539750" y="765175"/>
          <a:ext cx="7632700" cy="2879726"/>
        </p:xfrm>
        <a:graphic>
          <a:graphicData uri="http://schemas.openxmlformats.org/drawingml/2006/table">
            <a:tbl>
              <a:tblPr/>
              <a:tblGrid>
                <a:gridCol w="302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Matematiksel Yazılım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MATLAB de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Y</a:t>
                      </a: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azılım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ab-c+d-6+da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a*b-c+d-6+d*a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b+c</a:t>
                      </a:r>
                      <a:r>
                        <a:rPr kumimoji="0" lang="tr-T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-d/8-b</a:t>
                      </a:r>
                      <a:r>
                        <a:rPr kumimoji="0" lang="tr-T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b+c^3-d/8-b^2*c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5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a=1, b=2, c=3, d=4, e=5, f=6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iken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???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4067175" y="152400"/>
            <a:ext cx="15398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tr-TR" sz="2400" b="1">
                <a:solidFill>
                  <a:srgbClr val="0000CC"/>
                </a:solidFill>
              </a:rPr>
              <a:t>Örnekler:</a:t>
            </a: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60" name="Object 24"/>
          <p:cNvGraphicFramePr>
            <a:graphicFrameLocks noChangeAspect="1"/>
          </p:cNvGraphicFramePr>
          <p:nvPr/>
        </p:nvGraphicFramePr>
        <p:xfrm>
          <a:off x="755650" y="2060575"/>
          <a:ext cx="23764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Denklem" r:id="rId3" imgW="1625600" imgH="393700" progId="Equation.3">
                  <p:embed/>
                </p:oleObj>
              </mc:Choice>
              <mc:Fallback>
                <p:oleObj name="Denklem" r:id="rId3" imgW="1625600" imgH="39370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060575"/>
                        <a:ext cx="2376488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63" name="Object 27"/>
          <p:cNvGraphicFramePr>
            <a:graphicFrameLocks noChangeAspect="1"/>
          </p:cNvGraphicFramePr>
          <p:nvPr/>
        </p:nvGraphicFramePr>
        <p:xfrm>
          <a:off x="3749675" y="2254250"/>
          <a:ext cx="395287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name="Denklem" r:id="rId5" imgW="3136900" imgH="228600" progId="Equation.3">
                  <p:embed/>
                </p:oleObj>
              </mc:Choice>
              <mc:Fallback>
                <p:oleObj name="Denklem" r:id="rId5" imgW="3136900" imgH="2286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2254250"/>
                        <a:ext cx="3952875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0" y="3038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67" name="Object 31"/>
          <p:cNvGraphicFramePr>
            <a:graphicFrameLocks noChangeAspect="1"/>
          </p:cNvGraphicFramePr>
          <p:nvPr/>
        </p:nvGraphicFramePr>
        <p:xfrm>
          <a:off x="914400" y="2708275"/>
          <a:ext cx="22748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name="Denklem" r:id="rId7" imgW="1016000" imgH="609600" progId="Equation.3">
                  <p:embed/>
                </p:oleObj>
              </mc:Choice>
              <mc:Fallback>
                <p:oleObj name="Denklem" r:id="rId7" imgW="1016000" imgH="6096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08275"/>
                        <a:ext cx="2274888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468313" y="3933825"/>
            <a:ext cx="182721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tr-TR" sz="2400" b="1">
                <a:solidFill>
                  <a:srgbClr val="0000CC"/>
                </a:solidFill>
              </a:rPr>
              <a:t>Uygulama </a:t>
            </a:r>
            <a:r>
              <a:rPr lang="en-US" sz="2400" b="1">
                <a:solidFill>
                  <a:srgbClr val="0000CC"/>
                </a:solidFill>
              </a:rPr>
              <a:t>:</a:t>
            </a:r>
            <a:endParaRPr lang="tr-TR" sz="2400" b="1">
              <a:solidFill>
                <a:srgbClr val="0000CC"/>
              </a:solidFill>
            </a:endParaRPr>
          </a:p>
        </p:txBody>
      </p:sp>
      <p:sp>
        <p:nvSpPr>
          <p:cNvPr id="14369" name="Rectangle 33"/>
          <p:cNvSpPr>
            <a:spLocks noChangeArrowheads="1"/>
          </p:cNvSpPr>
          <p:nvPr/>
        </p:nvSpPr>
        <p:spPr bwMode="auto">
          <a:xfrm>
            <a:off x="0" y="27289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70" name="Object 34"/>
          <p:cNvGraphicFramePr>
            <a:graphicFrameLocks noChangeAspect="1"/>
          </p:cNvGraphicFramePr>
          <p:nvPr/>
        </p:nvGraphicFramePr>
        <p:xfrm>
          <a:off x="1619250" y="3860800"/>
          <a:ext cx="4824413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5" name="Denklem" r:id="rId9" imgW="2311400" imgH="901700" progId="Equation.3">
                  <p:embed/>
                </p:oleObj>
              </mc:Choice>
              <mc:Fallback>
                <p:oleObj name="Denklem" r:id="rId9" imgW="2311400" imgH="9017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860800"/>
                        <a:ext cx="4824413" cy="158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879475" y="5608638"/>
            <a:ext cx="433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/>
              <a:t>i</a:t>
            </a:r>
            <a:r>
              <a:rPr lang="tr-TR" sz="2000"/>
              <a:t>şlemini </a:t>
            </a:r>
            <a:r>
              <a:rPr lang="en-US" sz="2000" b="1">
                <a:solidFill>
                  <a:srgbClr val="FF0000"/>
                </a:solidFill>
              </a:rPr>
              <a:t>MATLAB</a:t>
            </a:r>
            <a:r>
              <a:rPr lang="tr-TR" sz="2000"/>
              <a:t> dilinde kodlayınız</a:t>
            </a:r>
            <a:r>
              <a:rPr lang="en-US" sz="2000"/>
              <a:t>.</a:t>
            </a:r>
            <a:r>
              <a:rPr lang="tr-TR" sz="200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951163" y="728663"/>
            <a:ext cx="3233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tr-TR" altLang="zh-CN" sz="2000" b="1">
                <a:solidFill>
                  <a:srgbClr val="0000CC"/>
                </a:solidFill>
                <a:ea typeface="宋体" pitchFamily="2" charset="-122"/>
              </a:rPr>
              <a:t>clc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 </a:t>
            </a:r>
            <a:r>
              <a:rPr lang="tr-TR" altLang="zh-CN" sz="2000" b="1">
                <a:solidFill>
                  <a:srgbClr val="0000CC"/>
                </a:solidFill>
                <a:ea typeface="宋体" pitchFamily="2" charset="-122"/>
              </a:rPr>
              <a:t>VE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 </a:t>
            </a:r>
            <a:r>
              <a:rPr lang="tr-TR" altLang="zh-CN" sz="2000" b="1">
                <a:solidFill>
                  <a:srgbClr val="0000CC"/>
                </a:solidFill>
                <a:ea typeface="宋体" pitchFamily="2" charset="-122"/>
              </a:rPr>
              <a:t>clear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 KOMUTLARI</a:t>
            </a:r>
            <a:endParaRPr lang="tr-TR" altLang="zh-CN" sz="2000" b="1">
              <a:solidFill>
                <a:srgbClr val="0000CC"/>
              </a:solidFill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119188" y="1284288"/>
            <a:ext cx="7594600" cy="369887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b="1" dirty="0" err="1">
                <a:solidFill>
                  <a:srgbClr val="FF0000"/>
                </a:solidFill>
                <a:ea typeface="宋体" pitchFamily="2" charset="-122"/>
              </a:rPr>
              <a:t>clc</a:t>
            </a:r>
            <a:r>
              <a:rPr lang="en-US" altLang="zh-CN" b="1" dirty="0">
                <a:ea typeface="宋体" pitchFamily="2" charset="-122"/>
              </a:rPr>
              <a:t> </a:t>
            </a:r>
            <a:r>
              <a:rPr lang="en-US" altLang="zh-CN" b="1" dirty="0" err="1">
                <a:ea typeface="宋体" pitchFamily="2" charset="-122"/>
              </a:rPr>
              <a:t>komutu</a:t>
            </a:r>
            <a:r>
              <a:rPr lang="en-US" altLang="zh-CN" b="1" dirty="0">
                <a:ea typeface="宋体" pitchFamily="2" charset="-122"/>
              </a:rPr>
              <a:t> </a:t>
            </a:r>
            <a:r>
              <a:rPr lang="en-US" altLang="zh-CN" b="1" dirty="0" err="1">
                <a:ea typeface="宋体" pitchFamily="2" charset="-122"/>
              </a:rPr>
              <a:t>komut</a:t>
            </a:r>
            <a:r>
              <a:rPr lang="en-US" altLang="zh-CN" b="1" dirty="0">
                <a:ea typeface="宋体" pitchFamily="2" charset="-122"/>
              </a:rPr>
              <a:t> </a:t>
            </a:r>
            <a:r>
              <a:rPr lang="en-US" altLang="zh-CN" b="1" dirty="0" err="1">
                <a:ea typeface="宋体" pitchFamily="2" charset="-122"/>
              </a:rPr>
              <a:t>penceresi</a:t>
            </a:r>
            <a:r>
              <a:rPr lang="tr-TR" altLang="zh-CN" b="1" dirty="0">
                <a:ea typeface="宋体" pitchFamily="2" charset="-122"/>
              </a:rPr>
              <a:t>ni</a:t>
            </a:r>
            <a:r>
              <a:rPr lang="en-US" altLang="zh-CN" b="1" dirty="0">
                <a:ea typeface="宋体" pitchFamily="2" charset="-122"/>
              </a:rPr>
              <a:t> </a:t>
            </a:r>
            <a:r>
              <a:rPr lang="en-US" altLang="zh-CN" b="1" dirty="0" err="1">
                <a:ea typeface="宋体" pitchFamily="2" charset="-122"/>
              </a:rPr>
              <a:t>temizler</a:t>
            </a:r>
            <a:r>
              <a:rPr lang="en-US" altLang="zh-CN" b="1" dirty="0">
                <a:ea typeface="宋体" pitchFamily="2" charset="-122"/>
              </a:rPr>
              <a:t>.</a:t>
            </a:r>
            <a:endParaRPr lang="tr-TR" b="1" dirty="0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112838" y="2025650"/>
            <a:ext cx="7594600" cy="64611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b="1">
                <a:solidFill>
                  <a:srgbClr val="FF0000"/>
                </a:solidFill>
                <a:ea typeface="宋体" pitchFamily="2" charset="-122"/>
              </a:rPr>
              <a:t>clear</a:t>
            </a:r>
            <a:r>
              <a:rPr lang="en-US" altLang="zh-CN" b="1">
                <a:ea typeface="宋体" pitchFamily="2" charset="-122"/>
              </a:rPr>
              <a:t> komutu b</a:t>
            </a:r>
            <a:r>
              <a:rPr lang="tr-TR" altLang="zh-CN" b="1">
                <a:ea typeface="宋体" pitchFamily="2" charset="-122"/>
              </a:rPr>
              <a:t>ü</a:t>
            </a:r>
            <a:r>
              <a:rPr lang="en-US" altLang="zh-CN" b="1">
                <a:ea typeface="宋体" pitchFamily="2" charset="-122"/>
              </a:rPr>
              <a:t>t</a:t>
            </a:r>
            <a:r>
              <a:rPr lang="tr-TR" altLang="zh-CN" b="1">
                <a:ea typeface="宋体" pitchFamily="2" charset="-122"/>
              </a:rPr>
              <a:t>ü</a:t>
            </a:r>
            <a:r>
              <a:rPr lang="en-US" altLang="zh-CN" b="1">
                <a:ea typeface="宋体" pitchFamily="2" charset="-122"/>
              </a:rPr>
              <a:t>n de</a:t>
            </a:r>
            <a:r>
              <a:rPr lang="tr-TR" altLang="zh-CN" b="1"/>
              <a:t>ğ</a:t>
            </a:r>
            <a:r>
              <a:rPr lang="en-US" altLang="zh-CN" b="1">
                <a:ea typeface="宋体" pitchFamily="2" charset="-122"/>
              </a:rPr>
              <a:t>i</a:t>
            </a:r>
            <a:r>
              <a:rPr lang="tr-TR" altLang="zh-CN" b="1"/>
              <a:t>ş</a:t>
            </a:r>
            <a:r>
              <a:rPr lang="en-US" altLang="zh-CN" b="1">
                <a:ea typeface="宋体" pitchFamily="2" charset="-122"/>
              </a:rPr>
              <a:t>kenleri ve fonksiyonlar</a:t>
            </a:r>
            <a:r>
              <a:rPr lang="tr-TR" altLang="zh-CN" b="1"/>
              <a:t>ı</a:t>
            </a:r>
            <a:r>
              <a:rPr lang="en-US" altLang="zh-CN" b="1">
                <a:ea typeface="宋体" pitchFamily="2" charset="-122"/>
              </a:rPr>
              <a:t> bellekten siler. (B</a:t>
            </a:r>
            <a:r>
              <a:rPr lang="tr-TR" altLang="zh-CN" b="1"/>
              <a:t>ü</a:t>
            </a:r>
            <a:r>
              <a:rPr lang="en-US" altLang="zh-CN" b="1">
                <a:ea typeface="宋体" pitchFamily="2" charset="-122"/>
              </a:rPr>
              <a:t>t</a:t>
            </a:r>
            <a:r>
              <a:rPr lang="tr-TR" altLang="zh-CN" b="1"/>
              <a:t>ü</a:t>
            </a:r>
            <a:r>
              <a:rPr lang="en-US" altLang="zh-CN" b="1">
                <a:ea typeface="宋体" pitchFamily="2" charset="-122"/>
              </a:rPr>
              <a:t>n de</a:t>
            </a:r>
            <a:r>
              <a:rPr lang="tr-TR" altLang="zh-CN" b="1"/>
              <a:t>ğ</a:t>
            </a:r>
            <a:r>
              <a:rPr lang="en-US" altLang="zh-CN" b="1">
                <a:ea typeface="宋体" pitchFamily="2" charset="-122"/>
              </a:rPr>
              <a:t>i</a:t>
            </a:r>
            <a:r>
              <a:rPr lang="tr-TR" altLang="zh-CN" b="1"/>
              <a:t>ş</a:t>
            </a:r>
            <a:r>
              <a:rPr lang="en-US" altLang="zh-CN" b="1">
                <a:ea typeface="宋体" pitchFamily="2" charset="-122"/>
              </a:rPr>
              <a:t>kenleri </a:t>
            </a:r>
            <a:r>
              <a:rPr lang="tr-TR" altLang="zh-CN" b="1"/>
              <a:t>ç</a:t>
            </a:r>
            <a:r>
              <a:rPr lang="en-US" altLang="zh-CN" b="1">
                <a:ea typeface="宋体" pitchFamily="2" charset="-122"/>
              </a:rPr>
              <a:t>al</a:t>
            </a:r>
            <a:r>
              <a:rPr lang="tr-TR" altLang="zh-CN" b="1"/>
              <a:t>ış</a:t>
            </a:r>
            <a:r>
              <a:rPr lang="en-US" altLang="zh-CN" b="1">
                <a:ea typeface="宋体" pitchFamily="2" charset="-122"/>
              </a:rPr>
              <a:t>ma alan</a:t>
            </a:r>
            <a:r>
              <a:rPr lang="tr-TR" altLang="zh-CN" b="1"/>
              <a:t>ı</a:t>
            </a:r>
            <a:r>
              <a:rPr lang="en-US" altLang="zh-CN" b="1">
                <a:ea typeface="宋体" pitchFamily="2" charset="-122"/>
              </a:rPr>
              <a:t>ndan (workspace) </a:t>
            </a:r>
            <a:r>
              <a:rPr lang="tr-TR" altLang="zh-CN" b="1"/>
              <a:t>çı</a:t>
            </a:r>
            <a:r>
              <a:rPr lang="en-US" altLang="zh-CN" b="1">
                <a:ea typeface="宋体" pitchFamily="2" charset="-122"/>
              </a:rPr>
              <a:t>kar</a:t>
            </a:r>
            <a:r>
              <a:rPr lang="tr-TR" altLang="zh-CN" b="1"/>
              <a:t>ı</a:t>
            </a:r>
            <a:r>
              <a:rPr lang="en-US" altLang="zh-CN" b="1">
                <a:ea typeface="宋体" pitchFamily="2" charset="-122"/>
              </a:rPr>
              <a:t>r.)</a:t>
            </a:r>
            <a:endParaRPr lang="tr-TR" b="1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014413" y="3090863"/>
            <a:ext cx="75946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L</a:t>
            </a:r>
            <a:r>
              <a:rPr lang="tr-TR" altLang="zh-CN" sz="2000" b="1">
                <a:solidFill>
                  <a:srgbClr val="0000CC"/>
                </a:solidFill>
              </a:rPr>
              <a:t>ü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tfen A</a:t>
            </a:r>
            <a:r>
              <a:rPr lang="tr-TR" altLang="zh-CN" sz="2000" b="1">
                <a:solidFill>
                  <a:srgbClr val="0000CC"/>
                </a:solidFill>
              </a:rPr>
              <a:t>ş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a</a:t>
            </a:r>
            <a:r>
              <a:rPr lang="tr-TR" altLang="zh-CN" sz="2000" b="1">
                <a:solidFill>
                  <a:srgbClr val="0000CC"/>
                </a:solidFill>
              </a:rPr>
              <a:t>ğı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daki Komutlar</a:t>
            </a:r>
            <a:r>
              <a:rPr lang="tr-TR" altLang="zh-CN" sz="2000" b="1">
                <a:solidFill>
                  <a:srgbClr val="0000CC"/>
                </a:solidFill>
              </a:rPr>
              <a:t>ı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 Komut Penceresinden </a:t>
            </a:r>
            <a:r>
              <a:rPr lang="tr-TR" altLang="zh-CN" sz="2000" b="1">
                <a:solidFill>
                  <a:srgbClr val="0000CC"/>
                </a:solidFill>
              </a:rPr>
              <a:t>Ç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al</a:t>
            </a:r>
            <a:r>
              <a:rPr lang="tr-TR" altLang="zh-CN" sz="2000" b="1">
                <a:solidFill>
                  <a:srgbClr val="0000CC"/>
                </a:solidFill>
              </a:rPr>
              <a:t>ış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t</a:t>
            </a:r>
            <a:r>
              <a:rPr lang="tr-TR" altLang="zh-CN" sz="2000" b="1">
                <a:solidFill>
                  <a:srgbClr val="0000CC"/>
                </a:solidFill>
              </a:rPr>
              <a:t>ı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r</a:t>
            </a:r>
            <a:r>
              <a:rPr lang="tr-TR" altLang="zh-CN" sz="2000" b="1">
                <a:solidFill>
                  <a:srgbClr val="0000CC"/>
                </a:solidFill>
              </a:rPr>
              <a:t>ı</a:t>
            </a:r>
            <a:r>
              <a:rPr lang="en-US" altLang="zh-CN" sz="2000" b="1">
                <a:solidFill>
                  <a:srgbClr val="0000CC"/>
                </a:solidFill>
                <a:ea typeface="宋体" pitchFamily="2" charset="-122"/>
              </a:rPr>
              <a:t>n:</a:t>
            </a:r>
          </a:p>
          <a:p>
            <a:pPr eaLnBrk="1" hangingPunct="1"/>
            <a:r>
              <a:rPr lang="en-US" sz="2000" b="1"/>
              <a:t>&gt;&gt;help  clc</a:t>
            </a:r>
          </a:p>
          <a:p>
            <a:pPr eaLnBrk="1" hangingPunct="1"/>
            <a:r>
              <a:rPr lang="en-US" sz="2000" b="1"/>
              <a:t>&gt;&gt;help  clear</a:t>
            </a:r>
          </a:p>
          <a:p>
            <a:pPr eaLnBrk="1" hangingPunct="1"/>
            <a:r>
              <a:rPr lang="en-US" sz="2000" b="1"/>
              <a:t>&gt;&gt;help  </a:t>
            </a:r>
            <a:r>
              <a:rPr lang="tr-TR" sz="2000" b="1"/>
              <a:t>abs</a:t>
            </a:r>
          </a:p>
          <a:p>
            <a:pPr eaLnBrk="1" hangingPunct="1"/>
            <a:r>
              <a:rPr lang="tr-TR" sz="2000" b="1"/>
              <a:t>&gt;&gt;help sqrt</a:t>
            </a:r>
          </a:p>
        </p:txBody>
      </p:sp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1011238" y="4735513"/>
            <a:ext cx="7524750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de-DE" sz="1600" b="1">
                <a:solidFill>
                  <a:srgbClr val="FF0000"/>
                </a:solidFill>
              </a:rPr>
              <a:t>Daha detayl</a:t>
            </a:r>
            <a:r>
              <a:rPr lang="tr-TR" sz="1600" b="1">
                <a:solidFill>
                  <a:srgbClr val="FF0000"/>
                </a:solidFill>
              </a:rPr>
              <a:t>ı</a:t>
            </a:r>
            <a:r>
              <a:rPr lang="de-DE" sz="1600" b="1">
                <a:solidFill>
                  <a:srgbClr val="FF0000"/>
                </a:solidFill>
              </a:rPr>
              <a:t> yard</a:t>
            </a:r>
            <a:r>
              <a:rPr lang="tr-TR" sz="1600" b="1">
                <a:solidFill>
                  <a:srgbClr val="FF0000"/>
                </a:solidFill>
              </a:rPr>
              <a:t>ı</a:t>
            </a:r>
            <a:r>
              <a:rPr lang="de-DE" sz="1600" b="1">
                <a:solidFill>
                  <a:srgbClr val="FF0000"/>
                </a:solidFill>
              </a:rPr>
              <a:t>m i</a:t>
            </a:r>
            <a:r>
              <a:rPr lang="tr-TR" sz="1600" b="1">
                <a:solidFill>
                  <a:srgbClr val="FF0000"/>
                </a:solidFill>
              </a:rPr>
              <a:t>ç</a:t>
            </a:r>
            <a:r>
              <a:rPr lang="de-DE" sz="1600" b="1">
                <a:solidFill>
                  <a:srgbClr val="FF0000"/>
                </a:solidFill>
              </a:rPr>
              <a:t>in </a:t>
            </a:r>
            <a:r>
              <a:rPr lang="tr-TR" sz="1600" b="1">
                <a:solidFill>
                  <a:srgbClr val="FF0000"/>
                </a:solidFill>
              </a:rPr>
              <a:t>(komutun kullanımına ait örnekleri de görmek için) </a:t>
            </a:r>
            <a:r>
              <a:rPr lang="tr-TR" sz="1600" b="1">
                <a:solidFill>
                  <a:srgbClr val="0000CC"/>
                </a:solidFill>
              </a:rPr>
              <a:t>doc</a:t>
            </a:r>
            <a:r>
              <a:rPr lang="tr-TR" sz="1600" b="1">
                <a:solidFill>
                  <a:srgbClr val="CC0000"/>
                </a:solidFill>
              </a:rPr>
              <a:t> </a:t>
            </a:r>
            <a:r>
              <a:rPr lang="tr-TR" sz="1600" b="1">
                <a:solidFill>
                  <a:srgbClr val="FF0000"/>
                </a:solidFill>
              </a:rPr>
              <a:t>komutundan faydalanabilirsiniz.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endParaRPr lang="tr-TR" sz="1600" b="1"/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en-US" sz="2000" b="1"/>
              <a:t>&gt;&gt;</a:t>
            </a:r>
            <a:r>
              <a:rPr lang="tr-TR" sz="2000" b="1"/>
              <a:t>doc</a:t>
            </a:r>
            <a:r>
              <a:rPr lang="en-US" sz="2000" b="1"/>
              <a:t>  </a:t>
            </a:r>
            <a:r>
              <a:rPr lang="tr-TR" sz="2000" b="1"/>
              <a:t>sqrt</a:t>
            </a:r>
            <a:endParaRPr lang="en-US" sz="20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2" name="Text Box 13"/>
          <p:cNvSpPr txBox="1">
            <a:spLocks noChangeArrowheads="1"/>
          </p:cNvSpPr>
          <p:nvPr/>
        </p:nvSpPr>
        <p:spPr bwMode="auto">
          <a:xfrm>
            <a:off x="1927225" y="617538"/>
            <a:ext cx="5400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zh-CN" sz="2400" b="1">
                <a:solidFill>
                  <a:srgbClr val="0000CC"/>
                </a:solidFill>
              </a:rPr>
              <a:t>MATLAB’ DE DEĞİŞKEN TÜRLERİ VE DEĞER ATAMALARI</a:t>
            </a:r>
            <a:r>
              <a:rPr lang="tr-TR" altLang="zh-CN" sz="2400" b="1">
                <a:solidFill>
                  <a:srgbClr val="990033"/>
                </a:solidFill>
              </a:rPr>
              <a:t> </a:t>
            </a:r>
            <a:endParaRPr lang="tr-TR" sz="2400" b="1">
              <a:solidFill>
                <a:srgbClr val="990033"/>
              </a:solidFill>
            </a:endParaRPr>
          </a:p>
        </p:txBody>
      </p:sp>
      <p:sp>
        <p:nvSpPr>
          <p:cNvPr id="12297" name="Text Box 14"/>
          <p:cNvSpPr txBox="1">
            <a:spLocks noChangeArrowheads="1"/>
          </p:cNvSpPr>
          <p:nvPr/>
        </p:nvSpPr>
        <p:spPr bwMode="auto">
          <a:xfrm>
            <a:off x="903288" y="1582738"/>
            <a:ext cx="8015287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ea typeface="宋体" pitchFamily="2" charset="-122"/>
              </a:rPr>
              <a:t>                                                             </a:t>
            </a:r>
            <a:endParaRPr lang="tr-TR" altLang="zh-CN" sz="2400" b="1" dirty="0">
              <a:ea typeface="宋体" pitchFamily="2" charset="-122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ea typeface="宋体" pitchFamily="2" charset="-122"/>
              </a:rPr>
              <a:t>Her</a:t>
            </a:r>
            <a:r>
              <a:rPr lang="tr-TR" altLang="zh-CN" sz="2400" b="1" dirty="0">
                <a:solidFill>
                  <a:srgbClr val="FF0000"/>
                </a:solidFill>
              </a:rPr>
              <a:t>ş</a:t>
            </a:r>
            <a:r>
              <a:rPr lang="en-US" altLang="zh-CN" sz="2400" b="1" dirty="0" err="1">
                <a:solidFill>
                  <a:srgbClr val="FF0000"/>
                </a:solidFill>
                <a:ea typeface="宋体" pitchFamily="2" charset="-122"/>
              </a:rPr>
              <a:t>ey</a:t>
            </a:r>
            <a:r>
              <a:rPr lang="en-US" altLang="zh-CN" sz="2400" b="1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sz="2400" b="1" dirty="0" err="1">
                <a:solidFill>
                  <a:srgbClr val="FF0000"/>
                </a:solidFill>
                <a:ea typeface="宋体" pitchFamily="2" charset="-122"/>
              </a:rPr>
              <a:t>matris</a:t>
            </a:r>
            <a:r>
              <a:rPr lang="en-US" altLang="zh-CN" sz="2400" b="1" dirty="0">
                <a:solidFill>
                  <a:srgbClr val="FF0000"/>
                </a:solidFill>
                <a:ea typeface="宋体" pitchFamily="2" charset="-122"/>
              </a:rPr>
              <a:t>?</a:t>
            </a:r>
            <a:endParaRPr lang="tr-TR" altLang="zh-CN" sz="2400" b="1" dirty="0">
              <a:solidFill>
                <a:srgbClr val="FF0000"/>
              </a:solidFill>
              <a:ea typeface="宋体" pitchFamily="2" charset="-122"/>
            </a:endParaRPr>
          </a:p>
          <a:p>
            <a:pPr>
              <a:defRPr/>
            </a:pPr>
            <a:endParaRPr lang="tr-TR" sz="2400" b="1" dirty="0"/>
          </a:p>
          <a:p>
            <a:pPr>
              <a:defRPr/>
            </a:pPr>
            <a:r>
              <a:rPr lang="tr-TR" sz="2400" b="1" dirty="0">
                <a:solidFill>
                  <a:srgbClr val="FF0000"/>
                </a:solidFill>
              </a:rPr>
              <a:t>MATLAB</a:t>
            </a:r>
            <a:r>
              <a:rPr lang="tr-TR" sz="2400" b="1" dirty="0"/>
              <a:t> </a:t>
            </a:r>
            <a:r>
              <a:rPr lang="tr-TR" sz="2400" dirty="0"/>
              <a:t>değişkenlerine</a:t>
            </a:r>
            <a:r>
              <a:rPr lang="tr-TR" sz="2400" b="1" dirty="0"/>
              <a:t> </a:t>
            </a:r>
            <a:r>
              <a:rPr lang="tr-TR" sz="2400" dirty="0"/>
              <a:t>değer olarak aşağıdakilerden herhangi birisi atanabilir:</a:t>
            </a:r>
          </a:p>
          <a:p>
            <a:pPr>
              <a:defRPr/>
            </a:pPr>
            <a:r>
              <a:rPr lang="tr-TR" sz="2400" dirty="0"/>
              <a:t> 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tr-TR" sz="2400" b="1" dirty="0">
                <a:solidFill>
                  <a:srgbClr val="FF0000"/>
                </a:solidFill>
              </a:rPr>
              <a:t>Matris</a:t>
            </a:r>
            <a:endParaRPr lang="tr-TR" sz="2400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tr-TR" sz="2400" b="1" dirty="0">
                <a:solidFill>
                  <a:srgbClr val="FF0000"/>
                </a:solidFill>
              </a:rPr>
              <a:t>Satır Vektörü</a:t>
            </a:r>
            <a:endParaRPr lang="tr-TR" sz="2400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tr-TR" sz="2400" b="1" dirty="0">
                <a:solidFill>
                  <a:srgbClr val="FF0000"/>
                </a:solidFill>
              </a:rPr>
              <a:t>Sütun Vektörü</a:t>
            </a:r>
            <a:endParaRPr lang="tr-TR" sz="2400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tr-TR" sz="2400" b="1" dirty="0">
                <a:solidFill>
                  <a:srgbClr val="FF0000"/>
                </a:solidFill>
              </a:rPr>
              <a:t>Karakter Dizisi (Katar) (</a:t>
            </a:r>
            <a:r>
              <a:rPr lang="tr-TR" sz="2400" b="1" dirty="0" err="1">
                <a:solidFill>
                  <a:srgbClr val="FF0000"/>
                </a:solidFill>
              </a:rPr>
              <a:t>String</a:t>
            </a:r>
            <a:r>
              <a:rPr lang="tr-TR" sz="2400" b="1" dirty="0">
                <a:solidFill>
                  <a:srgbClr val="FF0000"/>
                </a:solidFill>
              </a:rPr>
              <a:t>)</a:t>
            </a:r>
            <a:endParaRPr lang="tr-TR" sz="2400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tr-TR" sz="2400" b="1" dirty="0" err="1">
                <a:solidFill>
                  <a:srgbClr val="FF0000"/>
                </a:solidFill>
              </a:rPr>
              <a:t>Skaler</a:t>
            </a:r>
            <a:endParaRPr lang="en-US" altLang="zh-CN" sz="2400" b="1" dirty="0">
              <a:solidFill>
                <a:srgbClr val="FF0000"/>
              </a:solidFill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Text Box 13"/>
          <p:cNvSpPr txBox="1">
            <a:spLocks noChangeArrowheads="1"/>
          </p:cNvSpPr>
          <p:nvPr/>
        </p:nvSpPr>
        <p:spPr bwMode="auto">
          <a:xfrm>
            <a:off x="731838" y="465138"/>
            <a:ext cx="81105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FF"/>
                </a:solidFill>
              </a:rPr>
              <a:t>(İKİ BOYUTLU) MATRİSLERİN DEĞİŞKENLERE DEĞER OLARAK ATANMASI</a:t>
            </a:r>
          </a:p>
        </p:txBody>
      </p:sp>
      <p:sp>
        <p:nvSpPr>
          <p:cNvPr id="2" name="Dikdörtgen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71700" y="1405384"/>
            <a:ext cx="4697440" cy="1240532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tr-TR">
                <a:noFill/>
              </a:rPr>
              <a:t> </a:t>
            </a:r>
          </a:p>
        </p:txBody>
      </p:sp>
      <p:pic>
        <p:nvPicPr>
          <p:cNvPr id="17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2924175"/>
            <a:ext cx="6323013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0" name="Text Box 13"/>
          <p:cNvSpPr txBox="1">
            <a:spLocks noChangeArrowheads="1"/>
          </p:cNvSpPr>
          <p:nvPr/>
        </p:nvSpPr>
        <p:spPr bwMode="auto">
          <a:xfrm>
            <a:off x="731838" y="465138"/>
            <a:ext cx="81105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FF"/>
                </a:solidFill>
              </a:rPr>
              <a:t>(TEK BOYUTLU) SATIR VEKTÖRLERİNİN DEĞİŞKENLERE DEĞER OLARAK ATANMASI</a:t>
            </a:r>
          </a:p>
        </p:txBody>
      </p:sp>
      <p:sp>
        <p:nvSpPr>
          <p:cNvPr id="2" name="Dikdörtgen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79712" y="1502430"/>
            <a:ext cx="5946436" cy="52322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tr-TR">
                <a:noFill/>
              </a:rPr>
              <a:t> </a:t>
            </a:r>
          </a:p>
        </p:txBody>
      </p:sp>
      <p:pic>
        <p:nvPicPr>
          <p:cNvPr id="184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188" y="2290763"/>
            <a:ext cx="4795837" cy="384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4" name="Text Box 13"/>
          <p:cNvSpPr txBox="1">
            <a:spLocks noChangeArrowheads="1"/>
          </p:cNvSpPr>
          <p:nvPr/>
        </p:nvSpPr>
        <p:spPr bwMode="auto">
          <a:xfrm>
            <a:off x="731838" y="465138"/>
            <a:ext cx="81105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FF"/>
                </a:solidFill>
              </a:rPr>
              <a:t>(TEK BOYUTLU) SÜTUN VEKTÖRLERİNİN DEĞİŞKENLERE DEĞER OLARAK ATANMASI</a:t>
            </a:r>
          </a:p>
        </p:txBody>
      </p:sp>
      <p:pic>
        <p:nvPicPr>
          <p:cNvPr id="194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2924175"/>
            <a:ext cx="4929187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27784" y="1410545"/>
            <a:ext cx="4032194" cy="1230209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tr-TR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8" name="Text Box 13"/>
          <p:cNvSpPr txBox="1">
            <a:spLocks noChangeArrowheads="1"/>
          </p:cNvSpPr>
          <p:nvPr/>
        </p:nvSpPr>
        <p:spPr bwMode="auto">
          <a:xfrm>
            <a:off x="731838" y="566738"/>
            <a:ext cx="81105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FF"/>
                </a:solidFill>
              </a:rPr>
              <a:t>KARAKTER DİZİLERİNİN DEĞİŞKENLERE DEĞER OLARAK ATANMASI</a:t>
            </a:r>
          </a:p>
        </p:txBody>
      </p:sp>
      <p:pic>
        <p:nvPicPr>
          <p:cNvPr id="204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1570038"/>
            <a:ext cx="5129213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2" name="Text Box 13"/>
          <p:cNvSpPr txBox="1">
            <a:spLocks noChangeArrowheads="1"/>
          </p:cNvSpPr>
          <p:nvPr/>
        </p:nvSpPr>
        <p:spPr bwMode="auto">
          <a:xfrm>
            <a:off x="738188" y="465138"/>
            <a:ext cx="81105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FF"/>
                </a:solidFill>
              </a:rPr>
              <a:t>SKALERLERİN DEĞİŞKENLERE DEĞER OLARAK ATANMASI</a:t>
            </a:r>
          </a:p>
        </p:txBody>
      </p:sp>
      <p:pic>
        <p:nvPicPr>
          <p:cNvPr id="215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1558925"/>
            <a:ext cx="2836863" cy="476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6" name="Text Box 13"/>
          <p:cNvSpPr txBox="1">
            <a:spLocks noChangeArrowheads="1"/>
          </p:cNvSpPr>
          <p:nvPr/>
        </p:nvSpPr>
        <p:spPr bwMode="auto">
          <a:xfrm>
            <a:off x="738188" y="350838"/>
            <a:ext cx="8110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2400" b="1">
                <a:solidFill>
                  <a:srgbClr val="0000FF"/>
                </a:solidFill>
              </a:rPr>
              <a:t>ANS DEĞİŞKENİ</a:t>
            </a:r>
          </a:p>
        </p:txBody>
      </p:sp>
      <p:pic>
        <p:nvPicPr>
          <p:cNvPr id="225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988" y="944563"/>
            <a:ext cx="2066925" cy="541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>
                <a:solidFill>
                  <a:srgbClr val="0000CC"/>
                </a:solidFill>
              </a:rPr>
              <a:t>Ondalıklı Sayı Formatı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311275"/>
            <a:ext cx="8588375" cy="51482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000"/>
              <a:t>Bir işlem</a:t>
            </a:r>
            <a:r>
              <a:rPr lang="en-US" sz="2000"/>
              <a:t>in</a:t>
            </a:r>
            <a:r>
              <a:rPr lang="tr-TR" sz="2000"/>
              <a:t> sonucu</a:t>
            </a:r>
            <a:r>
              <a:rPr lang="en-US" sz="2000"/>
              <a:t>,</a:t>
            </a:r>
            <a:r>
              <a:rPr lang="tr-TR" sz="2000"/>
              <a:t> varsayılan (default) olarak 4 ondalık ile gösterilir.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r>
              <a:rPr lang="tr-TR" sz="2000"/>
              <a:t>O</a:t>
            </a:r>
            <a:r>
              <a:rPr lang="en-US" sz="2000"/>
              <a:t>ndal</a:t>
            </a:r>
            <a:r>
              <a:rPr lang="tr-TR" sz="2000"/>
              <a:t>ık hane sayısı format fonksiyonu ile değiştirilebilir.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endParaRPr lang="en-US" sz="2000"/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r>
              <a:rPr lang="de-DE" sz="2000" b="1">
                <a:solidFill>
                  <a:srgbClr val="FF0000"/>
                </a:solidFill>
              </a:rPr>
              <a:t>format</a:t>
            </a:r>
            <a:r>
              <a:rPr lang="de-DE" sz="2000"/>
              <a:t> </a:t>
            </a:r>
            <a:r>
              <a:rPr lang="tr-TR" sz="2000"/>
              <a:t>veya </a:t>
            </a:r>
            <a:r>
              <a:rPr lang="tr-TR" sz="2000" b="1">
                <a:solidFill>
                  <a:srgbClr val="FF0000"/>
                </a:solidFill>
              </a:rPr>
              <a:t>format </a:t>
            </a:r>
            <a:r>
              <a:rPr lang="de-DE" sz="2000" b="1">
                <a:solidFill>
                  <a:srgbClr val="FF0000"/>
                </a:solidFill>
              </a:rPr>
              <a:t>short</a:t>
            </a:r>
            <a:r>
              <a:rPr lang="de-DE" sz="2000"/>
              <a:t> </a:t>
            </a:r>
            <a:r>
              <a:rPr lang="tr-TR" sz="2000"/>
              <a:t>: 4 ondalık</a:t>
            </a:r>
            <a:endParaRPr lang="de-DE" sz="2000"/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r>
              <a:rPr lang="en-US" sz="2000" b="1">
                <a:solidFill>
                  <a:srgbClr val="FF0000"/>
                </a:solidFill>
              </a:rPr>
              <a:t>format bank</a:t>
            </a:r>
            <a:r>
              <a:rPr lang="tr-TR" sz="2000"/>
              <a:t>: 2 </a:t>
            </a:r>
            <a:r>
              <a:rPr lang="en-US" sz="2000"/>
              <a:t>ondalık</a:t>
            </a:r>
            <a:endParaRPr lang="tr-TR" sz="2000"/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r>
              <a:rPr lang="de-DE" sz="2000" b="1">
                <a:solidFill>
                  <a:srgbClr val="FF0000"/>
                </a:solidFill>
              </a:rPr>
              <a:t>format long</a:t>
            </a:r>
            <a:r>
              <a:rPr lang="tr-TR" sz="2000"/>
              <a:t>: </a:t>
            </a:r>
            <a:r>
              <a:rPr lang="de-DE" sz="2000"/>
              <a:t>15 </a:t>
            </a:r>
            <a:r>
              <a:rPr lang="tr-TR" sz="2000"/>
              <a:t>ondalık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r>
              <a:rPr lang="en-US" sz="2000" b="1">
                <a:solidFill>
                  <a:srgbClr val="FF0000"/>
                </a:solidFill>
              </a:rPr>
              <a:t>format rat</a:t>
            </a:r>
            <a:r>
              <a:rPr lang="tr-TR" sz="2000"/>
              <a:t>: Ondalık sayıları rasyonel sayı olarak gösterir.</a:t>
            </a:r>
            <a:endParaRPr lang="en-US" sz="2000"/>
          </a:p>
          <a:p>
            <a:pPr eaLnBrk="1" hangingPunct="1">
              <a:lnSpc>
                <a:spcPct val="80000"/>
              </a:lnSpc>
              <a:buClr>
                <a:srgbClr val="A50021"/>
              </a:buClr>
            </a:pPr>
            <a:r>
              <a:rPr lang="tr-TR" sz="2000" b="1"/>
              <a:t>UYGULAMA 1</a:t>
            </a:r>
            <a:r>
              <a:rPr lang="en-US" sz="2000" b="1"/>
              <a:t> :</a:t>
            </a:r>
            <a:r>
              <a:rPr lang="en-US" sz="2000"/>
              <a:t>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/>
              <a:t>     </a:t>
            </a:r>
            <a:r>
              <a:rPr lang="en-US" sz="2000">
                <a:solidFill>
                  <a:srgbClr val="0000CC"/>
                </a:solidFill>
              </a:rPr>
              <a:t>&gt;&gt;a=22/5</a:t>
            </a:r>
            <a:r>
              <a:rPr lang="en-US" sz="2000"/>
              <a:t> </a:t>
            </a:r>
            <a:r>
              <a:rPr lang="tr-TR" sz="2000"/>
              <a:t>i</a:t>
            </a:r>
            <a:r>
              <a:rPr lang="en-US" sz="2000"/>
              <a:t> yukar</a:t>
            </a:r>
            <a:r>
              <a:rPr lang="tr-TR" sz="2000"/>
              <a:t>ı</a:t>
            </a:r>
            <a:r>
              <a:rPr lang="en-US" sz="2000"/>
              <a:t>daki formatlar i</a:t>
            </a:r>
            <a:r>
              <a:rPr lang="tr-TR" sz="2000"/>
              <a:t>ç</a:t>
            </a:r>
            <a:r>
              <a:rPr lang="en-US" sz="2000"/>
              <a:t>in test ediniz.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/>
              <a:t>        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tr-TR" sz="2000"/>
              <a:t>     </a:t>
            </a:r>
            <a:r>
              <a:rPr lang="tr-TR" sz="2000" b="1"/>
              <a:t>UYGULAMA 2</a:t>
            </a:r>
            <a:r>
              <a:rPr lang="en-US" sz="2000" b="1"/>
              <a:t> :</a:t>
            </a:r>
            <a:r>
              <a:rPr lang="en-US" sz="2000"/>
              <a:t> Ayr</a:t>
            </a:r>
            <a:r>
              <a:rPr lang="tr-TR" sz="2000"/>
              <a:t>ı</a:t>
            </a:r>
            <a:r>
              <a:rPr lang="en-US" sz="2000"/>
              <a:t>ca a</a:t>
            </a:r>
            <a:r>
              <a:rPr lang="tr-TR" sz="2000"/>
              <a:t>ş</a:t>
            </a:r>
            <a:r>
              <a:rPr lang="en-US" sz="2000"/>
              <a:t>a</a:t>
            </a:r>
            <a:r>
              <a:rPr lang="tr-TR" sz="2000"/>
              <a:t>ğı</a:t>
            </a:r>
            <a:r>
              <a:rPr lang="en-US" sz="2000"/>
              <a:t>daki komutlar</a:t>
            </a:r>
            <a:r>
              <a:rPr lang="tr-TR" sz="2000"/>
              <a:t> dizisini</a:t>
            </a:r>
            <a:r>
              <a:rPr lang="en-US" sz="2000"/>
              <a:t> </a:t>
            </a:r>
            <a:r>
              <a:rPr lang="tr-TR" sz="2000"/>
              <a:t>ç</a:t>
            </a:r>
            <a:r>
              <a:rPr lang="en-US" sz="2000"/>
              <a:t>al</a:t>
            </a:r>
            <a:r>
              <a:rPr lang="tr-TR" sz="2000"/>
              <a:t>ış</a:t>
            </a:r>
            <a:r>
              <a:rPr lang="en-US" sz="2000"/>
              <a:t>t</a:t>
            </a:r>
            <a:r>
              <a:rPr lang="tr-TR" sz="2000"/>
              <a:t>ı</a:t>
            </a:r>
            <a:r>
              <a:rPr lang="en-US" sz="2000"/>
              <a:t>r</a:t>
            </a:r>
            <a:r>
              <a:rPr lang="tr-TR" sz="2000"/>
              <a:t>ı</a:t>
            </a:r>
            <a:r>
              <a:rPr lang="en-US" sz="2000"/>
              <a:t>n</a:t>
            </a:r>
            <a:r>
              <a:rPr lang="tr-TR" sz="2000"/>
              <a:t>ı</a:t>
            </a:r>
            <a:r>
              <a:rPr lang="en-US" sz="2000"/>
              <a:t>z.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/>
              <a:t>     </a:t>
            </a:r>
            <a:r>
              <a:rPr lang="en-US" sz="2000">
                <a:solidFill>
                  <a:srgbClr val="0000CC"/>
                </a:solidFill>
              </a:rPr>
              <a:t>&gt;&gt;format rat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>
                <a:solidFill>
                  <a:srgbClr val="0000CC"/>
                </a:solidFill>
              </a:rPr>
              <a:t>     &gt;&gt;a=22/5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>
                <a:solidFill>
                  <a:srgbClr val="0000CC"/>
                </a:solidFill>
              </a:rPr>
              <a:t>     &gt;&gt;b=1/3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>
                <a:solidFill>
                  <a:srgbClr val="0000CC"/>
                </a:solidFill>
              </a:rPr>
              <a:t>     &gt;&gt;c=a+b</a:t>
            </a:r>
          </a:p>
          <a:p>
            <a:pPr eaLnBrk="1" hangingPunct="1">
              <a:lnSpc>
                <a:spcPct val="80000"/>
              </a:lnSpc>
              <a:buClr>
                <a:srgbClr val="A50021"/>
              </a:buClr>
              <a:buFontTx/>
              <a:buNone/>
            </a:pPr>
            <a:r>
              <a:rPr lang="en-US" sz="2000">
                <a:solidFill>
                  <a:srgbClr val="0000CC"/>
                </a:solidFill>
              </a:rPr>
              <a:t>     &gt;&gt;format</a:t>
            </a:r>
            <a:endParaRPr lang="tr-TR" sz="2000">
              <a:solidFill>
                <a:srgbClr val="0000CC"/>
              </a:solidFill>
            </a:endParaRPr>
          </a:p>
        </p:txBody>
      </p:sp>
      <p:pic>
        <p:nvPicPr>
          <p:cNvPr id="23556" name="Picture 4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71" name="TextBox 11"/>
          <p:cNvSpPr txBox="1">
            <a:spLocks noChangeArrowheads="1"/>
          </p:cNvSpPr>
          <p:nvPr/>
        </p:nvSpPr>
        <p:spPr bwMode="auto">
          <a:xfrm>
            <a:off x="4462463" y="4999038"/>
            <a:ext cx="2081212" cy="120015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Clr>
                <a:srgbClr val="A50021"/>
              </a:buClr>
              <a:defRPr/>
            </a:pPr>
            <a:r>
              <a:rPr lang="en-US" b="1" dirty="0">
                <a:solidFill>
                  <a:srgbClr val="FF0000"/>
                </a:solidFill>
              </a:rPr>
              <a:t>&gt;&gt;</a:t>
            </a:r>
            <a:r>
              <a:rPr lang="tr-TR" b="1" dirty="0">
                <a:solidFill>
                  <a:srgbClr val="FF0000"/>
                </a:solidFill>
              </a:rPr>
              <a:t>format</a:t>
            </a:r>
          </a:p>
          <a:p>
            <a:pPr>
              <a:lnSpc>
                <a:spcPct val="80000"/>
              </a:lnSpc>
              <a:buClr>
                <a:srgbClr val="A50021"/>
              </a:buClr>
              <a:defRPr/>
            </a:pPr>
            <a:r>
              <a:rPr lang="en-US" b="1" dirty="0">
                <a:solidFill>
                  <a:srgbClr val="FF0000"/>
                </a:solidFill>
              </a:rPr>
              <a:t>&gt;&gt;pi</a:t>
            </a:r>
          </a:p>
          <a:p>
            <a:pPr>
              <a:lnSpc>
                <a:spcPct val="80000"/>
              </a:lnSpc>
              <a:buClr>
                <a:srgbClr val="A50021"/>
              </a:buClr>
              <a:defRPr/>
            </a:pPr>
            <a:r>
              <a:rPr lang="en-US" b="1" dirty="0">
                <a:solidFill>
                  <a:srgbClr val="FF0000"/>
                </a:solidFill>
              </a:rPr>
              <a:t>&gt;&gt;format long</a:t>
            </a:r>
          </a:p>
          <a:p>
            <a:pPr>
              <a:lnSpc>
                <a:spcPct val="80000"/>
              </a:lnSpc>
              <a:buClr>
                <a:srgbClr val="A50021"/>
              </a:buClr>
              <a:defRPr/>
            </a:pPr>
            <a:r>
              <a:rPr lang="en-US" b="1" dirty="0">
                <a:solidFill>
                  <a:srgbClr val="FF0000"/>
                </a:solidFill>
              </a:rPr>
              <a:t>&gt;&gt;pi</a:t>
            </a:r>
          </a:p>
          <a:p>
            <a:pPr>
              <a:lnSpc>
                <a:spcPct val="80000"/>
              </a:lnSpc>
              <a:buClr>
                <a:srgbClr val="A50021"/>
              </a:buClr>
              <a:defRPr/>
            </a:pPr>
            <a:r>
              <a:rPr lang="en-US" b="1" dirty="0">
                <a:solidFill>
                  <a:srgbClr val="FF0000"/>
                </a:solidFill>
              </a:rPr>
              <a:t>&gt;&gt;format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104900" y="1457325"/>
            <a:ext cx="76406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tr-TR" altLang="zh-CN" sz="2800" b="1">
                <a:solidFill>
                  <a:srgbClr val="0000CC"/>
                </a:solidFill>
              </a:rPr>
              <a:t>MATLAB PROGRAMLARINA KLAVYEDEN </a:t>
            </a:r>
          </a:p>
          <a:p>
            <a:pPr algn="ctr"/>
            <a:r>
              <a:rPr lang="tr-TR" altLang="zh-CN" sz="2800" b="1">
                <a:solidFill>
                  <a:srgbClr val="0000CC"/>
                </a:solidFill>
              </a:rPr>
              <a:t>VERİ AKTARIMI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39750" y="2828925"/>
            <a:ext cx="8385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tr-TR" altLang="zh-CN" b="1"/>
              <a:t>"</a:t>
            </a:r>
            <a:r>
              <a:rPr lang="tr-TR" altLang="zh-CN" b="1">
                <a:solidFill>
                  <a:srgbClr val="FF0000"/>
                </a:solidFill>
              </a:rPr>
              <a:t>input</a:t>
            </a:r>
            <a:r>
              <a:rPr lang="tr-TR" altLang="zh-CN" b="1"/>
              <a:t>" </a:t>
            </a:r>
            <a:r>
              <a:rPr lang="en-US" altLang="zh-CN" b="1">
                <a:ea typeface="宋体" pitchFamily="2" charset="-122"/>
              </a:rPr>
              <a:t>komut</a:t>
            </a:r>
            <a:r>
              <a:rPr lang="tr-TR" altLang="zh-CN" b="1"/>
              <a:t>u yardımıyla bir </a:t>
            </a:r>
            <a:r>
              <a:rPr lang="tr-TR" altLang="zh-CN" b="1">
                <a:solidFill>
                  <a:srgbClr val="FF0000"/>
                </a:solidFill>
              </a:rPr>
              <a:t>MATLAB</a:t>
            </a:r>
            <a:r>
              <a:rPr lang="tr-TR" altLang="zh-CN" b="1"/>
              <a:t> programı içerisinde değerlendirilmek üzere kullanıcıdan klavye yoluyla bir veri alınır ve bu veri</a:t>
            </a:r>
            <a:r>
              <a:rPr lang="en-US" altLang="zh-CN" b="1">
                <a:ea typeface="宋体" pitchFamily="2" charset="-122"/>
              </a:rPr>
              <a:t> </a:t>
            </a:r>
            <a:r>
              <a:rPr lang="tr-TR" altLang="zh-CN" b="1"/>
              <a:t>bir değişkene atanı</a:t>
            </a:r>
            <a:r>
              <a:rPr lang="en-US" altLang="zh-CN" b="1">
                <a:ea typeface="宋体" pitchFamily="2" charset="-122"/>
              </a:rPr>
              <a:t>r.</a:t>
            </a:r>
            <a:r>
              <a:rPr lang="tr-TR" altLang="zh-CN" b="1"/>
              <a:t>	</a:t>
            </a:r>
            <a:endParaRPr lang="tr-TR" b="1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862013" y="1727200"/>
            <a:ext cx="7261225" cy="523875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2800" b="1" dirty="0"/>
              <a:t>&gt;&gt; </a:t>
            </a:r>
            <a:r>
              <a:rPr lang="en-US" sz="2800" b="1" dirty="0"/>
              <a:t>sayi1</a:t>
            </a:r>
            <a:r>
              <a:rPr lang="tr-TR" sz="2800" b="1" dirty="0"/>
              <a:t>=</a:t>
            </a:r>
            <a:r>
              <a:rPr lang="tr-TR" sz="2800" b="1" dirty="0">
                <a:solidFill>
                  <a:srgbClr val="FF0000"/>
                </a:solidFill>
              </a:rPr>
              <a:t>input</a:t>
            </a:r>
            <a:r>
              <a:rPr lang="tr-TR" sz="2800" dirty="0"/>
              <a:t>(</a:t>
            </a:r>
            <a:r>
              <a:rPr lang="tr-TR" altLang="zh-CN" sz="2800" b="1" dirty="0"/>
              <a:t>'</a:t>
            </a:r>
            <a:r>
              <a:rPr lang="en-US" sz="2800" b="1" dirty="0" err="1"/>
              <a:t>Lutfen</a:t>
            </a:r>
            <a:r>
              <a:rPr lang="en-US" sz="2800" dirty="0"/>
              <a:t> </a:t>
            </a:r>
            <a:r>
              <a:rPr lang="en-US" sz="2800" b="1" dirty="0"/>
              <a:t>1. </a:t>
            </a:r>
            <a:r>
              <a:rPr lang="en-US" sz="2800" b="1" dirty="0" err="1"/>
              <a:t>Sayiyi</a:t>
            </a:r>
            <a:r>
              <a:rPr lang="en-US" sz="2800" b="1" dirty="0"/>
              <a:t> G</a:t>
            </a:r>
            <a:r>
              <a:rPr lang="tr-TR" sz="2800" b="1" dirty="0"/>
              <a:t>iriniz= </a:t>
            </a:r>
            <a:r>
              <a:rPr lang="tr-TR" altLang="zh-CN" sz="2800" b="1" dirty="0"/>
              <a:t>'</a:t>
            </a:r>
            <a:r>
              <a:rPr lang="tr-TR" sz="2800" dirty="0"/>
              <a:t>)</a:t>
            </a:r>
            <a:endParaRPr lang="tr-TR" sz="2800" b="1" dirty="0"/>
          </a:p>
        </p:txBody>
      </p:sp>
      <p:sp>
        <p:nvSpPr>
          <p:cNvPr id="25609" name="Text Box 17"/>
          <p:cNvSpPr txBox="1">
            <a:spLocks noChangeArrowheads="1"/>
          </p:cNvSpPr>
          <p:nvPr/>
        </p:nvSpPr>
        <p:spPr bwMode="auto">
          <a:xfrm>
            <a:off x="588963" y="784225"/>
            <a:ext cx="82883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altLang="zh-CN" sz="2800" b="1">
                <a:solidFill>
                  <a:srgbClr val="FF0000"/>
                </a:solidFill>
              </a:rPr>
              <a:t>input</a:t>
            </a:r>
            <a:r>
              <a:rPr lang="tr-TR" altLang="zh-CN" sz="2800" b="1">
                <a:solidFill>
                  <a:srgbClr val="0000CC"/>
                </a:solidFill>
              </a:rPr>
              <a:t> KOMUTU İLE KLAVYEDEN SAYISAL VERİ TEMİNİ</a:t>
            </a:r>
            <a:endParaRPr lang="tr-TR" sz="2800" b="1"/>
          </a:p>
        </p:txBody>
      </p:sp>
      <p:sp>
        <p:nvSpPr>
          <p:cNvPr id="2" name="Cloud 1"/>
          <p:cNvSpPr/>
          <p:nvPr/>
        </p:nvSpPr>
        <p:spPr>
          <a:xfrm>
            <a:off x="4246563" y="2470150"/>
            <a:ext cx="4864100" cy="1331913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1600" b="1" dirty="0">
                <a:solidFill>
                  <a:schemeClr val="tx2"/>
                </a:solidFill>
              </a:rPr>
              <a:t>Tek tı</a:t>
            </a:r>
            <a:r>
              <a:rPr lang="en-US" sz="1600" b="1" dirty="0" err="1">
                <a:solidFill>
                  <a:schemeClr val="tx2"/>
                </a:solidFill>
              </a:rPr>
              <a:t>rnaklar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 err="1">
                <a:solidFill>
                  <a:schemeClr val="tx2"/>
                </a:solidFill>
              </a:rPr>
              <a:t>aras</a:t>
            </a:r>
            <a:r>
              <a:rPr lang="tr-TR" sz="1600" b="1" dirty="0">
                <a:solidFill>
                  <a:schemeClr val="tx2"/>
                </a:solidFill>
              </a:rPr>
              <a:t>ı</a:t>
            </a:r>
            <a:r>
              <a:rPr lang="en-US" sz="1600" b="1" dirty="0" err="1">
                <a:solidFill>
                  <a:schemeClr val="tx2"/>
                </a:solidFill>
              </a:rPr>
              <a:t>na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 err="1">
                <a:solidFill>
                  <a:schemeClr val="tx2"/>
                </a:solidFill>
              </a:rPr>
              <a:t>nas</a:t>
            </a:r>
            <a:r>
              <a:rPr lang="tr-TR" sz="1600" b="1" dirty="0">
                <a:solidFill>
                  <a:schemeClr val="tx2"/>
                </a:solidFill>
              </a:rPr>
              <a:t>ı</a:t>
            </a:r>
            <a:r>
              <a:rPr lang="en-US" sz="1600" b="1" dirty="0">
                <a:solidFill>
                  <a:schemeClr val="tx2"/>
                </a:solidFill>
              </a:rPr>
              <a:t>l</a:t>
            </a:r>
            <a:r>
              <a:rPr lang="tr-TR" sz="1600" b="1" dirty="0">
                <a:solidFill>
                  <a:schemeClr val="tx2"/>
                </a:solidFill>
              </a:rPr>
              <a:t> bir bilgi girmesi gerektiği </a:t>
            </a:r>
            <a:r>
              <a:rPr lang="en-US" sz="1600" b="1" dirty="0" err="1">
                <a:solidFill>
                  <a:schemeClr val="tx2"/>
                </a:solidFill>
              </a:rPr>
              <a:t>hususunda</a:t>
            </a:r>
            <a:r>
              <a:rPr lang="tr-TR" sz="1600" b="1" dirty="0">
                <a:solidFill>
                  <a:schemeClr val="tx2"/>
                </a:solidFill>
              </a:rPr>
              <a:t> kullanıcıya verilecek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 err="1">
                <a:solidFill>
                  <a:schemeClr val="tx2"/>
                </a:solidFill>
              </a:rPr>
              <a:t>uyar</a:t>
            </a:r>
            <a:r>
              <a:rPr lang="tr-TR" sz="1600" b="1" dirty="0">
                <a:solidFill>
                  <a:schemeClr val="tx2"/>
                </a:solidFill>
              </a:rPr>
              <a:t>ı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 err="1">
                <a:solidFill>
                  <a:schemeClr val="tx2"/>
                </a:solidFill>
              </a:rPr>
              <a:t>mesaj</a:t>
            </a:r>
            <a:r>
              <a:rPr lang="tr-TR" sz="1600" b="1" dirty="0">
                <a:solidFill>
                  <a:schemeClr val="tx2"/>
                </a:solidFill>
              </a:rPr>
              <a:t>ı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  <a:r>
              <a:rPr lang="en-US" sz="1600" b="1" dirty="0" err="1">
                <a:solidFill>
                  <a:schemeClr val="tx2"/>
                </a:solidFill>
              </a:rPr>
              <a:t>yaz</a:t>
            </a:r>
            <a:r>
              <a:rPr lang="tr-TR" sz="1600" b="1" dirty="0">
                <a:solidFill>
                  <a:schemeClr val="tx2"/>
                </a:solidFill>
              </a:rPr>
              <a:t>ı</a:t>
            </a:r>
            <a:r>
              <a:rPr lang="en-US" sz="1600" b="1" dirty="0">
                <a:solidFill>
                  <a:schemeClr val="tx2"/>
                </a:solidFill>
              </a:rPr>
              <a:t>l</a:t>
            </a:r>
            <a:r>
              <a:rPr lang="tr-TR" sz="1600" b="1" dirty="0">
                <a:solidFill>
                  <a:schemeClr val="tx2"/>
                </a:solidFill>
              </a:rPr>
              <a:t>ı</a:t>
            </a:r>
            <a:r>
              <a:rPr lang="en-US" sz="1600" b="1" dirty="0">
                <a:solidFill>
                  <a:schemeClr val="tx2"/>
                </a:solidFill>
              </a:rPr>
              <a:t>r. 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852488" y="2611438"/>
            <a:ext cx="3292475" cy="523875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2800" b="1" dirty="0"/>
              <a:t>&gt;&gt; </a:t>
            </a:r>
            <a:r>
              <a:rPr lang="en-US" sz="2800" b="1" dirty="0"/>
              <a:t>sayi1</a:t>
            </a:r>
            <a:r>
              <a:rPr lang="tr-TR" sz="2800" b="1" dirty="0"/>
              <a:t>=</a:t>
            </a:r>
            <a:r>
              <a:rPr lang="tr-TR" sz="2800" b="1" dirty="0">
                <a:solidFill>
                  <a:srgbClr val="FF0000"/>
                </a:solidFill>
              </a:rPr>
              <a:t>input</a:t>
            </a:r>
            <a:r>
              <a:rPr lang="tr-TR" sz="2800" dirty="0"/>
              <a:t>(</a:t>
            </a:r>
            <a:r>
              <a:rPr lang="tr-TR" altLang="zh-CN" sz="2800" b="1" dirty="0"/>
              <a:t>'</a:t>
            </a:r>
            <a:r>
              <a:rPr lang="en-US" sz="2800" b="1" dirty="0"/>
              <a:t>8</a:t>
            </a:r>
            <a:r>
              <a:rPr lang="tr-TR" altLang="zh-CN" sz="2800" b="1" dirty="0"/>
              <a:t>'</a:t>
            </a:r>
            <a:r>
              <a:rPr lang="tr-TR" sz="2800" dirty="0"/>
              <a:t>)</a:t>
            </a:r>
            <a:endParaRPr lang="tr-TR" sz="28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976438" y="2481263"/>
            <a:ext cx="1044575" cy="911225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087563" y="2470150"/>
            <a:ext cx="900112" cy="931863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4076700"/>
            <a:ext cx="65468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2" name="Text Box 17"/>
          <p:cNvSpPr txBox="1">
            <a:spLocks noChangeArrowheads="1"/>
          </p:cNvSpPr>
          <p:nvPr/>
        </p:nvSpPr>
        <p:spPr bwMode="auto">
          <a:xfrm>
            <a:off x="1096963" y="296863"/>
            <a:ext cx="78676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altLang="zh-CN" sz="2800" b="1">
                <a:solidFill>
                  <a:srgbClr val="FF0000"/>
                </a:solidFill>
              </a:rPr>
              <a:t>input</a:t>
            </a:r>
            <a:r>
              <a:rPr lang="tr-TR" altLang="zh-CN" sz="2800" b="1">
                <a:solidFill>
                  <a:srgbClr val="0000CC"/>
                </a:solidFill>
              </a:rPr>
              <a:t> KOMUTU İLE KLAVYEDEN METİNSEL VERİ TEMİNİ</a:t>
            </a:r>
            <a:endParaRPr lang="tr-TR" sz="2800" b="1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116013" y="1250950"/>
            <a:ext cx="7740650" cy="523875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2800" b="1" dirty="0"/>
              <a:t>&gt;&gt; </a:t>
            </a:r>
            <a:r>
              <a:rPr lang="en-US" altLang="zh-CN" sz="2800" b="1" dirty="0" err="1">
                <a:ea typeface="宋体" pitchFamily="2" charset="-122"/>
              </a:rPr>
              <a:t>isim</a:t>
            </a:r>
            <a:r>
              <a:rPr lang="tr-TR" altLang="zh-CN" sz="2800" b="1" dirty="0"/>
              <a:t>=</a:t>
            </a:r>
            <a:r>
              <a:rPr lang="tr-TR" altLang="zh-CN" sz="2800" b="1" dirty="0">
                <a:solidFill>
                  <a:srgbClr val="FF0000"/>
                </a:solidFill>
              </a:rPr>
              <a:t>input</a:t>
            </a:r>
            <a:r>
              <a:rPr lang="tr-TR" altLang="zh-CN" sz="2800" b="1" dirty="0"/>
              <a:t>('</a:t>
            </a:r>
            <a:r>
              <a:rPr lang="en-US" altLang="zh-CN" sz="2800" b="1" dirty="0" err="1"/>
              <a:t>Lutfen</a:t>
            </a:r>
            <a:r>
              <a:rPr lang="en-US" altLang="zh-CN" sz="2800" b="1" dirty="0"/>
              <a:t> </a:t>
            </a:r>
            <a:r>
              <a:rPr lang="tr-TR" altLang="zh-CN" sz="2800" b="1" dirty="0" err="1"/>
              <a:t>Isminizi</a:t>
            </a:r>
            <a:r>
              <a:rPr lang="tr-TR" altLang="zh-CN" sz="2800" b="1" dirty="0"/>
              <a:t> Giriniz = '</a:t>
            </a:r>
            <a:r>
              <a:rPr lang="en-US" altLang="zh-CN" sz="2800" b="1" dirty="0">
                <a:ea typeface="宋体" pitchFamily="2" charset="-122"/>
              </a:rPr>
              <a:t>, </a:t>
            </a:r>
            <a:r>
              <a:rPr lang="tr-TR" altLang="zh-CN" sz="2800" b="1" dirty="0">
                <a:solidFill>
                  <a:srgbClr val="CC0000"/>
                </a:solidFill>
              </a:rPr>
              <a:t>'</a:t>
            </a:r>
            <a:r>
              <a:rPr lang="en-US" altLang="zh-CN" sz="2800" b="1" dirty="0">
                <a:solidFill>
                  <a:srgbClr val="CC0000"/>
                </a:solidFill>
                <a:ea typeface="宋体" pitchFamily="2" charset="-122"/>
              </a:rPr>
              <a:t>s</a:t>
            </a:r>
            <a:r>
              <a:rPr lang="tr-TR" altLang="zh-CN" sz="2800" b="1" dirty="0">
                <a:solidFill>
                  <a:srgbClr val="CC0000"/>
                </a:solidFill>
              </a:rPr>
              <a:t>'</a:t>
            </a:r>
            <a:r>
              <a:rPr lang="en-US" altLang="zh-CN" sz="2800" b="1" dirty="0">
                <a:ea typeface="宋体" pitchFamily="2" charset="-122"/>
              </a:rPr>
              <a:t> </a:t>
            </a:r>
            <a:r>
              <a:rPr lang="tr-TR" altLang="zh-CN" sz="2800" b="1" dirty="0"/>
              <a:t>)</a:t>
            </a:r>
            <a:endParaRPr lang="tr-TR" sz="2800" b="1" dirty="0"/>
          </a:p>
        </p:txBody>
      </p:sp>
      <p:pic>
        <p:nvPicPr>
          <p:cNvPr id="26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1881188"/>
            <a:ext cx="5246687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lecturenotes</Template>
  <TotalTime>2935</TotalTime>
  <Words>1576</Words>
  <Application>Microsoft Office PowerPoint</Application>
  <PresentationFormat>Ekran Gösterisi (4:3)</PresentationFormat>
  <Paragraphs>172</Paragraphs>
  <Slides>24</Slides>
  <Notes>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24</vt:i4>
      </vt:variant>
    </vt:vector>
  </HeadingPairs>
  <TitlesOfParts>
    <vt:vector size="32" baseType="lpstr">
      <vt:lpstr>宋体</vt:lpstr>
      <vt:lpstr>Arial</vt:lpstr>
      <vt:lpstr>Times New Roman</vt:lpstr>
      <vt:lpstr>Verdana</vt:lpstr>
      <vt:lpstr>Wingdings</vt:lpstr>
      <vt:lpstr>lecturenotes</vt:lpstr>
      <vt:lpstr>Photo Editor Fotoğrafı</vt:lpstr>
      <vt:lpstr>Denklem</vt:lpstr>
      <vt:lpstr>PowerPoint Sunusu</vt:lpstr>
      <vt:lpstr>PowerPoint Sunusu</vt:lpstr>
      <vt:lpstr>MATLAB Programının Tipik Kullanım Alanları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Ondalıklı Sayı Formatı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Lecture1</dc:title>
  <dc:creator>Deniz Dal</dc:creator>
  <cp:lastModifiedBy>Gürşah GÜRÜF</cp:lastModifiedBy>
  <cp:revision>799</cp:revision>
  <dcterms:created xsi:type="dcterms:W3CDTF">1999-02-15T21:55:23Z</dcterms:created>
  <dcterms:modified xsi:type="dcterms:W3CDTF">2024-09-21T16:04:25Z</dcterms:modified>
</cp:coreProperties>
</file>