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6"/>
  </p:notesMasterIdLst>
  <p:handoutMasterIdLst>
    <p:handoutMasterId r:id="rId27"/>
  </p:handoutMasterIdLst>
  <p:sldIdLst>
    <p:sldId id="374" r:id="rId2"/>
    <p:sldId id="334" r:id="rId3"/>
    <p:sldId id="288" r:id="rId4"/>
    <p:sldId id="333" r:id="rId5"/>
    <p:sldId id="287" r:id="rId6"/>
    <p:sldId id="289" r:id="rId7"/>
    <p:sldId id="375" r:id="rId8"/>
    <p:sldId id="388" r:id="rId9"/>
    <p:sldId id="380" r:id="rId10"/>
    <p:sldId id="387" r:id="rId11"/>
    <p:sldId id="389" r:id="rId12"/>
    <p:sldId id="376" r:id="rId13"/>
    <p:sldId id="390" r:id="rId14"/>
    <p:sldId id="391" r:id="rId15"/>
    <p:sldId id="378" r:id="rId16"/>
    <p:sldId id="379" r:id="rId17"/>
    <p:sldId id="392" r:id="rId18"/>
    <p:sldId id="382" r:id="rId19"/>
    <p:sldId id="383" r:id="rId20"/>
    <p:sldId id="299" r:id="rId21"/>
    <p:sldId id="330" r:id="rId22"/>
    <p:sldId id="328" r:id="rId23"/>
    <p:sldId id="354" r:id="rId24"/>
    <p:sldId id="355" r:id="rId25"/>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00FF"/>
    <a:srgbClr val="33CC33"/>
    <a:srgbClr val="3333FF"/>
    <a:srgbClr val="66FFCC"/>
    <a:srgbClr val="CCFF66"/>
    <a:srgbClr val="33CC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8" d="100"/>
          <a:sy n="78" d="100"/>
        </p:scale>
        <p:origin x="619" y="4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tr-TR"/>
          </a:p>
        </p:txBody>
      </p:sp>
      <p:sp>
        <p:nvSpPr>
          <p:cNvPr id="2560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tr-TR"/>
          </a:p>
        </p:txBody>
      </p:sp>
      <p:sp>
        <p:nvSpPr>
          <p:cNvPr id="2560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tr-TR"/>
          </a:p>
        </p:txBody>
      </p:sp>
      <p:sp>
        <p:nvSpPr>
          <p:cNvPr id="2560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E91BC10-28A5-45D7-BD15-675CFFF9A32A}" type="slidenum">
              <a:rPr lang="tr-TR"/>
              <a:pPr>
                <a:defRPr/>
              </a:pPr>
              <a:t>‹#›</a:t>
            </a:fld>
            <a:endParaRPr lang="tr-TR"/>
          </a:p>
        </p:txBody>
      </p:sp>
    </p:spTree>
    <p:extLst>
      <p:ext uri="{BB962C8B-B14F-4D97-AF65-F5344CB8AC3E}">
        <p14:creationId xmlns:p14="http://schemas.microsoft.com/office/powerpoint/2010/main" val="3043808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tr-TR"/>
          </a:p>
        </p:txBody>
      </p:sp>
      <p:sp>
        <p:nvSpPr>
          <p:cNvPr id="235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tr-TR"/>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235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tr-TR"/>
          </a:p>
        </p:txBody>
      </p:sp>
      <p:sp>
        <p:nvSpPr>
          <p:cNvPr id="235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85C741F-1AF6-48E4-B785-3E4DA9C71A87}" type="slidenum">
              <a:rPr lang="tr-TR"/>
              <a:pPr>
                <a:defRPr/>
              </a:pPr>
              <a:t>‹#›</a:t>
            </a:fld>
            <a:endParaRPr lang="tr-TR"/>
          </a:p>
        </p:txBody>
      </p:sp>
    </p:spTree>
    <p:extLst>
      <p:ext uri="{BB962C8B-B14F-4D97-AF65-F5344CB8AC3E}">
        <p14:creationId xmlns:p14="http://schemas.microsoft.com/office/powerpoint/2010/main" val="36319875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737525E-3EF4-4748-AEBD-0CA127E61A28}" type="slidenum">
              <a:rPr lang="tr-TR" smtClean="0"/>
              <a:pPr/>
              <a:t>2</a:t>
            </a:fld>
            <a:endParaRPr lang="tr-T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A8A59E9-00F7-48C0-95FE-7FD743E1851F}" type="slidenum">
              <a:rPr lang="tr-TR" smtClean="0"/>
              <a:pPr/>
              <a:t>3</a:t>
            </a:fld>
            <a:endParaRPr lang="tr-T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FCA14C6-4398-4A1B-974E-896B8DD7B5E5}" type="slidenum">
              <a:rPr lang="tr-TR" smtClean="0"/>
              <a:pPr/>
              <a:t>4</a:t>
            </a:fld>
            <a:endParaRPr lang="tr-T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101D26D-EEAE-4CE8-ACFE-FC32B2052BF2}" type="slidenum">
              <a:rPr lang="tr-TR" smtClean="0"/>
              <a:pPr/>
              <a:t>5</a:t>
            </a:fld>
            <a:endParaRPr lang="tr-T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155AABB-9208-4EEB-B05A-CD33D7D4C4C6}" type="slidenum">
              <a:rPr lang="tr-TR" smtClean="0"/>
              <a:pPr/>
              <a:t>6</a:t>
            </a:fld>
            <a:endParaRPr lang="tr-T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08741E7-7D55-496C-BEF6-D8FBD125B43F}" type="slidenum">
              <a:rPr lang="tr-TR" smtClean="0"/>
              <a:pPr/>
              <a:t>9</a:t>
            </a:fld>
            <a:endParaRPr lang="tr-T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EF423DC-6F25-46AA-8C53-164D026F6B6F}" type="slidenum">
              <a:rPr lang="tr-TR" smtClean="0"/>
              <a:pPr/>
              <a:t>12</a:t>
            </a:fld>
            <a:endParaRPr lang="tr-T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034654F-2091-48F9-AEA5-274FF709889B}" type="slidenum">
              <a:rPr lang="tr-TR" smtClean="0"/>
              <a:pPr/>
              <a:t>15</a:t>
            </a:fld>
            <a:endParaRPr lang="tr-T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A47EFE6-0084-455B-8547-73595C274913}" type="slidenum">
              <a:rPr lang="tr-TR" smtClean="0"/>
              <a:pPr/>
              <a:t>16</a:t>
            </a:fld>
            <a:endParaRPr lang="tr-T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A0356E4-B2AE-485B-9F24-6CE65FCB74AD}" type="slidenum">
              <a:rPr lang="tr-TR" smtClean="0"/>
              <a:pPr/>
              <a:t>18</a:t>
            </a:fld>
            <a:endParaRPr lang="tr-T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EF08B0A-0EBC-473F-A4BA-99C01B6C10EC}" type="slidenum">
              <a:rPr lang="tr-TR" smtClean="0"/>
              <a:pPr/>
              <a:t>19</a:t>
            </a:fld>
            <a:endParaRPr lang="tr-T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6F99EA8-86B0-46B6-85AE-99DABC1ECF56}" type="slidenum">
              <a:rPr lang="tr-TR" smtClean="0"/>
              <a:pPr/>
              <a:t>20</a:t>
            </a:fld>
            <a:endParaRPr lang="tr-T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D7B4FF4-A150-4CBD-965D-79F8F8FD6BD0}" type="slidenum">
              <a:rPr lang="tr-TR" smtClean="0"/>
              <a:pPr/>
              <a:t>21</a:t>
            </a:fld>
            <a:endParaRPr lang="tr-T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49D1DF4-974C-4F46-BDA2-4A37A6D38FE3}" type="slidenum">
              <a:rPr lang="tr-TR" smtClean="0"/>
              <a:pPr/>
              <a:t>22</a:t>
            </a:fld>
            <a:endParaRPr lang="tr-T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26EA680-9507-4841-ACAD-44F9251A9053}" type="slidenum">
              <a:rPr lang="tr-TR" smtClean="0"/>
              <a:pPr/>
              <a:t>23</a:t>
            </a:fld>
            <a:endParaRPr lang="tr-T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D3C379F-A459-430B-83B3-CEA517D995B7}" type="slidenum">
              <a:rPr lang="tr-TR" smtClean="0"/>
              <a:pPr/>
              <a:t>24</a:t>
            </a:fld>
            <a:endParaRPr lang="tr-T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658938" y="1600200"/>
            <a:ext cx="6837362" cy="3200400"/>
            <a:chOff x="1045" y="1008"/>
            <a:chExt cx="4307" cy="2016"/>
          </a:xfrm>
        </p:grpSpPr>
        <p:sp>
          <p:nvSpPr>
            <p:cNvPr id="5" name="Oval 3"/>
            <p:cNvSpPr>
              <a:spLocks noChangeArrowheads="1"/>
            </p:cNvSpPr>
            <p:nvPr/>
          </p:nvSpPr>
          <p:spPr bwMode="hidden">
            <a:xfrm flipH="1">
              <a:off x="4392" y="1008"/>
              <a:ext cx="960" cy="9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endParaRPr lang="en-US" sz="2400">
                <a:latin typeface="Times New Roman" pitchFamily="18" charset="0"/>
              </a:endParaRPr>
            </a:p>
          </p:txBody>
        </p:sp>
        <p:sp>
          <p:nvSpPr>
            <p:cNvPr id="6" name="Oval 4"/>
            <p:cNvSpPr>
              <a:spLocks noChangeArrowheads="1"/>
            </p:cNvSpPr>
            <p:nvPr/>
          </p:nvSpPr>
          <p:spPr bwMode="hidden">
            <a:xfrm flipH="1">
              <a:off x="3264" y="1008"/>
              <a:ext cx="960" cy="9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endParaRPr lang="en-US" sz="2400">
                <a:latin typeface="Times New Roman" pitchFamily="18" charset="0"/>
              </a:endParaRPr>
            </a:p>
          </p:txBody>
        </p:sp>
        <p:sp>
          <p:nvSpPr>
            <p:cNvPr id="7" name="Oval 5"/>
            <p:cNvSpPr>
              <a:spLocks noChangeArrowheads="1"/>
            </p:cNvSpPr>
            <p:nvPr/>
          </p:nvSpPr>
          <p:spPr bwMode="hidden">
            <a:xfrm flipH="1">
              <a:off x="2136" y="1008"/>
              <a:ext cx="960" cy="960"/>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en-US" sz="2400">
                <a:latin typeface="Times New Roman" pitchFamily="18" charset="0"/>
              </a:endParaRPr>
            </a:p>
          </p:txBody>
        </p:sp>
        <p:sp>
          <p:nvSpPr>
            <p:cNvPr id="8" name="Oval 6"/>
            <p:cNvSpPr>
              <a:spLocks noChangeArrowheads="1"/>
            </p:cNvSpPr>
            <p:nvPr/>
          </p:nvSpPr>
          <p:spPr bwMode="hidden">
            <a:xfrm flipH="1">
              <a:off x="2136" y="2064"/>
              <a:ext cx="960" cy="960"/>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p>
              <a:pPr algn="ctr" eaLnBrk="1" hangingPunct="1"/>
              <a:endParaRPr lang="en-US" sz="2400">
                <a:latin typeface="Times New Roman" pitchFamily="18" charset="0"/>
              </a:endParaRPr>
            </a:p>
          </p:txBody>
        </p:sp>
        <p:sp>
          <p:nvSpPr>
            <p:cNvPr id="9" name="Oval 7"/>
            <p:cNvSpPr>
              <a:spLocks noChangeArrowheads="1"/>
            </p:cNvSpPr>
            <p:nvPr/>
          </p:nvSpPr>
          <p:spPr bwMode="hidden">
            <a:xfrm flipH="1">
              <a:off x="1045" y="2064"/>
              <a:ext cx="960" cy="9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endParaRPr lang="en-US" sz="2400">
                <a:latin typeface="Times New Roman" pitchFamily="18" charset="0"/>
              </a:endParaRPr>
            </a:p>
          </p:txBody>
        </p:sp>
        <p:sp>
          <p:nvSpPr>
            <p:cNvPr id="10" name="Oval 8"/>
            <p:cNvSpPr>
              <a:spLocks noChangeArrowheads="1"/>
            </p:cNvSpPr>
            <p:nvPr/>
          </p:nvSpPr>
          <p:spPr bwMode="hidden">
            <a:xfrm flipH="1">
              <a:off x="4392" y="2064"/>
              <a:ext cx="960" cy="960"/>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en-US" sz="2400">
                <a:latin typeface="Times New Roman" pitchFamily="18" charset="0"/>
              </a:endParaRPr>
            </a:p>
          </p:txBody>
        </p:sp>
      </p:grpSp>
      <p:sp>
        <p:nvSpPr>
          <p:cNvPr id="210956" name="Rectangle 12"/>
          <p:cNvSpPr>
            <a:spLocks noGrp="1" noChangeArrowheads="1"/>
          </p:cNvSpPr>
          <p:nvPr>
            <p:ph type="ctrTitle"/>
          </p:nvPr>
        </p:nvSpPr>
        <p:spPr>
          <a:xfrm>
            <a:off x="685800" y="1219200"/>
            <a:ext cx="7772400" cy="1933575"/>
          </a:xfrm>
        </p:spPr>
        <p:txBody>
          <a:bodyPr anchor="b"/>
          <a:lstStyle>
            <a:lvl1pPr algn="r">
              <a:defRPr sz="4400"/>
            </a:lvl1pPr>
          </a:lstStyle>
          <a:p>
            <a:r>
              <a:rPr lang="en-US"/>
              <a:t>Click to edit Master title style</a:t>
            </a:r>
          </a:p>
        </p:txBody>
      </p:sp>
      <p:sp>
        <p:nvSpPr>
          <p:cNvPr id="210957" name="Rectangle 13"/>
          <p:cNvSpPr>
            <a:spLocks noGrp="1" noChangeArrowheads="1"/>
          </p:cNvSpPr>
          <p:nvPr>
            <p:ph type="subTitle" idx="1"/>
          </p:nvPr>
        </p:nvSpPr>
        <p:spPr>
          <a:xfrm>
            <a:off x="2057400" y="3505200"/>
            <a:ext cx="6400800" cy="1752600"/>
          </a:xfrm>
        </p:spPr>
        <p:txBody>
          <a:bodyPr/>
          <a:lstStyle>
            <a:lvl1pPr marL="0" indent="0" algn="r">
              <a:buFont typeface="Wingdings" pitchFamily="2" charset="2"/>
              <a:buNone/>
              <a:defRPr/>
            </a:lvl1pPr>
          </a:lstStyle>
          <a:p>
            <a:r>
              <a:rPr lang="en-US"/>
              <a:t>Click to edit Master subtitle style</a:t>
            </a:r>
          </a:p>
        </p:txBody>
      </p:sp>
      <p:sp>
        <p:nvSpPr>
          <p:cNvPr id="11" name="Rectangle 9"/>
          <p:cNvSpPr>
            <a:spLocks noGrp="1" noChangeArrowheads="1"/>
          </p:cNvSpPr>
          <p:nvPr>
            <p:ph type="dt" sz="half" idx="10"/>
          </p:nvPr>
        </p:nvSpPr>
        <p:spPr/>
        <p:txBody>
          <a:bodyPr/>
          <a:lstStyle>
            <a:lvl1pPr>
              <a:defRPr/>
            </a:lvl1pPr>
          </a:lstStyle>
          <a:p>
            <a:pPr>
              <a:defRPr/>
            </a:pPr>
            <a:fld id="{5F3ACF82-69E4-47DF-8608-E3C69925C024}" type="datetime1">
              <a:rPr lang="en-US"/>
              <a:pPr>
                <a:defRPr/>
              </a:pPr>
              <a:t>9/21/2024</a:t>
            </a:fld>
            <a:endParaRPr lang="en-US"/>
          </a:p>
        </p:txBody>
      </p:sp>
      <p:sp>
        <p:nvSpPr>
          <p:cNvPr id="12" name="Rectangle 10"/>
          <p:cNvSpPr>
            <a:spLocks noGrp="1" noChangeArrowheads="1"/>
          </p:cNvSpPr>
          <p:nvPr>
            <p:ph type="ftr" sz="quarter" idx="11"/>
          </p:nvPr>
        </p:nvSpPr>
        <p:spPr/>
        <p:txBody>
          <a:bodyPr/>
          <a:lstStyle>
            <a:lvl1pPr>
              <a:defRPr/>
            </a:lvl1pPr>
          </a:lstStyle>
          <a:p>
            <a:pPr>
              <a:defRPr/>
            </a:pPr>
            <a:r>
              <a:rPr lang="en-US"/>
              <a:t>Bilgisayara Giriş Ders Notları</a:t>
            </a:r>
          </a:p>
        </p:txBody>
      </p:sp>
      <p:sp>
        <p:nvSpPr>
          <p:cNvPr id="13" name="Rectangle 11"/>
          <p:cNvSpPr>
            <a:spLocks noGrp="1" noChangeArrowheads="1"/>
          </p:cNvSpPr>
          <p:nvPr>
            <p:ph type="sldNum" sz="quarter" idx="12"/>
          </p:nvPr>
        </p:nvSpPr>
        <p:spPr/>
        <p:txBody>
          <a:bodyPr/>
          <a:lstStyle>
            <a:lvl1pPr>
              <a:defRPr/>
            </a:lvl1pPr>
          </a:lstStyle>
          <a:p>
            <a:pPr>
              <a:defRPr/>
            </a:pPr>
            <a:fld id="{B6924FCE-EBE9-4B23-9FAE-BD2A362B1456}" type="slidenum">
              <a:rPr lang="en-US"/>
              <a:pPr>
                <a:defRPr/>
              </a:pPr>
              <a:t>‹#›</a:t>
            </a:fld>
            <a:endParaRPr lang="en-US"/>
          </a:p>
        </p:txBody>
      </p:sp>
    </p:spTree>
    <p:extLst>
      <p:ext uri="{BB962C8B-B14F-4D97-AF65-F5344CB8AC3E}">
        <p14:creationId xmlns:p14="http://schemas.microsoft.com/office/powerpoint/2010/main" val="1880933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fld id="{CB37CF87-F06C-494D-8C55-6DB36264A5AE}" type="datetime1">
              <a:rPr lang="en-US"/>
              <a:pPr>
                <a:defRPr/>
              </a:pPr>
              <a:t>9/21/2024</a:t>
            </a:fld>
            <a:endParaRPr lang="en-US"/>
          </a:p>
        </p:txBody>
      </p:sp>
      <p:sp>
        <p:nvSpPr>
          <p:cNvPr id="5"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6" name="Rectangle 11"/>
          <p:cNvSpPr>
            <a:spLocks noGrp="1" noChangeArrowheads="1"/>
          </p:cNvSpPr>
          <p:nvPr>
            <p:ph type="sldNum" sz="quarter" idx="12"/>
          </p:nvPr>
        </p:nvSpPr>
        <p:spPr>
          <a:ln/>
        </p:spPr>
        <p:txBody>
          <a:bodyPr/>
          <a:lstStyle>
            <a:lvl1pPr>
              <a:defRPr/>
            </a:lvl1pPr>
          </a:lstStyle>
          <a:p>
            <a:pPr>
              <a:defRPr/>
            </a:pPr>
            <a:fld id="{FF219071-F360-43FA-8920-617B1D77DF78}" type="slidenum">
              <a:rPr lang="en-US"/>
              <a:pPr>
                <a:defRPr/>
              </a:pPr>
              <a:t>‹#›</a:t>
            </a:fld>
            <a:endParaRPr lang="en-US"/>
          </a:p>
        </p:txBody>
      </p:sp>
    </p:spTree>
    <p:extLst>
      <p:ext uri="{BB962C8B-B14F-4D97-AF65-F5344CB8AC3E}">
        <p14:creationId xmlns:p14="http://schemas.microsoft.com/office/powerpoint/2010/main" val="1762215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fld id="{FA1DB318-C90A-41D2-8455-EEA8D1B98EF3}" type="datetime1">
              <a:rPr lang="en-US"/>
              <a:pPr>
                <a:defRPr/>
              </a:pPr>
              <a:t>9/21/2024</a:t>
            </a:fld>
            <a:endParaRPr lang="en-US"/>
          </a:p>
        </p:txBody>
      </p:sp>
      <p:sp>
        <p:nvSpPr>
          <p:cNvPr id="5"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6" name="Rectangle 11"/>
          <p:cNvSpPr>
            <a:spLocks noGrp="1" noChangeArrowheads="1"/>
          </p:cNvSpPr>
          <p:nvPr>
            <p:ph type="sldNum" sz="quarter" idx="12"/>
          </p:nvPr>
        </p:nvSpPr>
        <p:spPr>
          <a:ln/>
        </p:spPr>
        <p:txBody>
          <a:bodyPr/>
          <a:lstStyle>
            <a:lvl1pPr>
              <a:defRPr/>
            </a:lvl1pPr>
          </a:lstStyle>
          <a:p>
            <a:pPr>
              <a:defRPr/>
            </a:pPr>
            <a:fld id="{4FD8A4D8-6635-497C-B4D8-203085FC8E3C}" type="slidenum">
              <a:rPr lang="en-US"/>
              <a:pPr>
                <a:defRPr/>
              </a:pPr>
              <a:t>‹#›</a:t>
            </a:fld>
            <a:endParaRPr lang="en-US"/>
          </a:p>
        </p:txBody>
      </p:sp>
    </p:spTree>
    <p:extLst>
      <p:ext uri="{BB962C8B-B14F-4D97-AF65-F5344CB8AC3E}">
        <p14:creationId xmlns:p14="http://schemas.microsoft.com/office/powerpoint/2010/main" val="3857452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fld id="{F671888D-E5DE-4B66-984A-D958C12B50C0}" type="datetime1">
              <a:rPr lang="en-US"/>
              <a:pPr>
                <a:defRPr/>
              </a:pPr>
              <a:t>9/21/2024</a:t>
            </a:fld>
            <a:endParaRPr lang="en-US"/>
          </a:p>
        </p:txBody>
      </p:sp>
      <p:sp>
        <p:nvSpPr>
          <p:cNvPr id="6"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7" name="Rectangle 11"/>
          <p:cNvSpPr>
            <a:spLocks noGrp="1" noChangeArrowheads="1"/>
          </p:cNvSpPr>
          <p:nvPr>
            <p:ph type="sldNum" sz="quarter" idx="12"/>
          </p:nvPr>
        </p:nvSpPr>
        <p:spPr>
          <a:ln/>
        </p:spPr>
        <p:txBody>
          <a:bodyPr/>
          <a:lstStyle>
            <a:lvl1pPr>
              <a:defRPr/>
            </a:lvl1pPr>
          </a:lstStyle>
          <a:p>
            <a:pPr>
              <a:defRPr/>
            </a:pPr>
            <a:fld id="{4020F964-4614-47B9-9A16-178F999E2430}" type="slidenum">
              <a:rPr lang="en-US"/>
              <a:pPr>
                <a:defRPr/>
              </a:pPr>
              <a:t>‹#›</a:t>
            </a:fld>
            <a:endParaRPr lang="en-US"/>
          </a:p>
        </p:txBody>
      </p:sp>
    </p:spTree>
    <p:extLst>
      <p:ext uri="{BB962C8B-B14F-4D97-AF65-F5344CB8AC3E}">
        <p14:creationId xmlns:p14="http://schemas.microsoft.com/office/powerpoint/2010/main" val="917412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fld id="{08C7C384-2C38-44C1-8457-B9690A7D38EE}" type="datetime1">
              <a:rPr lang="en-US"/>
              <a:pPr>
                <a:defRPr/>
              </a:pPr>
              <a:t>9/21/2024</a:t>
            </a:fld>
            <a:endParaRPr lang="en-US"/>
          </a:p>
        </p:txBody>
      </p:sp>
      <p:sp>
        <p:nvSpPr>
          <p:cNvPr id="8"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9" name="Rectangle 11"/>
          <p:cNvSpPr>
            <a:spLocks noGrp="1" noChangeArrowheads="1"/>
          </p:cNvSpPr>
          <p:nvPr>
            <p:ph type="sldNum" sz="quarter" idx="12"/>
          </p:nvPr>
        </p:nvSpPr>
        <p:spPr>
          <a:ln/>
        </p:spPr>
        <p:txBody>
          <a:bodyPr/>
          <a:lstStyle>
            <a:lvl1pPr>
              <a:defRPr/>
            </a:lvl1pPr>
          </a:lstStyle>
          <a:p>
            <a:pPr>
              <a:defRPr/>
            </a:pPr>
            <a:fld id="{DD1EC0DC-3BA3-4075-A880-28A5405BA404}" type="slidenum">
              <a:rPr lang="en-US"/>
              <a:pPr>
                <a:defRPr/>
              </a:pPr>
              <a:t>‹#›</a:t>
            </a:fld>
            <a:endParaRPr lang="en-US"/>
          </a:p>
        </p:txBody>
      </p:sp>
    </p:spTree>
    <p:extLst>
      <p:ext uri="{BB962C8B-B14F-4D97-AF65-F5344CB8AC3E}">
        <p14:creationId xmlns:p14="http://schemas.microsoft.com/office/powerpoint/2010/main" val="1788135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fld id="{C1862344-B511-49C1-BD5C-7B6CD3AC9251}" type="datetime1">
              <a:rPr lang="en-US"/>
              <a:pPr>
                <a:defRPr/>
              </a:pPr>
              <a:t>9/21/2024</a:t>
            </a:fld>
            <a:endParaRPr lang="en-US"/>
          </a:p>
        </p:txBody>
      </p:sp>
      <p:sp>
        <p:nvSpPr>
          <p:cNvPr id="4"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5" name="Rectangle 11"/>
          <p:cNvSpPr>
            <a:spLocks noGrp="1" noChangeArrowheads="1"/>
          </p:cNvSpPr>
          <p:nvPr>
            <p:ph type="sldNum" sz="quarter" idx="12"/>
          </p:nvPr>
        </p:nvSpPr>
        <p:spPr>
          <a:ln/>
        </p:spPr>
        <p:txBody>
          <a:bodyPr/>
          <a:lstStyle>
            <a:lvl1pPr>
              <a:defRPr/>
            </a:lvl1pPr>
          </a:lstStyle>
          <a:p>
            <a:pPr>
              <a:defRPr/>
            </a:pPr>
            <a:fld id="{D8B1030C-D860-4874-B9E8-F74A8B034160}" type="slidenum">
              <a:rPr lang="en-US"/>
              <a:pPr>
                <a:defRPr/>
              </a:pPr>
              <a:t>‹#›</a:t>
            </a:fld>
            <a:endParaRPr lang="en-US"/>
          </a:p>
        </p:txBody>
      </p:sp>
    </p:spTree>
    <p:extLst>
      <p:ext uri="{BB962C8B-B14F-4D97-AF65-F5344CB8AC3E}">
        <p14:creationId xmlns:p14="http://schemas.microsoft.com/office/powerpoint/2010/main" val="1832605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fld id="{D2A6C07F-BCE0-4E10-8CD7-2225FDDFBB1D}" type="datetime1">
              <a:rPr lang="en-US"/>
              <a:pPr>
                <a:defRPr/>
              </a:pPr>
              <a:t>9/21/2024</a:t>
            </a:fld>
            <a:endParaRPr lang="en-US"/>
          </a:p>
        </p:txBody>
      </p:sp>
      <p:sp>
        <p:nvSpPr>
          <p:cNvPr id="3"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4" name="Rectangle 11"/>
          <p:cNvSpPr>
            <a:spLocks noGrp="1" noChangeArrowheads="1"/>
          </p:cNvSpPr>
          <p:nvPr>
            <p:ph type="sldNum" sz="quarter" idx="12"/>
          </p:nvPr>
        </p:nvSpPr>
        <p:spPr>
          <a:ln/>
        </p:spPr>
        <p:txBody>
          <a:bodyPr/>
          <a:lstStyle>
            <a:lvl1pPr>
              <a:defRPr/>
            </a:lvl1pPr>
          </a:lstStyle>
          <a:p>
            <a:pPr>
              <a:defRPr/>
            </a:pPr>
            <a:fld id="{100D1BC0-3542-4D0D-AC24-28DBE30BAE3D}" type="slidenum">
              <a:rPr lang="en-US"/>
              <a:pPr>
                <a:defRPr/>
              </a:pPr>
              <a:t>‹#›</a:t>
            </a:fld>
            <a:endParaRPr lang="en-US"/>
          </a:p>
        </p:txBody>
      </p:sp>
    </p:spTree>
    <p:extLst>
      <p:ext uri="{BB962C8B-B14F-4D97-AF65-F5344CB8AC3E}">
        <p14:creationId xmlns:p14="http://schemas.microsoft.com/office/powerpoint/2010/main" val="39599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fld id="{FF58811E-2A21-485A-9877-2630AB4EA293}" type="datetime1">
              <a:rPr lang="en-US"/>
              <a:pPr>
                <a:defRPr/>
              </a:pPr>
              <a:t>9/21/2024</a:t>
            </a:fld>
            <a:endParaRPr lang="en-US"/>
          </a:p>
        </p:txBody>
      </p:sp>
      <p:sp>
        <p:nvSpPr>
          <p:cNvPr id="6"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7" name="Rectangle 11"/>
          <p:cNvSpPr>
            <a:spLocks noGrp="1" noChangeArrowheads="1"/>
          </p:cNvSpPr>
          <p:nvPr>
            <p:ph type="sldNum" sz="quarter" idx="12"/>
          </p:nvPr>
        </p:nvSpPr>
        <p:spPr>
          <a:ln/>
        </p:spPr>
        <p:txBody>
          <a:bodyPr/>
          <a:lstStyle>
            <a:lvl1pPr>
              <a:defRPr/>
            </a:lvl1pPr>
          </a:lstStyle>
          <a:p>
            <a:pPr>
              <a:defRPr/>
            </a:pPr>
            <a:fld id="{458F0985-7B28-434E-9EE2-A4168429CB60}" type="slidenum">
              <a:rPr lang="en-US"/>
              <a:pPr>
                <a:defRPr/>
              </a:pPr>
              <a:t>‹#›</a:t>
            </a:fld>
            <a:endParaRPr lang="en-US"/>
          </a:p>
        </p:txBody>
      </p:sp>
    </p:spTree>
    <p:extLst>
      <p:ext uri="{BB962C8B-B14F-4D97-AF65-F5344CB8AC3E}">
        <p14:creationId xmlns:p14="http://schemas.microsoft.com/office/powerpoint/2010/main" val="131659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fld id="{011B8EE8-D528-48D4-B577-751FFE9F6990}" type="datetime1">
              <a:rPr lang="en-US"/>
              <a:pPr>
                <a:defRPr/>
              </a:pPr>
              <a:t>9/21/2024</a:t>
            </a:fld>
            <a:endParaRPr lang="en-US"/>
          </a:p>
        </p:txBody>
      </p:sp>
      <p:sp>
        <p:nvSpPr>
          <p:cNvPr id="6"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7" name="Rectangle 11"/>
          <p:cNvSpPr>
            <a:spLocks noGrp="1" noChangeArrowheads="1"/>
          </p:cNvSpPr>
          <p:nvPr>
            <p:ph type="sldNum" sz="quarter" idx="12"/>
          </p:nvPr>
        </p:nvSpPr>
        <p:spPr>
          <a:ln/>
        </p:spPr>
        <p:txBody>
          <a:bodyPr/>
          <a:lstStyle>
            <a:lvl1pPr>
              <a:defRPr/>
            </a:lvl1pPr>
          </a:lstStyle>
          <a:p>
            <a:pPr>
              <a:defRPr/>
            </a:pPr>
            <a:fld id="{E4A92B5E-BD83-4E1C-8BDB-BEF9CE7A2D66}" type="slidenum">
              <a:rPr lang="en-US"/>
              <a:pPr>
                <a:defRPr/>
              </a:pPr>
              <a:t>‹#›</a:t>
            </a:fld>
            <a:endParaRPr lang="en-US"/>
          </a:p>
        </p:txBody>
      </p:sp>
    </p:spTree>
    <p:extLst>
      <p:ext uri="{BB962C8B-B14F-4D97-AF65-F5344CB8AC3E}">
        <p14:creationId xmlns:p14="http://schemas.microsoft.com/office/powerpoint/2010/main" val="319295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fld id="{5E234F5D-9A0A-4957-8C16-87742E1F6CB3}" type="datetime1">
              <a:rPr lang="en-US"/>
              <a:pPr>
                <a:defRPr/>
              </a:pPr>
              <a:t>9/21/2024</a:t>
            </a:fld>
            <a:endParaRPr lang="en-US"/>
          </a:p>
        </p:txBody>
      </p:sp>
      <p:sp>
        <p:nvSpPr>
          <p:cNvPr id="5"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6" name="Rectangle 11"/>
          <p:cNvSpPr>
            <a:spLocks noGrp="1" noChangeArrowheads="1"/>
          </p:cNvSpPr>
          <p:nvPr>
            <p:ph type="sldNum" sz="quarter" idx="12"/>
          </p:nvPr>
        </p:nvSpPr>
        <p:spPr>
          <a:ln/>
        </p:spPr>
        <p:txBody>
          <a:bodyPr/>
          <a:lstStyle>
            <a:lvl1pPr>
              <a:defRPr/>
            </a:lvl1pPr>
          </a:lstStyle>
          <a:p>
            <a:pPr>
              <a:defRPr/>
            </a:pPr>
            <a:fld id="{ABB96B47-64E7-4179-86F9-7415E0B83506}" type="slidenum">
              <a:rPr lang="en-US"/>
              <a:pPr>
                <a:defRPr/>
              </a:pPr>
              <a:t>‹#›</a:t>
            </a:fld>
            <a:endParaRPr lang="en-US"/>
          </a:p>
        </p:txBody>
      </p:sp>
    </p:spTree>
    <p:extLst>
      <p:ext uri="{BB962C8B-B14F-4D97-AF65-F5344CB8AC3E}">
        <p14:creationId xmlns:p14="http://schemas.microsoft.com/office/powerpoint/2010/main" val="819940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62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62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fld id="{B4F1221C-00F5-44A6-9AEF-6631AEA1EDA7}" type="datetime1">
              <a:rPr lang="en-US"/>
              <a:pPr>
                <a:defRPr/>
              </a:pPr>
              <a:t>9/21/2024</a:t>
            </a:fld>
            <a:endParaRPr lang="en-US"/>
          </a:p>
        </p:txBody>
      </p:sp>
      <p:sp>
        <p:nvSpPr>
          <p:cNvPr id="5"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6" name="Rectangle 11"/>
          <p:cNvSpPr>
            <a:spLocks noGrp="1" noChangeArrowheads="1"/>
          </p:cNvSpPr>
          <p:nvPr>
            <p:ph type="sldNum" sz="quarter" idx="12"/>
          </p:nvPr>
        </p:nvSpPr>
        <p:spPr>
          <a:ln/>
        </p:spPr>
        <p:txBody>
          <a:bodyPr/>
          <a:lstStyle>
            <a:lvl1pPr>
              <a:defRPr/>
            </a:lvl1pPr>
          </a:lstStyle>
          <a:p>
            <a:pPr>
              <a:defRPr/>
            </a:pPr>
            <a:fld id="{77C8763B-DF6B-4295-9E8C-666CEABF4F25}" type="slidenum">
              <a:rPr lang="en-US"/>
              <a:pPr>
                <a:defRPr/>
              </a:pPr>
              <a:t>‹#›</a:t>
            </a:fld>
            <a:endParaRPr lang="en-US"/>
          </a:p>
        </p:txBody>
      </p:sp>
    </p:spTree>
    <p:extLst>
      <p:ext uri="{BB962C8B-B14F-4D97-AF65-F5344CB8AC3E}">
        <p14:creationId xmlns:p14="http://schemas.microsoft.com/office/powerpoint/2010/main" val="1864241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6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9"/>
          <p:cNvSpPr>
            <a:spLocks noGrp="1" noChangeArrowheads="1"/>
          </p:cNvSpPr>
          <p:nvPr>
            <p:ph type="dt" sz="half" idx="10"/>
          </p:nvPr>
        </p:nvSpPr>
        <p:spPr>
          <a:ln/>
        </p:spPr>
        <p:txBody>
          <a:bodyPr/>
          <a:lstStyle>
            <a:lvl1pPr>
              <a:defRPr/>
            </a:lvl1pPr>
          </a:lstStyle>
          <a:p>
            <a:pPr>
              <a:defRPr/>
            </a:pPr>
            <a:fld id="{0D211AC2-43B9-4DB8-961F-1E0869F43C7E}" type="datetime1">
              <a:rPr lang="en-US"/>
              <a:pPr>
                <a:defRPr/>
              </a:pPr>
              <a:t>9/21/2024</a:t>
            </a:fld>
            <a:endParaRPr lang="en-US"/>
          </a:p>
        </p:txBody>
      </p:sp>
      <p:sp>
        <p:nvSpPr>
          <p:cNvPr id="4" name="Rectangle 10"/>
          <p:cNvSpPr>
            <a:spLocks noGrp="1" noChangeArrowheads="1"/>
          </p:cNvSpPr>
          <p:nvPr>
            <p:ph type="ftr" sz="quarter" idx="11"/>
          </p:nvPr>
        </p:nvSpPr>
        <p:spPr>
          <a:ln/>
        </p:spPr>
        <p:txBody>
          <a:bodyPr/>
          <a:lstStyle>
            <a:lvl1pPr>
              <a:defRPr/>
            </a:lvl1pPr>
          </a:lstStyle>
          <a:p>
            <a:pPr>
              <a:defRPr/>
            </a:pPr>
            <a:r>
              <a:rPr lang="en-US"/>
              <a:t>Bilgisayara Giriş Ders Notları</a:t>
            </a:r>
          </a:p>
        </p:txBody>
      </p:sp>
      <p:sp>
        <p:nvSpPr>
          <p:cNvPr id="5" name="Rectangle 11"/>
          <p:cNvSpPr>
            <a:spLocks noGrp="1" noChangeArrowheads="1"/>
          </p:cNvSpPr>
          <p:nvPr>
            <p:ph type="sldNum" sz="quarter" idx="12"/>
          </p:nvPr>
        </p:nvSpPr>
        <p:spPr>
          <a:ln/>
        </p:spPr>
        <p:txBody>
          <a:bodyPr/>
          <a:lstStyle>
            <a:lvl1pPr>
              <a:defRPr/>
            </a:lvl1pPr>
          </a:lstStyle>
          <a:p>
            <a:pPr>
              <a:defRPr/>
            </a:pPr>
            <a:fld id="{963CAF7D-3419-4511-9DDB-E4AB8D6408B9}" type="slidenum">
              <a:rPr lang="en-US"/>
              <a:pPr>
                <a:defRPr/>
              </a:pPr>
              <a:t>‹#›</a:t>
            </a:fld>
            <a:endParaRPr lang="en-US"/>
          </a:p>
        </p:txBody>
      </p:sp>
    </p:spTree>
    <p:extLst>
      <p:ext uri="{BB962C8B-B14F-4D97-AF65-F5344CB8AC3E}">
        <p14:creationId xmlns:p14="http://schemas.microsoft.com/office/powerpoint/2010/main" val="2360835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071563" y="304800"/>
            <a:ext cx="7615237" cy="1106488"/>
            <a:chOff x="675" y="192"/>
            <a:chExt cx="4797" cy="697"/>
          </a:xfrm>
        </p:grpSpPr>
        <p:sp>
          <p:nvSpPr>
            <p:cNvPr id="1032" name="Oval 3"/>
            <p:cNvSpPr>
              <a:spLocks noChangeArrowheads="1"/>
            </p:cNvSpPr>
            <p:nvPr/>
          </p:nvSpPr>
          <p:spPr bwMode="hidden">
            <a:xfrm flipH="1">
              <a:off x="3067" y="192"/>
              <a:ext cx="696" cy="696"/>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p>
              <a:pPr algn="ctr" eaLnBrk="1" hangingPunct="1"/>
              <a:endParaRPr lang="en-US" sz="2400">
                <a:latin typeface="Times New Roman" pitchFamily="18" charset="0"/>
              </a:endParaRPr>
            </a:p>
          </p:txBody>
        </p:sp>
        <p:sp>
          <p:nvSpPr>
            <p:cNvPr id="1033" name="Oval 4"/>
            <p:cNvSpPr>
              <a:spLocks noChangeArrowheads="1"/>
            </p:cNvSpPr>
            <p:nvPr/>
          </p:nvSpPr>
          <p:spPr bwMode="hidden">
            <a:xfrm flipH="1">
              <a:off x="4777" y="192"/>
              <a:ext cx="695" cy="696"/>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p>
              <a:pPr algn="ctr" eaLnBrk="1" hangingPunct="1"/>
              <a:endParaRPr lang="en-US" sz="2400">
                <a:latin typeface="Times New Roman" pitchFamily="18" charset="0"/>
              </a:endParaRPr>
            </a:p>
          </p:txBody>
        </p:sp>
        <p:sp>
          <p:nvSpPr>
            <p:cNvPr id="1034" name="Oval 5"/>
            <p:cNvSpPr>
              <a:spLocks noChangeArrowheads="1"/>
            </p:cNvSpPr>
            <p:nvPr/>
          </p:nvSpPr>
          <p:spPr bwMode="hidden">
            <a:xfrm flipH="1">
              <a:off x="675" y="193"/>
              <a:ext cx="695" cy="696"/>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p>
              <a:pPr algn="ctr" eaLnBrk="1" hangingPunct="1"/>
              <a:endParaRPr lang="en-US" sz="2400">
                <a:latin typeface="Times New Roman" pitchFamily="18" charset="0"/>
              </a:endParaRPr>
            </a:p>
          </p:txBody>
        </p:sp>
        <p:sp>
          <p:nvSpPr>
            <p:cNvPr id="1035" name="Oval 6"/>
            <p:cNvSpPr>
              <a:spLocks noChangeArrowheads="1"/>
            </p:cNvSpPr>
            <p:nvPr/>
          </p:nvSpPr>
          <p:spPr bwMode="hidden">
            <a:xfrm flipH="1">
              <a:off x="3984" y="192"/>
              <a:ext cx="695" cy="696"/>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en-US" sz="2400">
                <a:latin typeface="Times New Roman" pitchFamily="18" charset="0"/>
              </a:endParaRPr>
            </a:p>
          </p:txBody>
        </p:sp>
        <p:sp>
          <p:nvSpPr>
            <p:cNvPr id="1036" name="Oval 7"/>
            <p:cNvSpPr>
              <a:spLocks noChangeArrowheads="1"/>
            </p:cNvSpPr>
            <p:nvPr/>
          </p:nvSpPr>
          <p:spPr bwMode="hidden">
            <a:xfrm flipH="1">
              <a:off x="1486" y="192"/>
              <a:ext cx="695" cy="696"/>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en-US" sz="2400">
                <a:latin typeface="Times New Roman" pitchFamily="18" charset="0"/>
              </a:endParaRPr>
            </a:p>
          </p:txBody>
        </p:sp>
      </p:grpSp>
      <p:sp>
        <p:nvSpPr>
          <p:cNvPr id="1027" name="Rectangle 8"/>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9929" name="Rectangle 9"/>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fld id="{1320EE2A-3B69-4306-AFCE-3F2DC648EA08}" type="datetime1">
              <a:rPr lang="en-US"/>
              <a:pPr>
                <a:defRPr/>
              </a:pPr>
              <a:t>9/21/2024</a:t>
            </a:fld>
            <a:endParaRPr lang="en-US"/>
          </a:p>
        </p:txBody>
      </p:sp>
      <p:sp>
        <p:nvSpPr>
          <p:cNvPr id="209930" name="Rectangle 1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pPr>
              <a:defRPr/>
            </a:pPr>
            <a:r>
              <a:rPr lang="en-US"/>
              <a:t>Bilgisayara Giriş Ders Notları</a:t>
            </a:r>
          </a:p>
        </p:txBody>
      </p:sp>
      <p:sp>
        <p:nvSpPr>
          <p:cNvPr id="209931" name="Rectangle 11"/>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C6108FB3-F642-4F63-AA26-26CF780931E3}" type="slidenum">
              <a:rPr lang="en-US"/>
              <a:pPr>
                <a:defRPr/>
              </a:pPr>
              <a:t>‹#›</a:t>
            </a:fld>
            <a:endParaRPr lang="en-US"/>
          </a:p>
        </p:txBody>
      </p:sp>
      <p:sp>
        <p:nvSpPr>
          <p:cNvPr id="1031" name="Rectangle 1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Tree>
  </p:cSld>
  <p:clrMap bg1="lt1" tx1="dk1" bg2="lt2" tx2="dk2" accent1="accent1" accent2="accent2" accent3="accent3" accent4="accent4" accent5="accent5" accent6="accent6" hlink="hlink" folHlink="folHlink"/>
  <p:sldLayoutIdLst>
    <p:sldLayoutId id="2147483934"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Lst>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Arial" charset="0"/>
        </a:defRPr>
      </a:lvl2pPr>
      <a:lvl3pPr algn="l" rtl="0" eaLnBrk="0" fontAlgn="base" hangingPunct="0">
        <a:spcBef>
          <a:spcPct val="0"/>
        </a:spcBef>
        <a:spcAft>
          <a:spcPct val="0"/>
        </a:spcAft>
        <a:defRPr sz="3800">
          <a:solidFill>
            <a:schemeClr val="tx2"/>
          </a:solidFill>
          <a:latin typeface="Arial" charset="0"/>
        </a:defRPr>
      </a:lvl3pPr>
      <a:lvl4pPr algn="l" rtl="0" eaLnBrk="0" fontAlgn="base" hangingPunct="0">
        <a:spcBef>
          <a:spcPct val="0"/>
        </a:spcBef>
        <a:spcAft>
          <a:spcPct val="0"/>
        </a:spcAft>
        <a:defRPr sz="3800">
          <a:solidFill>
            <a:schemeClr val="tx2"/>
          </a:solidFill>
          <a:latin typeface="Arial" charset="0"/>
        </a:defRPr>
      </a:lvl4pPr>
      <a:lvl5pPr algn="l" rtl="0" eaLnBrk="0" fontAlgn="base" hangingPunct="0">
        <a:spcBef>
          <a:spcPct val="0"/>
        </a:spcBef>
        <a:spcAft>
          <a:spcPct val="0"/>
        </a:spcAft>
        <a:defRPr sz="3800">
          <a:solidFill>
            <a:schemeClr val="tx2"/>
          </a:solidFill>
          <a:latin typeface="Arial" charset="0"/>
        </a:defRPr>
      </a:lvl5pPr>
      <a:lvl6pPr marL="457200" algn="l" rtl="0" fontAlgn="base">
        <a:spcBef>
          <a:spcPct val="0"/>
        </a:spcBef>
        <a:spcAft>
          <a:spcPct val="0"/>
        </a:spcAft>
        <a:defRPr sz="3800">
          <a:solidFill>
            <a:schemeClr val="tx2"/>
          </a:solidFill>
          <a:latin typeface="Arial" charset="0"/>
        </a:defRPr>
      </a:lvl6pPr>
      <a:lvl7pPr marL="914400" algn="l" rtl="0" fontAlgn="base">
        <a:spcBef>
          <a:spcPct val="0"/>
        </a:spcBef>
        <a:spcAft>
          <a:spcPct val="0"/>
        </a:spcAft>
        <a:defRPr sz="3800">
          <a:solidFill>
            <a:schemeClr val="tx2"/>
          </a:solidFill>
          <a:latin typeface="Arial" charset="0"/>
        </a:defRPr>
      </a:lvl7pPr>
      <a:lvl8pPr marL="1371600" algn="l" rtl="0" fontAlgn="base">
        <a:spcBef>
          <a:spcPct val="0"/>
        </a:spcBef>
        <a:spcAft>
          <a:spcPct val="0"/>
        </a:spcAft>
        <a:defRPr sz="3800">
          <a:solidFill>
            <a:schemeClr val="tx2"/>
          </a:solidFill>
          <a:latin typeface="Arial" charset="0"/>
        </a:defRPr>
      </a:lvl8pPr>
      <a:lvl9pPr marL="1828800" algn="l" rtl="0" fontAlgn="base">
        <a:spcBef>
          <a:spcPct val="0"/>
        </a:spcBef>
        <a:spcAft>
          <a:spcPct val="0"/>
        </a:spcAft>
        <a:defRPr sz="3800">
          <a:solidFill>
            <a:schemeClr val="tx2"/>
          </a:solidFill>
          <a:latin typeface="Arial" charset="0"/>
        </a:defRPr>
      </a:lvl9pPr>
    </p:titleStyle>
    <p:bodyStyle>
      <a:lvl1pPr marL="342900" indent="-342900" algn="l" rtl="0" eaLnBrk="0" fontAlgn="base" hangingPunct="0">
        <a:spcBef>
          <a:spcPct val="20000"/>
        </a:spcBef>
        <a:spcAft>
          <a:spcPct val="0"/>
        </a:spcAft>
        <a:buClr>
          <a:schemeClr val="accent1"/>
        </a:buClr>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700">
          <a:solidFill>
            <a:schemeClr val="tx1"/>
          </a:solidFill>
          <a:latin typeface="+mn-lt"/>
        </a:defRPr>
      </a:lvl2pPr>
      <a:lvl3pPr marL="1143000" indent="-228600" algn="l" rtl="0" eaLnBrk="0" fontAlgn="base" hangingPunct="0">
        <a:spcBef>
          <a:spcPct val="20000"/>
        </a:spcBef>
        <a:spcAft>
          <a:spcPct val="0"/>
        </a:spcAft>
        <a:buClr>
          <a:schemeClr val="accent1"/>
        </a:buClr>
        <a:buFont typeface="Wingdings" pitchFamily="2" charset="2"/>
        <a:buChar char="l"/>
        <a:defRPr sz="23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8"/>
          <p:cNvSpPr txBox="1">
            <a:spLocks noChangeArrowheads="1"/>
          </p:cNvSpPr>
          <p:nvPr/>
        </p:nvSpPr>
        <p:spPr bwMode="auto">
          <a:xfrm>
            <a:off x="358775" y="1520825"/>
            <a:ext cx="8496300"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tr-TR" sz="4400" dirty="0">
                <a:solidFill>
                  <a:srgbClr val="0000CC"/>
                </a:solidFill>
                <a:latin typeface="Verdana" pitchFamily="34" charset="0"/>
              </a:rPr>
              <a:t>OMD</a:t>
            </a:r>
            <a:r>
              <a:rPr lang="en-US" sz="4400" dirty="0">
                <a:solidFill>
                  <a:srgbClr val="0000CC"/>
                </a:solidFill>
                <a:latin typeface="Verdana" pitchFamily="34" charset="0"/>
              </a:rPr>
              <a:t>10</a:t>
            </a:r>
            <a:r>
              <a:rPr lang="tr-TR" sz="4400" dirty="0">
                <a:solidFill>
                  <a:srgbClr val="0000CC"/>
                </a:solidFill>
                <a:latin typeface="Verdana" pitchFamily="34" charset="0"/>
              </a:rPr>
              <a:t>3</a:t>
            </a:r>
            <a:r>
              <a:rPr lang="en-US" sz="4400" dirty="0">
                <a:solidFill>
                  <a:srgbClr val="CC0000"/>
                </a:solidFill>
                <a:latin typeface="Verdana" pitchFamily="34" charset="0"/>
              </a:rPr>
              <a:t> </a:t>
            </a:r>
            <a:endParaRPr lang="tr-TR" sz="4400" dirty="0">
              <a:solidFill>
                <a:srgbClr val="CC0000"/>
              </a:solidFill>
              <a:latin typeface="Verdana" pitchFamily="34" charset="0"/>
            </a:endParaRPr>
          </a:p>
          <a:p>
            <a:pPr algn="ctr">
              <a:spcBef>
                <a:spcPct val="50000"/>
              </a:spcBef>
            </a:pPr>
            <a:r>
              <a:rPr lang="en-US" sz="4400" dirty="0" err="1">
                <a:solidFill>
                  <a:srgbClr val="FF0000"/>
                </a:solidFill>
                <a:latin typeface="Verdana" pitchFamily="34" charset="0"/>
              </a:rPr>
              <a:t>Bilgisayar</a:t>
            </a:r>
            <a:r>
              <a:rPr lang="en-US" sz="4400" dirty="0">
                <a:solidFill>
                  <a:srgbClr val="FF0000"/>
                </a:solidFill>
                <a:latin typeface="Verdana" pitchFamily="34" charset="0"/>
              </a:rPr>
              <a:t> </a:t>
            </a:r>
            <a:r>
              <a:rPr lang="en-US" sz="4400" dirty="0" err="1">
                <a:solidFill>
                  <a:srgbClr val="FF0000"/>
                </a:solidFill>
                <a:latin typeface="Verdana" pitchFamily="34" charset="0"/>
              </a:rPr>
              <a:t>Programlama</a:t>
            </a:r>
            <a:r>
              <a:rPr lang="tr-TR" sz="4400" dirty="0">
                <a:solidFill>
                  <a:srgbClr val="FF0000"/>
                </a:solidFill>
                <a:latin typeface="Verdana" pitchFamily="34" charset="0"/>
              </a:rPr>
              <a:t> I</a:t>
            </a:r>
          </a:p>
          <a:p>
            <a:pPr algn="ctr">
              <a:spcBef>
                <a:spcPct val="50000"/>
              </a:spcBef>
            </a:pPr>
            <a:r>
              <a:rPr lang="en-US" sz="4400" dirty="0">
                <a:solidFill>
                  <a:schemeClr val="hlink"/>
                </a:solidFill>
                <a:latin typeface="Verdana" pitchFamily="34" charset="0"/>
              </a:rPr>
              <a:t>(1. </a:t>
            </a:r>
            <a:r>
              <a:rPr lang="en-US" sz="4400" dirty="0" err="1">
                <a:solidFill>
                  <a:schemeClr val="hlink"/>
                </a:solidFill>
                <a:latin typeface="Verdana" pitchFamily="34" charset="0"/>
              </a:rPr>
              <a:t>Hafta</a:t>
            </a:r>
            <a:r>
              <a:rPr lang="en-US" sz="4400" dirty="0">
                <a:solidFill>
                  <a:schemeClr val="hlink"/>
                </a:solidFill>
                <a:latin typeface="Verdana" pitchFamily="34" charset="0"/>
              </a:rPr>
              <a:t>)</a:t>
            </a:r>
            <a:endParaRPr lang="tr-TR" sz="4400" dirty="0">
              <a:solidFill>
                <a:schemeClr val="hlink"/>
              </a:solidFill>
              <a:latin typeface="Verdana" pitchFamily="34" charset="0"/>
            </a:endParaRPr>
          </a:p>
          <a:p>
            <a:pPr algn="ctr">
              <a:spcBef>
                <a:spcPct val="50000"/>
              </a:spcBef>
            </a:pPr>
            <a:r>
              <a:rPr lang="en-US" sz="3600" b="1" dirty="0">
                <a:latin typeface="Verdana" pitchFamily="34" charset="0"/>
              </a:rPr>
              <a:t>Dr. </a:t>
            </a:r>
            <a:r>
              <a:rPr lang="tr-TR" sz="3600" b="1" dirty="0">
                <a:latin typeface="Verdana" pitchFamily="34" charset="0"/>
              </a:rPr>
              <a:t>Gürşah GÜRÜF</a:t>
            </a:r>
          </a:p>
          <a:p>
            <a:pPr algn="ctr">
              <a:spcBef>
                <a:spcPct val="50000"/>
              </a:spcBef>
            </a:pPr>
            <a:r>
              <a:rPr lang="tr-TR" sz="3600" b="1" dirty="0">
                <a:latin typeface="Verdana" pitchFamily="34" charset="0"/>
              </a:rPr>
              <a:t>gursahguruf@karabuk.edu.tr</a:t>
            </a:r>
          </a:p>
          <a:p>
            <a:pPr algn="ctr">
              <a:spcBef>
                <a:spcPct val="50000"/>
              </a:spcBef>
            </a:pPr>
            <a:endParaRPr lang="tr-TR" sz="3600" b="1" dirty="0">
              <a:latin typeface="Verdana" pitchFamily="34" charset="0"/>
            </a:endParaRPr>
          </a:p>
        </p:txBody>
      </p:sp>
      <p:pic>
        <p:nvPicPr>
          <p:cNvPr id="3" name="Resim 2" descr="metin, grafik, baykuş, puhu kuşu, grafik tasarım içeren bir resim&#10;&#10;Açıklama otomatik olarak oluşturuldu">
            <a:extLst>
              <a:ext uri="{FF2B5EF4-FFF2-40B4-BE49-F238E27FC236}">
                <a16:creationId xmlns:a16="http://schemas.microsoft.com/office/drawing/2014/main" id="{FF374C42-6708-B1AA-6ABD-24B15EF1EC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1153" y="321013"/>
            <a:ext cx="1741251" cy="17412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
          <p:cNvSpPr>
            <a:spLocks noChangeArrowheads="1"/>
          </p:cNvSpPr>
          <p:nvPr/>
        </p:nvSpPr>
        <p:spPr bwMode="auto">
          <a:xfrm>
            <a:off x="4135438" y="5405438"/>
            <a:ext cx="1130300" cy="349250"/>
          </a:xfrm>
          <a:prstGeom prst="rect">
            <a:avLst/>
          </a:prstGeom>
          <a:gradFill rotWithShape="1">
            <a:gsLst>
              <a:gs pos="0">
                <a:srgbClr val="03D4A8"/>
              </a:gs>
              <a:gs pos="25000">
                <a:srgbClr val="21D6E0"/>
              </a:gs>
              <a:gs pos="75000">
                <a:srgbClr val="0087E6"/>
              </a:gs>
              <a:gs pos="100000">
                <a:srgbClr val="005CBF"/>
              </a:gs>
            </a:gsLst>
            <a:lin ang="5400000" scaled="1"/>
          </a:gradFill>
          <a:ln w="76200" cmpd="tri" algn="ctr">
            <a:solidFill>
              <a:srgbClr val="AEBEF0"/>
            </a:solidFill>
            <a:miter lim="800000"/>
            <a:headEnd/>
            <a:tailEnd/>
          </a:ln>
        </p:spPr>
        <p:txBody>
          <a:bodyPr wrap="none" anchor="ctr"/>
          <a:lstStyle/>
          <a:p>
            <a:endParaRPr lang="en-US"/>
          </a:p>
        </p:txBody>
      </p:sp>
      <p:sp>
        <p:nvSpPr>
          <p:cNvPr id="4099" name="Rectangle 11"/>
          <p:cNvSpPr>
            <a:spLocks noChangeArrowheads="1"/>
          </p:cNvSpPr>
          <p:nvPr/>
        </p:nvSpPr>
        <p:spPr bwMode="auto">
          <a:xfrm>
            <a:off x="3786188" y="4987925"/>
            <a:ext cx="1666875" cy="336550"/>
          </a:xfrm>
          <a:prstGeom prst="rect">
            <a:avLst/>
          </a:prstGeom>
          <a:gradFill rotWithShape="1">
            <a:gsLst>
              <a:gs pos="0">
                <a:srgbClr val="03D4A8"/>
              </a:gs>
              <a:gs pos="25000">
                <a:srgbClr val="21D6E0"/>
              </a:gs>
              <a:gs pos="75000">
                <a:srgbClr val="0087E6"/>
              </a:gs>
              <a:gs pos="100000">
                <a:srgbClr val="005CBF"/>
              </a:gs>
            </a:gsLst>
            <a:lin ang="5400000" scaled="1"/>
          </a:gradFill>
          <a:ln w="76200" cmpd="tri" algn="ctr">
            <a:solidFill>
              <a:srgbClr val="AEBEF0"/>
            </a:solidFill>
            <a:miter lim="800000"/>
            <a:headEnd/>
            <a:tailEnd/>
          </a:ln>
        </p:spPr>
        <p:txBody>
          <a:bodyPr wrap="none" anchor="ctr"/>
          <a:lstStyle/>
          <a:p>
            <a:endParaRPr lang="en-US"/>
          </a:p>
        </p:txBody>
      </p:sp>
      <p:sp>
        <p:nvSpPr>
          <p:cNvPr id="4100" name="Rectangle 10"/>
          <p:cNvSpPr>
            <a:spLocks noChangeArrowheads="1"/>
          </p:cNvSpPr>
          <p:nvPr/>
        </p:nvSpPr>
        <p:spPr bwMode="auto">
          <a:xfrm>
            <a:off x="3665538" y="4597400"/>
            <a:ext cx="1881187" cy="350838"/>
          </a:xfrm>
          <a:prstGeom prst="rect">
            <a:avLst/>
          </a:prstGeom>
          <a:gradFill rotWithShape="1">
            <a:gsLst>
              <a:gs pos="0">
                <a:srgbClr val="03D4A8"/>
              </a:gs>
              <a:gs pos="25000">
                <a:srgbClr val="21D6E0"/>
              </a:gs>
              <a:gs pos="75000">
                <a:srgbClr val="0087E6"/>
              </a:gs>
              <a:gs pos="100000">
                <a:srgbClr val="005CBF"/>
              </a:gs>
            </a:gsLst>
            <a:lin ang="5400000" scaled="1"/>
          </a:gradFill>
          <a:ln w="76200" cmpd="tri" algn="ctr">
            <a:solidFill>
              <a:srgbClr val="AEBEF0"/>
            </a:solidFill>
            <a:miter lim="800000"/>
            <a:headEnd/>
            <a:tailEnd/>
          </a:ln>
        </p:spPr>
        <p:txBody>
          <a:bodyPr wrap="none" anchor="ctr"/>
          <a:lstStyle/>
          <a:p>
            <a:endParaRPr lang="en-US"/>
          </a:p>
        </p:txBody>
      </p:sp>
      <p:sp>
        <p:nvSpPr>
          <p:cNvPr id="4101" name="Rectangle 9"/>
          <p:cNvSpPr>
            <a:spLocks noChangeArrowheads="1"/>
          </p:cNvSpPr>
          <p:nvPr/>
        </p:nvSpPr>
        <p:spPr bwMode="auto">
          <a:xfrm>
            <a:off x="2871788" y="4181475"/>
            <a:ext cx="3509962" cy="376238"/>
          </a:xfrm>
          <a:prstGeom prst="rect">
            <a:avLst/>
          </a:prstGeom>
          <a:gradFill rotWithShape="1">
            <a:gsLst>
              <a:gs pos="0">
                <a:srgbClr val="03D4A8"/>
              </a:gs>
              <a:gs pos="25000">
                <a:srgbClr val="21D6E0"/>
              </a:gs>
              <a:gs pos="75000">
                <a:srgbClr val="0087E6"/>
              </a:gs>
              <a:gs pos="100000">
                <a:srgbClr val="005CBF"/>
              </a:gs>
            </a:gsLst>
            <a:lin ang="5400000" scaled="1"/>
          </a:gradFill>
          <a:ln w="76200" cmpd="tri" algn="ctr">
            <a:solidFill>
              <a:srgbClr val="AEBEF0"/>
            </a:solidFill>
            <a:miter lim="800000"/>
            <a:headEnd/>
            <a:tailEnd/>
          </a:ln>
        </p:spPr>
        <p:txBody>
          <a:bodyPr wrap="none" anchor="ctr"/>
          <a:lstStyle/>
          <a:p>
            <a:endParaRPr lang="en-US"/>
          </a:p>
        </p:txBody>
      </p:sp>
      <p:sp>
        <p:nvSpPr>
          <p:cNvPr id="4102" name="Rectangle 8"/>
          <p:cNvSpPr>
            <a:spLocks noChangeArrowheads="1"/>
          </p:cNvSpPr>
          <p:nvPr/>
        </p:nvSpPr>
        <p:spPr bwMode="auto">
          <a:xfrm>
            <a:off x="2589213" y="3736975"/>
            <a:ext cx="4048125" cy="376238"/>
          </a:xfrm>
          <a:prstGeom prst="rect">
            <a:avLst/>
          </a:prstGeom>
          <a:gradFill rotWithShape="1">
            <a:gsLst>
              <a:gs pos="0">
                <a:srgbClr val="03D4A8"/>
              </a:gs>
              <a:gs pos="25000">
                <a:srgbClr val="21D6E0"/>
              </a:gs>
              <a:gs pos="75000">
                <a:srgbClr val="0087E6"/>
              </a:gs>
              <a:gs pos="100000">
                <a:srgbClr val="005CBF"/>
              </a:gs>
            </a:gsLst>
            <a:lin ang="5400000" scaled="1"/>
          </a:gradFill>
          <a:ln w="76200" cmpd="tri" algn="ctr">
            <a:solidFill>
              <a:srgbClr val="AEBEF0"/>
            </a:solidFill>
            <a:miter lim="800000"/>
            <a:headEnd/>
            <a:tailEnd/>
          </a:ln>
        </p:spPr>
        <p:txBody>
          <a:bodyPr wrap="none" anchor="ctr"/>
          <a:lstStyle/>
          <a:p>
            <a:endParaRPr lang="en-US"/>
          </a:p>
        </p:txBody>
      </p:sp>
      <p:sp>
        <p:nvSpPr>
          <p:cNvPr id="4103" name="Rectangle 7"/>
          <p:cNvSpPr>
            <a:spLocks noChangeArrowheads="1"/>
          </p:cNvSpPr>
          <p:nvPr/>
        </p:nvSpPr>
        <p:spPr bwMode="auto">
          <a:xfrm>
            <a:off x="2605088" y="3279775"/>
            <a:ext cx="4041775" cy="403225"/>
          </a:xfrm>
          <a:prstGeom prst="rect">
            <a:avLst/>
          </a:prstGeom>
          <a:gradFill rotWithShape="1">
            <a:gsLst>
              <a:gs pos="0">
                <a:srgbClr val="03D4A8"/>
              </a:gs>
              <a:gs pos="25000">
                <a:srgbClr val="21D6E0"/>
              </a:gs>
              <a:gs pos="75000">
                <a:srgbClr val="0087E6"/>
              </a:gs>
              <a:gs pos="100000">
                <a:srgbClr val="005CBF"/>
              </a:gs>
            </a:gsLst>
            <a:lin ang="5400000" scaled="1"/>
          </a:gradFill>
          <a:ln w="76200" cmpd="tri" algn="ctr">
            <a:solidFill>
              <a:srgbClr val="AEBEF0"/>
            </a:solidFill>
            <a:miter lim="800000"/>
            <a:headEnd/>
            <a:tailEnd/>
          </a:ln>
        </p:spPr>
        <p:txBody>
          <a:bodyPr wrap="none" anchor="ctr"/>
          <a:lstStyle/>
          <a:p>
            <a:endParaRPr lang="en-US"/>
          </a:p>
        </p:txBody>
      </p:sp>
      <p:sp>
        <p:nvSpPr>
          <p:cNvPr id="4104" name="Rectangle 4"/>
          <p:cNvSpPr>
            <a:spLocks noChangeArrowheads="1"/>
          </p:cNvSpPr>
          <p:nvPr/>
        </p:nvSpPr>
        <p:spPr bwMode="auto">
          <a:xfrm>
            <a:off x="2776538" y="2849563"/>
            <a:ext cx="3697287" cy="390525"/>
          </a:xfrm>
          <a:prstGeom prst="rect">
            <a:avLst/>
          </a:prstGeom>
          <a:gradFill rotWithShape="1">
            <a:gsLst>
              <a:gs pos="0">
                <a:srgbClr val="03D4A8"/>
              </a:gs>
              <a:gs pos="25000">
                <a:srgbClr val="21D6E0"/>
              </a:gs>
              <a:gs pos="75000">
                <a:srgbClr val="0087E6"/>
              </a:gs>
              <a:gs pos="100000">
                <a:srgbClr val="005CBF"/>
              </a:gs>
            </a:gsLst>
            <a:lin ang="5400000" scaled="1"/>
          </a:gradFill>
          <a:ln w="76200" cmpd="tri" algn="ctr">
            <a:solidFill>
              <a:srgbClr val="AEBEF0"/>
            </a:solidFill>
            <a:miter lim="800000"/>
            <a:headEnd/>
            <a:tailEnd/>
          </a:ln>
        </p:spPr>
        <p:txBody>
          <a:bodyPr wrap="none" anchor="ctr"/>
          <a:lstStyle/>
          <a:p>
            <a:endParaRPr lang="en-US"/>
          </a:p>
        </p:txBody>
      </p:sp>
      <p:sp>
        <p:nvSpPr>
          <p:cNvPr id="4105" name="Rectangle 3"/>
          <p:cNvSpPr>
            <a:spLocks noChangeArrowheads="1"/>
          </p:cNvSpPr>
          <p:nvPr/>
        </p:nvSpPr>
        <p:spPr bwMode="auto">
          <a:xfrm>
            <a:off x="3946525" y="2338388"/>
            <a:ext cx="1398588" cy="444500"/>
          </a:xfrm>
          <a:prstGeom prst="rect">
            <a:avLst/>
          </a:prstGeom>
          <a:gradFill rotWithShape="1">
            <a:gsLst>
              <a:gs pos="0">
                <a:srgbClr val="03D4A8"/>
              </a:gs>
              <a:gs pos="25000">
                <a:srgbClr val="21D6E0"/>
              </a:gs>
              <a:gs pos="75000">
                <a:srgbClr val="0087E6"/>
              </a:gs>
              <a:gs pos="100000">
                <a:srgbClr val="005CBF"/>
              </a:gs>
            </a:gsLst>
            <a:lin ang="5400000" scaled="1"/>
          </a:gradFill>
          <a:ln w="76200" cmpd="tri" algn="ctr">
            <a:solidFill>
              <a:srgbClr val="AEBEF0"/>
            </a:solidFill>
            <a:miter lim="800000"/>
            <a:headEnd/>
            <a:tailEnd/>
          </a:ln>
        </p:spPr>
        <p:txBody>
          <a:bodyPr wrap="none" anchor="ctr"/>
          <a:lstStyle/>
          <a:p>
            <a:endParaRPr lang="en-US"/>
          </a:p>
        </p:txBody>
      </p:sp>
      <p:sp>
        <p:nvSpPr>
          <p:cNvPr id="4106" name="Rectangle 2"/>
          <p:cNvSpPr>
            <a:spLocks noChangeArrowheads="1"/>
          </p:cNvSpPr>
          <p:nvPr/>
        </p:nvSpPr>
        <p:spPr bwMode="auto">
          <a:xfrm>
            <a:off x="195263" y="1397000"/>
            <a:ext cx="8969375" cy="485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tabLst>
                <a:tab pos="495300" algn="l"/>
              </a:tabLst>
            </a:pPr>
            <a:endParaRPr lang="en-US" sz="2600" b="1">
              <a:solidFill>
                <a:srgbClr val="3333FF"/>
              </a:solidFill>
            </a:endParaRPr>
          </a:p>
          <a:p>
            <a:pPr eaLnBrk="1" hangingPunct="1">
              <a:tabLst>
                <a:tab pos="495300" algn="l"/>
              </a:tabLst>
            </a:pPr>
            <a:endParaRPr lang="tr-TR" sz="2800">
              <a:solidFill>
                <a:srgbClr val="FF0000"/>
              </a:solidFill>
            </a:endParaRPr>
          </a:p>
          <a:p>
            <a:pPr algn="ctr" eaLnBrk="1" hangingPunct="1">
              <a:lnSpc>
                <a:spcPct val="125000"/>
              </a:lnSpc>
              <a:tabLst>
                <a:tab pos="495300" algn="l"/>
              </a:tabLst>
            </a:pPr>
            <a:r>
              <a:rPr lang="tr-TR" sz="2400" b="1">
                <a:solidFill>
                  <a:srgbClr val="FF0000"/>
                </a:solidFill>
              </a:rPr>
              <a:t>Analiz</a:t>
            </a:r>
            <a:r>
              <a:rPr lang="tr-TR" sz="2400" b="1">
                <a:solidFill>
                  <a:srgbClr val="3333FF"/>
                </a:solidFill>
              </a:rPr>
              <a:t>  </a:t>
            </a:r>
            <a:endParaRPr lang="tr-TR" sz="2400"/>
          </a:p>
          <a:p>
            <a:pPr algn="ctr" eaLnBrk="1" hangingPunct="1">
              <a:lnSpc>
                <a:spcPct val="125000"/>
              </a:lnSpc>
              <a:tabLst>
                <a:tab pos="495300" algn="l"/>
              </a:tabLst>
            </a:pPr>
            <a:r>
              <a:rPr lang="tr-TR" sz="2400" b="1">
                <a:solidFill>
                  <a:srgbClr val="FF0000"/>
                </a:solidFill>
              </a:rPr>
              <a:t>Algoritma Geliştirme</a:t>
            </a:r>
            <a:r>
              <a:rPr lang="tr-TR" sz="2400" b="1">
                <a:solidFill>
                  <a:srgbClr val="3333FF"/>
                </a:solidFill>
              </a:rPr>
              <a:t>  </a:t>
            </a:r>
            <a:endParaRPr lang="tr-TR" sz="2400"/>
          </a:p>
          <a:p>
            <a:pPr algn="ctr" eaLnBrk="1" hangingPunct="1">
              <a:lnSpc>
                <a:spcPct val="125000"/>
              </a:lnSpc>
              <a:tabLst>
                <a:tab pos="495300" algn="l"/>
              </a:tabLst>
            </a:pPr>
            <a:r>
              <a:rPr lang="tr-TR" sz="2400" b="1">
                <a:solidFill>
                  <a:srgbClr val="FF0000"/>
                </a:solidFill>
              </a:rPr>
              <a:t>Akış Şeması Çizimi</a:t>
            </a:r>
            <a:endParaRPr lang="tr-TR" sz="2400">
              <a:solidFill>
                <a:srgbClr val="FF00FF"/>
              </a:solidFill>
            </a:endParaRPr>
          </a:p>
          <a:p>
            <a:pPr algn="ctr" eaLnBrk="1" hangingPunct="1">
              <a:lnSpc>
                <a:spcPct val="125000"/>
              </a:lnSpc>
              <a:tabLst>
                <a:tab pos="495300" algn="l"/>
              </a:tabLst>
            </a:pPr>
            <a:r>
              <a:rPr lang="tr-TR" sz="2400" b="1">
                <a:solidFill>
                  <a:srgbClr val="FF0000"/>
                </a:solidFill>
              </a:rPr>
              <a:t>Programlama Dili Seçimi</a:t>
            </a:r>
            <a:r>
              <a:rPr lang="tr-TR" sz="2400" b="1">
                <a:solidFill>
                  <a:srgbClr val="3333FF"/>
                </a:solidFill>
              </a:rPr>
              <a:t>  </a:t>
            </a:r>
          </a:p>
          <a:p>
            <a:pPr algn="ctr" eaLnBrk="1" hangingPunct="1">
              <a:lnSpc>
                <a:spcPct val="90000"/>
              </a:lnSpc>
              <a:spcBef>
                <a:spcPct val="20000"/>
              </a:spcBef>
              <a:tabLst>
                <a:tab pos="495300" algn="l"/>
              </a:tabLst>
            </a:pPr>
            <a:r>
              <a:rPr lang="tr-TR" sz="2400" b="1">
                <a:solidFill>
                  <a:srgbClr val="FF0000"/>
                </a:solidFill>
              </a:rPr>
              <a:t>Programın Yazılması</a:t>
            </a:r>
            <a:r>
              <a:rPr lang="tr-TR" sz="2400" b="1">
                <a:solidFill>
                  <a:srgbClr val="3333FF"/>
                </a:solidFill>
              </a:rPr>
              <a:t>  </a:t>
            </a:r>
            <a:endParaRPr lang="tr-TR" sz="2400"/>
          </a:p>
          <a:p>
            <a:pPr algn="ctr" eaLnBrk="1" hangingPunct="1">
              <a:lnSpc>
                <a:spcPct val="90000"/>
              </a:lnSpc>
              <a:spcBef>
                <a:spcPct val="20000"/>
              </a:spcBef>
              <a:tabLst>
                <a:tab pos="495300" algn="l"/>
              </a:tabLst>
            </a:pPr>
            <a:r>
              <a:rPr lang="tr-TR" sz="2400" b="1">
                <a:solidFill>
                  <a:srgbClr val="FF0000"/>
                </a:solidFill>
              </a:rPr>
              <a:t>Derleme</a:t>
            </a:r>
            <a:r>
              <a:rPr lang="tr-TR" sz="2400" b="1">
                <a:solidFill>
                  <a:srgbClr val="3333FF"/>
                </a:solidFill>
              </a:rPr>
              <a:t>  </a:t>
            </a:r>
            <a:endParaRPr lang="tr-TR" sz="2400"/>
          </a:p>
          <a:p>
            <a:pPr algn="ctr" eaLnBrk="1" hangingPunct="1">
              <a:lnSpc>
                <a:spcPct val="90000"/>
              </a:lnSpc>
              <a:spcBef>
                <a:spcPct val="20000"/>
              </a:spcBef>
              <a:tabLst>
                <a:tab pos="495300" algn="l"/>
              </a:tabLst>
            </a:pPr>
            <a:r>
              <a:rPr lang="tr-TR" sz="2400" b="1">
                <a:solidFill>
                  <a:srgbClr val="FF0000"/>
                </a:solidFill>
              </a:rPr>
              <a:t>Çalıştırma</a:t>
            </a:r>
            <a:r>
              <a:rPr lang="tr-TR" sz="2400" b="1">
                <a:solidFill>
                  <a:srgbClr val="3333FF"/>
                </a:solidFill>
              </a:rPr>
              <a:t>  </a:t>
            </a:r>
            <a:r>
              <a:rPr lang="tr-TR" sz="2400"/>
              <a:t> </a:t>
            </a:r>
          </a:p>
          <a:p>
            <a:pPr algn="ctr" eaLnBrk="1" hangingPunct="1">
              <a:lnSpc>
                <a:spcPct val="90000"/>
              </a:lnSpc>
              <a:spcBef>
                <a:spcPct val="20000"/>
              </a:spcBef>
              <a:tabLst>
                <a:tab pos="495300" algn="l"/>
              </a:tabLst>
            </a:pPr>
            <a:r>
              <a:rPr lang="tr-TR" sz="2400"/>
              <a:t> </a:t>
            </a:r>
            <a:r>
              <a:rPr lang="tr-TR" sz="2400" b="1">
                <a:solidFill>
                  <a:srgbClr val="FF0000"/>
                </a:solidFill>
              </a:rPr>
              <a:t>Test</a:t>
            </a:r>
            <a:r>
              <a:rPr lang="tr-TR" sz="2400" b="1">
                <a:solidFill>
                  <a:srgbClr val="3333FF"/>
                </a:solidFill>
              </a:rPr>
              <a:t>  </a:t>
            </a:r>
            <a:endParaRPr lang="tr-TR" sz="2400"/>
          </a:p>
          <a:p>
            <a:pPr eaLnBrk="1" hangingPunct="1">
              <a:lnSpc>
                <a:spcPct val="125000"/>
              </a:lnSpc>
              <a:tabLst>
                <a:tab pos="495300" algn="l"/>
              </a:tabLst>
            </a:pPr>
            <a:endParaRPr lang="tr-TR" sz="2400"/>
          </a:p>
        </p:txBody>
      </p:sp>
      <p:sp>
        <p:nvSpPr>
          <p:cNvPr id="11" name="Title 1"/>
          <p:cNvSpPr>
            <a:spLocks noGrp="1"/>
          </p:cNvSpPr>
          <p:nvPr>
            <p:ph type="title"/>
          </p:nvPr>
        </p:nvSpPr>
        <p:spPr>
          <a:xfrm>
            <a:off x="0" y="246063"/>
            <a:ext cx="9144000" cy="1258887"/>
          </a:xfrm>
        </p:spPr>
        <p:txBody>
          <a:bodyPr/>
          <a:lstStyle/>
          <a:p>
            <a:pPr algn="ctr">
              <a:defRPr/>
            </a:pPr>
            <a:r>
              <a:rPr lang="tr-TR" sz="4000" b="1" dirty="0">
                <a:solidFill>
                  <a:srgbClr val="3333FF"/>
                </a:solidFill>
              </a:rPr>
              <a:t>BİLGİSAYARLA PROBLEM</a:t>
            </a:r>
            <a:r>
              <a:rPr lang="tr-TR" sz="4000" b="1" dirty="0">
                <a:solidFill>
                  <a:srgbClr val="FF0000"/>
                </a:solidFill>
              </a:rPr>
              <a:t> </a:t>
            </a:r>
            <a:r>
              <a:rPr lang="tr-TR" sz="4000" b="1" dirty="0">
                <a:solidFill>
                  <a:srgbClr val="3333FF"/>
                </a:solidFill>
              </a:rPr>
              <a:t>ÇÖZÜMÜNÜN AŞAMALARI</a:t>
            </a:r>
            <a:endParaRPr lang="en-US"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0" y="1651000"/>
            <a:ext cx="9144000" cy="493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1" hangingPunct="1">
              <a:lnSpc>
                <a:spcPct val="125000"/>
              </a:lnSpc>
              <a:tabLst>
                <a:tab pos="495300" algn="l"/>
              </a:tabLst>
            </a:pPr>
            <a:r>
              <a:rPr lang="tr-TR" sz="2800" b="1">
                <a:solidFill>
                  <a:srgbClr val="3333FF"/>
                </a:solidFill>
              </a:rPr>
              <a:t>ANALİZ:</a:t>
            </a:r>
            <a:r>
              <a:rPr lang="tr-TR" sz="2800"/>
              <a:t> Çözülmesi istenen problemin tamamen anlaşılmasını sağlayacak </a:t>
            </a:r>
            <a:r>
              <a:rPr lang="tr-TR" sz="2800">
                <a:solidFill>
                  <a:srgbClr val="FF0000"/>
                </a:solidFill>
              </a:rPr>
              <a:t>ö</a:t>
            </a:r>
            <a:r>
              <a:rPr lang="en-US" sz="2800">
                <a:solidFill>
                  <a:srgbClr val="FF0000"/>
                </a:solidFill>
              </a:rPr>
              <a:t>n </a:t>
            </a:r>
            <a:r>
              <a:rPr lang="tr-TR" sz="2800">
                <a:solidFill>
                  <a:srgbClr val="FF0000"/>
                </a:solidFill>
              </a:rPr>
              <a:t>çalışmalardır</a:t>
            </a:r>
            <a:r>
              <a:rPr lang="tr-TR" sz="2800"/>
              <a:t>.</a:t>
            </a:r>
          </a:p>
          <a:p>
            <a:pPr algn="just" eaLnBrk="1" hangingPunct="1">
              <a:lnSpc>
                <a:spcPct val="125000"/>
              </a:lnSpc>
              <a:tabLst>
                <a:tab pos="495300" algn="l"/>
              </a:tabLst>
            </a:pPr>
            <a:r>
              <a:rPr lang="tr-TR" sz="2800" b="1">
                <a:solidFill>
                  <a:srgbClr val="3333FF"/>
                </a:solidFill>
              </a:rPr>
              <a:t>ALGORİTMA GELİŞTİRME:</a:t>
            </a:r>
            <a:r>
              <a:rPr lang="tr-TR" sz="2800"/>
              <a:t> Problemi çözecek adımların sıralı olarak ifade edilmesidir.</a:t>
            </a:r>
          </a:p>
          <a:p>
            <a:pPr algn="just" eaLnBrk="1" hangingPunct="1">
              <a:lnSpc>
                <a:spcPct val="125000"/>
              </a:lnSpc>
              <a:tabLst>
                <a:tab pos="495300" algn="l"/>
              </a:tabLst>
            </a:pPr>
            <a:r>
              <a:rPr lang="tr-TR" sz="2800" b="1">
                <a:solidFill>
                  <a:srgbClr val="3333FF"/>
                </a:solidFill>
              </a:rPr>
              <a:t>AKIŞ ŞEMASI ÇİZİMİ:</a:t>
            </a:r>
            <a:r>
              <a:rPr lang="tr-TR" sz="2800"/>
              <a:t> Geliştirilen algoritmanın şekillerle ifade edilmesidir.</a:t>
            </a:r>
          </a:p>
          <a:p>
            <a:pPr algn="just" eaLnBrk="1" hangingPunct="1">
              <a:lnSpc>
                <a:spcPct val="125000"/>
              </a:lnSpc>
              <a:tabLst>
                <a:tab pos="495300" algn="l"/>
              </a:tabLst>
            </a:pPr>
            <a:r>
              <a:rPr lang="tr-TR" sz="2800" b="1">
                <a:solidFill>
                  <a:srgbClr val="3333FF"/>
                </a:solidFill>
              </a:rPr>
              <a:t>PROGRAMLAMA DİLİ SEÇİMİ:</a:t>
            </a:r>
            <a:r>
              <a:rPr lang="tr-TR" sz="2800"/>
              <a:t> Geliştirilen algoritmayı kolay bir şekilde bilgisayar ortamına aktaracak bir bilgisayar programlama dilinin seçilmesidir. </a:t>
            </a:r>
          </a:p>
        </p:txBody>
      </p:sp>
      <p:sp>
        <p:nvSpPr>
          <p:cNvPr id="3" name="Title 1"/>
          <p:cNvSpPr>
            <a:spLocks noGrp="1"/>
          </p:cNvSpPr>
          <p:nvPr>
            <p:ph type="title"/>
          </p:nvPr>
        </p:nvSpPr>
        <p:spPr>
          <a:xfrm>
            <a:off x="0" y="138113"/>
            <a:ext cx="9144000" cy="1258887"/>
          </a:xfrm>
        </p:spPr>
        <p:txBody>
          <a:bodyPr/>
          <a:lstStyle/>
          <a:p>
            <a:pPr algn="ctr">
              <a:defRPr/>
            </a:pPr>
            <a:r>
              <a:rPr lang="tr-TR" sz="4000" b="1" dirty="0">
                <a:solidFill>
                  <a:srgbClr val="3333FF"/>
                </a:solidFill>
              </a:rPr>
              <a:t>BİLGİSAYARLA PROBLEM</a:t>
            </a:r>
            <a:r>
              <a:rPr lang="tr-TR" sz="4000" b="1" dirty="0">
                <a:solidFill>
                  <a:srgbClr val="FF0000"/>
                </a:solidFill>
              </a:rPr>
              <a:t> </a:t>
            </a:r>
            <a:r>
              <a:rPr lang="tr-TR" sz="4000" b="1" dirty="0">
                <a:solidFill>
                  <a:srgbClr val="3333FF"/>
                </a:solidFill>
              </a:rPr>
              <a:t>ÇÖZÜMÜNÜN AŞAMALARI (devam)</a:t>
            </a:r>
            <a:endParaRPr lang="en-US"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9144000" cy="660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tabLst>
                <a:tab pos="495300" algn="l"/>
              </a:tabLst>
            </a:pPr>
            <a:r>
              <a:rPr lang="tr-TR" sz="2300" b="1">
                <a:solidFill>
                  <a:srgbClr val="3333FF"/>
                </a:solidFill>
              </a:rPr>
              <a:t>BİLGİSAYARLA PROBLEM</a:t>
            </a:r>
            <a:r>
              <a:rPr lang="tr-TR" sz="2300" b="1">
                <a:solidFill>
                  <a:srgbClr val="FF0000"/>
                </a:solidFill>
              </a:rPr>
              <a:t> </a:t>
            </a:r>
            <a:r>
              <a:rPr lang="tr-TR" sz="2300" b="1">
                <a:solidFill>
                  <a:srgbClr val="3333FF"/>
                </a:solidFill>
              </a:rPr>
              <a:t>ÇÖZÜMÜNÜN AŞAMALARI</a:t>
            </a:r>
            <a:r>
              <a:rPr lang="en-US" sz="2300" b="1">
                <a:solidFill>
                  <a:srgbClr val="3333FF"/>
                </a:solidFill>
              </a:rPr>
              <a:t> (devam)</a:t>
            </a:r>
          </a:p>
          <a:p>
            <a:pPr algn="just" eaLnBrk="1" hangingPunct="1">
              <a:lnSpc>
                <a:spcPct val="125000"/>
              </a:lnSpc>
              <a:tabLst>
                <a:tab pos="495300" algn="l"/>
              </a:tabLst>
            </a:pPr>
            <a:r>
              <a:rPr lang="tr-TR" sz="2800" b="1">
                <a:solidFill>
                  <a:srgbClr val="3333FF"/>
                </a:solidFill>
              </a:rPr>
              <a:t>PROGRAMIN YAZILMASI:</a:t>
            </a:r>
            <a:r>
              <a:rPr lang="tr-TR" sz="2800"/>
              <a:t> </a:t>
            </a:r>
            <a:r>
              <a:rPr lang="tr-TR" sz="2600"/>
              <a:t>Seçilen programlama dilinin kuralları kullanılarak programın yazılması aşamasıdır.</a:t>
            </a:r>
            <a:r>
              <a:rPr lang="tr-TR" sz="2700"/>
              <a:t> </a:t>
            </a:r>
          </a:p>
          <a:p>
            <a:pPr algn="just" eaLnBrk="1" hangingPunct="1">
              <a:lnSpc>
                <a:spcPct val="125000"/>
              </a:lnSpc>
              <a:tabLst>
                <a:tab pos="495300" algn="l"/>
              </a:tabLst>
            </a:pPr>
            <a:r>
              <a:rPr lang="tr-TR" sz="2800" b="1">
                <a:solidFill>
                  <a:srgbClr val="3333FF"/>
                </a:solidFill>
              </a:rPr>
              <a:t>DERLEME:</a:t>
            </a:r>
            <a:r>
              <a:rPr lang="tr-TR" sz="2800"/>
              <a:t> </a:t>
            </a:r>
            <a:r>
              <a:rPr lang="tr-TR" sz="2600"/>
              <a:t>Programlama dili komutlarına dönüşmüş çözümün yazım hatalarının olup olmadığının kontrol </a:t>
            </a:r>
            <a:r>
              <a:rPr lang="en-US" sz="2600"/>
              <a:t>edil</a:t>
            </a:r>
            <a:r>
              <a:rPr lang="tr-TR" sz="2600"/>
              <a:t>mesi</a:t>
            </a:r>
            <a:r>
              <a:rPr lang="en-US" sz="2600"/>
              <a:t> ve program</a:t>
            </a:r>
            <a:r>
              <a:rPr lang="tr-TR" sz="2600"/>
              <a:t>ın</a:t>
            </a:r>
            <a:r>
              <a:rPr lang="en-US" sz="2600"/>
              <a:t> makina dili komutlar</a:t>
            </a:r>
            <a:r>
              <a:rPr lang="tr-TR" sz="2600"/>
              <a:t>ı</a:t>
            </a:r>
            <a:r>
              <a:rPr lang="en-US" sz="2600"/>
              <a:t>na </a:t>
            </a:r>
            <a:r>
              <a:rPr lang="tr-TR" sz="2600"/>
              <a:t>ç</a:t>
            </a:r>
            <a:r>
              <a:rPr lang="en-US" sz="2600"/>
              <a:t>evril</a:t>
            </a:r>
            <a:r>
              <a:rPr lang="tr-TR" sz="2600"/>
              <a:t>mesidir.</a:t>
            </a:r>
          </a:p>
          <a:p>
            <a:pPr algn="just" eaLnBrk="1" hangingPunct="1">
              <a:lnSpc>
                <a:spcPct val="125000"/>
              </a:lnSpc>
              <a:tabLst>
                <a:tab pos="495300" algn="l"/>
              </a:tabLst>
            </a:pPr>
            <a:r>
              <a:rPr lang="tr-TR" sz="2800" b="1">
                <a:solidFill>
                  <a:srgbClr val="3333FF"/>
                </a:solidFill>
              </a:rPr>
              <a:t>ÇALIŞTIRMA:</a:t>
            </a:r>
            <a:r>
              <a:rPr lang="tr-TR" sz="2800"/>
              <a:t> </a:t>
            </a:r>
            <a:r>
              <a:rPr lang="tr-TR" sz="2500"/>
              <a:t>D</a:t>
            </a:r>
            <a:r>
              <a:rPr lang="en-US" sz="2500"/>
              <a:t>erlenmi</a:t>
            </a:r>
            <a:r>
              <a:rPr lang="tr-TR" sz="2500"/>
              <a:t>ş</a:t>
            </a:r>
            <a:r>
              <a:rPr lang="en-US" sz="2500"/>
              <a:t> program</a:t>
            </a:r>
            <a:r>
              <a:rPr lang="tr-TR" sz="2500"/>
              <a:t>ın iş</a:t>
            </a:r>
            <a:r>
              <a:rPr lang="en-US" sz="2500"/>
              <a:t>letim sistemi</a:t>
            </a:r>
            <a:r>
              <a:rPr lang="tr-TR" sz="2500"/>
              <a:t>  tarafından </a:t>
            </a:r>
            <a:r>
              <a:rPr lang="en-US" sz="2500"/>
              <a:t>hard diskten al</a:t>
            </a:r>
            <a:r>
              <a:rPr lang="tr-TR" sz="2500"/>
              <a:t>ınarak b</a:t>
            </a:r>
            <a:r>
              <a:rPr lang="en-US" sz="2500"/>
              <a:t>elle</a:t>
            </a:r>
            <a:r>
              <a:rPr lang="tr-TR" sz="2500"/>
              <a:t>ğ</a:t>
            </a:r>
            <a:r>
              <a:rPr lang="en-US" sz="2500"/>
              <a:t>e ta</a:t>
            </a:r>
            <a:r>
              <a:rPr lang="tr-TR" sz="2500"/>
              <a:t>şındığı ve programın </a:t>
            </a:r>
            <a:r>
              <a:rPr lang="en-US" sz="2500"/>
              <a:t>ilk komutunun adresi</a:t>
            </a:r>
            <a:r>
              <a:rPr lang="tr-TR" sz="2500"/>
              <a:t>nin</a:t>
            </a:r>
            <a:r>
              <a:rPr lang="en-US" sz="2500"/>
              <a:t> </a:t>
            </a:r>
            <a:r>
              <a:rPr lang="tr-TR" sz="2500"/>
              <a:t>Merkezi İşlem Birimine</a:t>
            </a:r>
            <a:r>
              <a:rPr lang="en-US" sz="2500"/>
              <a:t> bildiril</a:t>
            </a:r>
            <a:r>
              <a:rPr lang="tr-TR" sz="2500"/>
              <a:t>diği aşamadır</a:t>
            </a:r>
            <a:r>
              <a:rPr lang="en-US" sz="2500"/>
              <a:t>.</a:t>
            </a:r>
            <a:r>
              <a:rPr lang="tr-TR" sz="2500"/>
              <a:t> </a:t>
            </a:r>
          </a:p>
          <a:p>
            <a:pPr algn="just" eaLnBrk="1" hangingPunct="1">
              <a:lnSpc>
                <a:spcPct val="125000"/>
              </a:lnSpc>
              <a:tabLst>
                <a:tab pos="495300" algn="l"/>
              </a:tabLst>
            </a:pPr>
            <a:r>
              <a:rPr lang="tr-TR" sz="2800" b="1">
                <a:solidFill>
                  <a:srgbClr val="3333FF"/>
                </a:solidFill>
              </a:rPr>
              <a:t>TEST:</a:t>
            </a:r>
            <a:r>
              <a:rPr lang="tr-TR" sz="2800"/>
              <a:t> </a:t>
            </a:r>
            <a:r>
              <a:rPr lang="tr-TR" sz="2700"/>
              <a:t>Programın </a:t>
            </a:r>
            <a:r>
              <a:rPr lang="en-US" sz="2700"/>
              <a:t>m</a:t>
            </a:r>
            <a:r>
              <a:rPr lang="tr-TR" sz="2700"/>
              <a:t>antıksal olarak test edildiği ve muhtemel her giriş için doğru sonuçlar üretip üretmediğinin</a:t>
            </a:r>
            <a:r>
              <a:rPr lang="en-US" sz="2700"/>
              <a:t> </a:t>
            </a:r>
            <a:r>
              <a:rPr lang="tr-TR" sz="2700"/>
              <a:t>kontrol e</a:t>
            </a:r>
            <a:r>
              <a:rPr lang="en-US" sz="2700"/>
              <a:t>dil</a:t>
            </a:r>
            <a:r>
              <a:rPr lang="tr-TR" sz="2700"/>
              <a:t>diği aşamadır.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0" y="712788"/>
            <a:ext cx="91440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49263" algn="ctr" eaLnBrk="1" hangingPunct="1"/>
            <a:r>
              <a:rPr lang="tr-TR" sz="2400" b="1">
                <a:solidFill>
                  <a:srgbClr val="3333FF"/>
                </a:solidFill>
              </a:rPr>
              <a:t>PROGRAM (BİLGİSAYAR PROGRAMI)</a:t>
            </a:r>
            <a:r>
              <a:rPr lang="tr-TR" sz="2400" b="1">
                <a:solidFill>
                  <a:srgbClr val="FF0000"/>
                </a:solidFill>
              </a:rPr>
              <a:t> </a:t>
            </a:r>
            <a:r>
              <a:rPr lang="tr-TR" sz="2400" b="1">
                <a:solidFill>
                  <a:srgbClr val="3333FF"/>
                </a:solidFill>
              </a:rPr>
              <a:t>NEDİR?</a:t>
            </a:r>
          </a:p>
          <a:p>
            <a:pPr indent="449263" eaLnBrk="1" hangingPunct="1"/>
            <a:endParaRPr lang="tr-TR" sz="2800">
              <a:solidFill>
                <a:srgbClr val="FF0000"/>
              </a:solidFill>
            </a:endParaRPr>
          </a:p>
          <a:p>
            <a:pPr indent="449263" algn="just" eaLnBrk="1" hangingPunct="1"/>
            <a:r>
              <a:rPr lang="tr-TR" sz="2800"/>
              <a:t>Problem çözümü kısmında anlatılan adımlar uygulandıktan sonra ortaya çıkan ve sorunumuzu bilgisayar ortamında çözen ürüne </a:t>
            </a:r>
            <a:r>
              <a:rPr lang="tr-TR" sz="2800" b="1">
                <a:solidFill>
                  <a:srgbClr val="FF0000"/>
                </a:solidFill>
              </a:rPr>
              <a:t>program</a:t>
            </a:r>
            <a:r>
              <a:rPr lang="tr-TR" sz="2800"/>
              <a:t> denir. </a:t>
            </a:r>
            <a:endParaRPr lang="en-US" sz="2800"/>
          </a:p>
          <a:p>
            <a:pPr indent="449263" algn="just" eaLnBrk="1" hangingPunct="1"/>
            <a:endParaRPr lang="en-US" sz="2800"/>
          </a:p>
          <a:p>
            <a:pPr indent="449263" algn="just" eaLnBrk="1" hangingPunct="1"/>
            <a:endParaRPr lang="tr-TR" sz="2800"/>
          </a:p>
          <a:p>
            <a:pPr indent="449263" eaLnBrk="1" hangingPunct="1"/>
            <a:endParaRPr lang="tr-TR" sz="2800"/>
          </a:p>
          <a:p>
            <a:pPr indent="449263" algn="ctr" eaLnBrk="1" hangingPunct="1"/>
            <a:r>
              <a:rPr lang="tr-TR" sz="2400" b="1">
                <a:solidFill>
                  <a:srgbClr val="3333FF"/>
                </a:solidFill>
              </a:rPr>
              <a:t>PROGRAMLAMA (BİLGİSAYAR PROGRAMLAMA) NEDİR?</a:t>
            </a:r>
            <a:endParaRPr lang="en-US" sz="2400" b="1">
              <a:solidFill>
                <a:srgbClr val="3333FF"/>
              </a:solidFill>
            </a:endParaRPr>
          </a:p>
          <a:p>
            <a:pPr indent="449263" eaLnBrk="1" hangingPunct="1"/>
            <a:endParaRPr lang="tr-TR" sz="2800">
              <a:solidFill>
                <a:srgbClr val="3333FF"/>
              </a:solidFill>
            </a:endParaRPr>
          </a:p>
          <a:p>
            <a:pPr indent="449263" algn="just" eaLnBrk="1" hangingPunct="1"/>
            <a:r>
              <a:rPr lang="tr-TR" sz="2800"/>
              <a:t>Problem çözümünde anlatılan adımların tümüne birden </a:t>
            </a:r>
            <a:r>
              <a:rPr lang="tr-TR" sz="2800" b="1">
                <a:solidFill>
                  <a:srgbClr val="FF0000"/>
                </a:solidFill>
              </a:rPr>
              <a:t>programlama</a:t>
            </a:r>
            <a:r>
              <a:rPr lang="tr-TR" sz="2800"/>
              <a:t> denir.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ChangeArrowheads="1"/>
          </p:cNvSpPr>
          <p:nvPr/>
        </p:nvSpPr>
        <p:spPr bwMode="auto">
          <a:xfrm>
            <a:off x="0" y="625155"/>
            <a:ext cx="9144000" cy="5607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49263" algn="ctr" eaLnBrk="1" hangingPunct="1"/>
            <a:r>
              <a:rPr lang="tr-TR" sz="2800" b="1" dirty="0">
                <a:solidFill>
                  <a:srgbClr val="3333FF"/>
                </a:solidFill>
              </a:rPr>
              <a:t>PROGRAMLAMA DİLİ NEDİR?</a:t>
            </a:r>
            <a:endParaRPr lang="tr-TR" sz="2800" dirty="0">
              <a:solidFill>
                <a:srgbClr val="3333FF"/>
              </a:solidFill>
            </a:endParaRPr>
          </a:p>
          <a:p>
            <a:pPr indent="449263" eaLnBrk="1" hangingPunct="1"/>
            <a:endParaRPr lang="en-US" sz="2800" dirty="0">
              <a:solidFill>
                <a:srgbClr val="FF0000"/>
              </a:solidFill>
            </a:endParaRPr>
          </a:p>
          <a:p>
            <a:pPr indent="449263" eaLnBrk="1" hangingPunct="1"/>
            <a:r>
              <a:rPr lang="tr-TR" sz="2800" dirty="0"/>
              <a:t>Bir </a:t>
            </a:r>
            <a:r>
              <a:rPr lang="tr-TR" sz="2800" b="1" dirty="0">
                <a:solidFill>
                  <a:srgbClr val="FF0000"/>
                </a:solidFill>
              </a:rPr>
              <a:t>problemin algoritmik çözümü</a:t>
            </a:r>
            <a:r>
              <a:rPr lang="tr-TR" sz="2800" dirty="0"/>
              <a:t>nün </a:t>
            </a:r>
            <a:r>
              <a:rPr lang="en-US" sz="2800" dirty="0"/>
              <a:t>b</a:t>
            </a:r>
            <a:r>
              <a:rPr lang="tr-TR" sz="2800" dirty="0" err="1"/>
              <a:t>ilgisayarda</a:t>
            </a:r>
            <a:endParaRPr lang="tr-TR" sz="2800" dirty="0"/>
          </a:p>
          <a:p>
            <a:pPr indent="449263" eaLnBrk="1" hangingPunct="1"/>
            <a:r>
              <a:rPr lang="tr-TR" sz="2800" dirty="0"/>
              <a:t>yazılmasını sağlayan </a:t>
            </a:r>
            <a:r>
              <a:rPr lang="tr-TR" sz="2800" b="1" dirty="0">
                <a:solidFill>
                  <a:srgbClr val="FF0000"/>
                </a:solidFill>
              </a:rPr>
              <a:t>kurallar dizisidir</a:t>
            </a:r>
            <a:r>
              <a:rPr lang="tr-TR" sz="2800" dirty="0"/>
              <a:t>. </a:t>
            </a:r>
          </a:p>
          <a:p>
            <a:pPr indent="449263" algn="ctr" eaLnBrk="1" hangingPunct="1">
              <a:spcBef>
                <a:spcPct val="30000"/>
              </a:spcBef>
            </a:pPr>
            <a:endParaRPr lang="tr-TR" sz="2800" dirty="0">
              <a:solidFill>
                <a:srgbClr val="3333FF"/>
              </a:solidFill>
            </a:endParaRPr>
          </a:p>
          <a:p>
            <a:pPr indent="449263" algn="ctr" eaLnBrk="1" hangingPunct="1">
              <a:spcBef>
                <a:spcPct val="30000"/>
              </a:spcBef>
            </a:pPr>
            <a:endParaRPr lang="tr-TR" sz="2800" b="1" dirty="0">
              <a:solidFill>
                <a:srgbClr val="3333FF"/>
              </a:solidFill>
            </a:endParaRPr>
          </a:p>
          <a:p>
            <a:pPr indent="449263" algn="ctr" eaLnBrk="1" hangingPunct="1">
              <a:spcBef>
                <a:spcPct val="30000"/>
              </a:spcBef>
            </a:pPr>
            <a:r>
              <a:rPr lang="tr-TR" sz="2800" b="1" dirty="0">
                <a:solidFill>
                  <a:srgbClr val="3333FF"/>
                </a:solidFill>
              </a:rPr>
              <a:t>BAZI PROGRAMLAMA DİLLERİ</a:t>
            </a:r>
          </a:p>
          <a:p>
            <a:pPr indent="449263" eaLnBrk="1" hangingPunct="1">
              <a:spcBef>
                <a:spcPct val="30000"/>
              </a:spcBef>
              <a:buFontTx/>
              <a:buChar char="•"/>
            </a:pPr>
            <a:r>
              <a:rPr lang="tr-TR" sz="2800" dirty="0"/>
              <a:t>MATLAB, Delphi, Pascal, Fortran, </a:t>
            </a:r>
            <a:r>
              <a:rPr lang="tr-TR" sz="2800" dirty="0" err="1"/>
              <a:t>Lisp</a:t>
            </a:r>
            <a:endParaRPr lang="tr-TR" sz="2800" dirty="0"/>
          </a:p>
          <a:p>
            <a:pPr indent="449263" eaLnBrk="1" hangingPunct="1">
              <a:spcBef>
                <a:spcPct val="30000"/>
              </a:spcBef>
              <a:buFontTx/>
              <a:buChar char="•"/>
            </a:pPr>
            <a:r>
              <a:rPr lang="tr-TR" sz="2800" dirty="0"/>
              <a:t>Python, Swift, Dart, </a:t>
            </a:r>
            <a:r>
              <a:rPr lang="tr-TR" sz="2800" dirty="0" err="1"/>
              <a:t>Kotlin</a:t>
            </a:r>
            <a:r>
              <a:rPr lang="tr-TR" sz="2800" dirty="0"/>
              <a:t>, </a:t>
            </a:r>
            <a:r>
              <a:rPr lang="tr-TR" sz="2800" dirty="0" err="1"/>
              <a:t>Javascript</a:t>
            </a:r>
            <a:r>
              <a:rPr lang="tr-TR" sz="2800" dirty="0"/>
              <a:t>, </a:t>
            </a:r>
            <a:r>
              <a:rPr lang="tr-TR" sz="2800" dirty="0" err="1"/>
              <a:t>Rust</a:t>
            </a:r>
            <a:endParaRPr lang="tr-TR" sz="2800" dirty="0"/>
          </a:p>
          <a:p>
            <a:pPr indent="449263" eaLnBrk="1" hangingPunct="1">
              <a:spcBef>
                <a:spcPct val="30000"/>
              </a:spcBef>
              <a:buFontTx/>
              <a:buChar char="•"/>
            </a:pPr>
            <a:r>
              <a:rPr lang="tr-TR" sz="2800" dirty="0"/>
              <a:t>C, C++, C</a:t>
            </a:r>
            <a:r>
              <a:rPr lang="en-US" sz="2800" dirty="0"/>
              <a:t>#</a:t>
            </a:r>
            <a:r>
              <a:rPr lang="tr-TR" sz="2800" dirty="0"/>
              <a:t>, Visual Basic, Java </a:t>
            </a:r>
          </a:p>
          <a:p>
            <a:pPr indent="449263" eaLnBrk="1" hangingPunct="1"/>
            <a:endParaRPr lang="tr-TR"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274638"/>
            <a:ext cx="9144000" cy="1143000"/>
          </a:xfrm>
        </p:spPr>
        <p:txBody>
          <a:bodyPr/>
          <a:lstStyle/>
          <a:p>
            <a:pPr algn="ctr" eaLnBrk="1" hangingPunct="1"/>
            <a:r>
              <a:rPr lang="tr-TR" sz="4000" b="1">
                <a:solidFill>
                  <a:srgbClr val="3333FF"/>
                </a:solidFill>
                <a:cs typeface="Arial" charset="0"/>
              </a:rPr>
              <a:t>ALGORİTMA</a:t>
            </a:r>
            <a:endParaRPr lang="en-US" sz="4000" b="1">
              <a:solidFill>
                <a:srgbClr val="3333FF"/>
              </a:solidFill>
              <a:cs typeface="Arial" charset="0"/>
            </a:endParaRPr>
          </a:p>
        </p:txBody>
      </p:sp>
      <p:sp>
        <p:nvSpPr>
          <p:cNvPr id="9219" name="Rectangle 3"/>
          <p:cNvSpPr>
            <a:spLocks noGrp="1" noChangeArrowheads="1"/>
          </p:cNvSpPr>
          <p:nvPr>
            <p:ph type="body" idx="1"/>
          </p:nvPr>
        </p:nvSpPr>
        <p:spPr>
          <a:xfrm>
            <a:off x="0" y="1454150"/>
            <a:ext cx="9144000" cy="5403850"/>
          </a:xfrm>
        </p:spPr>
        <p:txBody>
          <a:bodyPr/>
          <a:lstStyle/>
          <a:p>
            <a:pPr algn="just" eaLnBrk="1" hangingPunct="1">
              <a:lnSpc>
                <a:spcPct val="90000"/>
              </a:lnSpc>
            </a:pPr>
            <a:r>
              <a:rPr lang="en-US" sz="2800"/>
              <a:t>Belirli bir </a:t>
            </a:r>
            <a:r>
              <a:rPr lang="en-US" sz="2800" b="1">
                <a:solidFill>
                  <a:srgbClr val="FF0000"/>
                </a:solidFill>
              </a:rPr>
              <a:t>problemi</a:t>
            </a:r>
            <a:r>
              <a:rPr lang="en-US" sz="2800"/>
              <a:t> </a:t>
            </a:r>
            <a:r>
              <a:rPr lang="tr-TR" sz="2800"/>
              <a:t>çö</a:t>
            </a:r>
            <a:r>
              <a:rPr lang="en-US" sz="2800"/>
              <a:t>zmek i</a:t>
            </a:r>
            <a:r>
              <a:rPr lang="tr-TR" sz="2800"/>
              <a:t>ç</a:t>
            </a:r>
            <a:r>
              <a:rPr lang="en-US" sz="2800"/>
              <a:t>in i</a:t>
            </a:r>
            <a:r>
              <a:rPr lang="tr-TR" sz="2800"/>
              <a:t>ş</a:t>
            </a:r>
            <a:r>
              <a:rPr lang="en-US" sz="2800"/>
              <a:t>letilmesi gereken </a:t>
            </a:r>
            <a:r>
              <a:rPr lang="en-US" sz="2800" b="1">
                <a:solidFill>
                  <a:srgbClr val="FF0000"/>
                </a:solidFill>
              </a:rPr>
              <a:t>ad</a:t>
            </a:r>
            <a:r>
              <a:rPr lang="tr-TR" sz="2800" b="1">
                <a:solidFill>
                  <a:srgbClr val="FF0000"/>
                </a:solidFill>
              </a:rPr>
              <a:t>ı</a:t>
            </a:r>
            <a:r>
              <a:rPr lang="en-US" sz="2800" b="1">
                <a:solidFill>
                  <a:srgbClr val="FF0000"/>
                </a:solidFill>
              </a:rPr>
              <a:t>mlar</a:t>
            </a:r>
            <a:r>
              <a:rPr lang="tr-TR" sz="2800" b="1">
                <a:solidFill>
                  <a:srgbClr val="FF0000"/>
                </a:solidFill>
              </a:rPr>
              <a:t>ı</a:t>
            </a:r>
            <a:r>
              <a:rPr lang="en-US" sz="2800"/>
              <a:t> ve bu ad</a:t>
            </a:r>
            <a:r>
              <a:rPr lang="tr-TR" sz="2800"/>
              <a:t>ı</a:t>
            </a:r>
            <a:r>
              <a:rPr lang="en-US" sz="2800"/>
              <a:t>mlar</a:t>
            </a:r>
            <a:r>
              <a:rPr lang="tr-TR" sz="2800"/>
              <a:t>ı</a:t>
            </a:r>
            <a:r>
              <a:rPr lang="en-US" sz="2800"/>
              <a:t>n </a:t>
            </a:r>
            <a:r>
              <a:rPr lang="en-US" sz="2800" b="1">
                <a:solidFill>
                  <a:srgbClr val="FF0000"/>
                </a:solidFill>
              </a:rPr>
              <a:t>hangi s</a:t>
            </a:r>
            <a:r>
              <a:rPr lang="tr-TR" sz="2800" b="1">
                <a:solidFill>
                  <a:srgbClr val="FF0000"/>
                </a:solidFill>
              </a:rPr>
              <a:t>ı</a:t>
            </a:r>
            <a:r>
              <a:rPr lang="en-US" sz="2800" b="1">
                <a:solidFill>
                  <a:srgbClr val="FF0000"/>
                </a:solidFill>
              </a:rPr>
              <a:t>ra</a:t>
            </a:r>
            <a:r>
              <a:rPr lang="en-US" sz="2800"/>
              <a:t> ile uygulanaca</a:t>
            </a:r>
            <a:r>
              <a:rPr lang="tr-TR" sz="2800"/>
              <a:t>ğını</a:t>
            </a:r>
            <a:r>
              <a:rPr lang="en-US" sz="2800"/>
              <a:t> belirleyen prosed</a:t>
            </a:r>
            <a:r>
              <a:rPr lang="tr-TR" sz="2800"/>
              <a:t>ü</a:t>
            </a:r>
            <a:r>
              <a:rPr lang="en-US" sz="2800"/>
              <a:t>re </a:t>
            </a:r>
            <a:r>
              <a:rPr lang="en-US" sz="2800" b="1">
                <a:solidFill>
                  <a:srgbClr val="FF0000"/>
                </a:solidFill>
              </a:rPr>
              <a:t>algoritma</a:t>
            </a:r>
            <a:r>
              <a:rPr lang="en-US" sz="2800"/>
              <a:t> denir.</a:t>
            </a:r>
          </a:p>
          <a:p>
            <a:pPr algn="just" eaLnBrk="1" hangingPunct="1">
              <a:lnSpc>
                <a:spcPct val="90000"/>
              </a:lnSpc>
            </a:pPr>
            <a:r>
              <a:rPr lang="en-US" sz="2800"/>
              <a:t>“</a:t>
            </a:r>
            <a:r>
              <a:rPr lang="tr-TR" sz="2800" b="1">
                <a:solidFill>
                  <a:srgbClr val="FF0000"/>
                </a:solidFill>
              </a:rPr>
              <a:t>İş</a:t>
            </a:r>
            <a:r>
              <a:rPr lang="en-US" sz="2800" b="1">
                <a:solidFill>
                  <a:srgbClr val="FF0000"/>
                </a:solidFill>
              </a:rPr>
              <a:t>ine gitmek </a:t>
            </a:r>
            <a:r>
              <a:rPr lang="tr-TR" sz="2800" b="1">
                <a:solidFill>
                  <a:srgbClr val="FF0000"/>
                </a:solidFill>
              </a:rPr>
              <a:t>ü</a:t>
            </a:r>
            <a:r>
              <a:rPr lang="en-US" sz="2800" b="1">
                <a:solidFill>
                  <a:srgbClr val="FF0000"/>
                </a:solidFill>
              </a:rPr>
              <a:t>zere uyanan birinin yapmas</a:t>
            </a:r>
            <a:r>
              <a:rPr lang="tr-TR" sz="2800" b="1">
                <a:solidFill>
                  <a:srgbClr val="FF0000"/>
                </a:solidFill>
              </a:rPr>
              <a:t>ı</a:t>
            </a:r>
            <a:r>
              <a:rPr lang="en-US" sz="2800" b="1">
                <a:solidFill>
                  <a:srgbClr val="FF0000"/>
                </a:solidFill>
              </a:rPr>
              <a:t> gereken i</a:t>
            </a:r>
            <a:r>
              <a:rPr lang="tr-TR" sz="2800" b="1">
                <a:solidFill>
                  <a:srgbClr val="FF0000"/>
                </a:solidFill>
              </a:rPr>
              <a:t>ş</a:t>
            </a:r>
            <a:r>
              <a:rPr lang="en-US" sz="2800" b="1">
                <a:solidFill>
                  <a:srgbClr val="FF0000"/>
                </a:solidFill>
              </a:rPr>
              <a:t>ler</a:t>
            </a:r>
            <a:r>
              <a:rPr lang="en-US" sz="2800"/>
              <a:t>” algoritmas</a:t>
            </a:r>
            <a:r>
              <a:rPr lang="tr-TR" sz="2800"/>
              <a:t>ı</a:t>
            </a:r>
            <a:r>
              <a:rPr lang="en-US" sz="2800"/>
              <a:t>:</a:t>
            </a:r>
          </a:p>
          <a:p>
            <a:pPr lvl="1" eaLnBrk="1" hangingPunct="1">
              <a:lnSpc>
                <a:spcPct val="90000"/>
              </a:lnSpc>
              <a:buFont typeface="Wingdings" pitchFamily="2" charset="2"/>
              <a:buAutoNum type="arabicPeriod"/>
            </a:pPr>
            <a:r>
              <a:rPr lang="en-US" sz="2400"/>
              <a:t>Yataktan kalk</a:t>
            </a:r>
          </a:p>
          <a:p>
            <a:pPr lvl="1" eaLnBrk="1" hangingPunct="1">
              <a:lnSpc>
                <a:spcPct val="90000"/>
              </a:lnSpc>
              <a:buFont typeface="Wingdings" pitchFamily="2" charset="2"/>
              <a:buAutoNum type="arabicPeriod"/>
            </a:pPr>
            <a:r>
              <a:rPr lang="en-US" sz="2400"/>
              <a:t>Pijamalar</a:t>
            </a:r>
            <a:r>
              <a:rPr lang="tr-TR" sz="2400"/>
              <a:t>ı</a:t>
            </a:r>
            <a:r>
              <a:rPr lang="en-US" sz="2400"/>
              <a:t>n</a:t>
            </a:r>
            <a:r>
              <a:rPr lang="tr-TR" sz="2400"/>
              <a:t>ı</a:t>
            </a:r>
            <a:r>
              <a:rPr lang="en-US" sz="2400"/>
              <a:t> </a:t>
            </a:r>
            <a:r>
              <a:rPr lang="tr-TR" sz="2400"/>
              <a:t>çı</a:t>
            </a:r>
            <a:r>
              <a:rPr lang="en-US" sz="2400"/>
              <a:t>kar</a:t>
            </a:r>
          </a:p>
          <a:p>
            <a:pPr lvl="1" eaLnBrk="1" hangingPunct="1">
              <a:lnSpc>
                <a:spcPct val="90000"/>
              </a:lnSpc>
              <a:buFont typeface="Wingdings" pitchFamily="2" charset="2"/>
              <a:buAutoNum type="arabicPeriod"/>
            </a:pPr>
            <a:r>
              <a:rPr lang="en-US" sz="2400"/>
              <a:t>Du</a:t>
            </a:r>
            <a:r>
              <a:rPr lang="tr-TR" sz="2400"/>
              <a:t>ş</a:t>
            </a:r>
            <a:r>
              <a:rPr lang="en-US" sz="2400"/>
              <a:t> al</a:t>
            </a:r>
          </a:p>
          <a:p>
            <a:pPr lvl="1" eaLnBrk="1" hangingPunct="1">
              <a:lnSpc>
                <a:spcPct val="90000"/>
              </a:lnSpc>
              <a:buFont typeface="Wingdings" pitchFamily="2" charset="2"/>
              <a:buAutoNum type="arabicPeriod"/>
            </a:pPr>
            <a:r>
              <a:rPr lang="en-US" sz="2400"/>
              <a:t>Elbiselerini giy</a:t>
            </a:r>
          </a:p>
          <a:p>
            <a:pPr lvl="1" eaLnBrk="1" hangingPunct="1">
              <a:lnSpc>
                <a:spcPct val="90000"/>
              </a:lnSpc>
              <a:buFont typeface="Wingdings" pitchFamily="2" charset="2"/>
              <a:buAutoNum type="arabicPeriod"/>
            </a:pPr>
            <a:r>
              <a:rPr lang="en-US" sz="2400"/>
              <a:t>Kahvalt</a:t>
            </a:r>
            <a:r>
              <a:rPr lang="tr-TR" sz="2400"/>
              <a:t>ı</a:t>
            </a:r>
            <a:r>
              <a:rPr lang="en-US" sz="2400"/>
              <a:t>n</a:t>
            </a:r>
            <a:r>
              <a:rPr lang="tr-TR" sz="2400"/>
              <a:t>ı</a:t>
            </a:r>
            <a:r>
              <a:rPr lang="en-US" sz="2400"/>
              <a:t> yap</a:t>
            </a:r>
          </a:p>
          <a:p>
            <a:pPr lvl="1" eaLnBrk="1" hangingPunct="1">
              <a:lnSpc>
                <a:spcPct val="90000"/>
              </a:lnSpc>
              <a:buFont typeface="Wingdings" pitchFamily="2" charset="2"/>
              <a:buAutoNum type="arabicPeriod"/>
            </a:pPr>
            <a:r>
              <a:rPr lang="en-US" sz="2400"/>
              <a:t>Arabana bin ve i</a:t>
            </a:r>
            <a:r>
              <a:rPr lang="tr-TR" sz="2400"/>
              <a:t>ş</a:t>
            </a:r>
            <a:r>
              <a:rPr lang="en-US" sz="2400"/>
              <a:t>e git</a:t>
            </a:r>
          </a:p>
          <a:p>
            <a:pPr algn="just" eaLnBrk="1" hangingPunct="1">
              <a:lnSpc>
                <a:spcPct val="90000"/>
              </a:lnSpc>
            </a:pPr>
            <a:r>
              <a:rPr lang="en-US" sz="2800"/>
              <a:t>S</a:t>
            </a:r>
            <a:r>
              <a:rPr lang="tr-TR" sz="2800"/>
              <a:t>ı</a:t>
            </a:r>
            <a:r>
              <a:rPr lang="en-US" sz="2800"/>
              <a:t>ra </a:t>
            </a:r>
            <a:r>
              <a:rPr lang="tr-TR" sz="2800"/>
              <a:t>ö</a:t>
            </a:r>
            <a:r>
              <a:rPr lang="en-US" sz="2800"/>
              <a:t>nemli. 3 ve 4 nolu ad</a:t>
            </a:r>
            <a:r>
              <a:rPr lang="tr-TR" sz="2800"/>
              <a:t>ı</a:t>
            </a:r>
            <a:r>
              <a:rPr lang="en-US" sz="2800"/>
              <a:t>mlar yer de</a:t>
            </a:r>
            <a:r>
              <a:rPr lang="tr-TR" sz="2800"/>
              <a:t>ğ</a:t>
            </a:r>
            <a:r>
              <a:rPr lang="en-US" sz="2800"/>
              <a:t>i</a:t>
            </a:r>
            <a:r>
              <a:rPr lang="tr-TR" sz="2800"/>
              <a:t>ş</a:t>
            </a:r>
            <a:r>
              <a:rPr lang="en-US" sz="2800"/>
              <a:t>tir</a:t>
            </a:r>
            <a:r>
              <a:rPr lang="tr-TR" sz="2800"/>
              <a:t>ir</a:t>
            </a:r>
            <a:r>
              <a:rPr lang="en-US" sz="2800"/>
              <a:t>se mesela? (Kim </a:t>
            </a:r>
            <a:r>
              <a:rPr lang="tr-TR" sz="2800"/>
              <a:t>ı</a:t>
            </a:r>
            <a:r>
              <a:rPr lang="en-US" sz="2800"/>
              <a:t>slanmak ister? </a:t>
            </a:r>
            <a:r>
              <a:rPr lang="en-US" sz="2800" b="1">
                <a:solidFill>
                  <a:srgbClr val="FF0000"/>
                </a:solidFill>
                <a:sym typeface="Wingdings" pitchFamily="2" charset="2"/>
              </a:rPr>
              <a:t></a:t>
            </a:r>
            <a:r>
              <a:rPr lang="en-US" sz="2800">
                <a:sym typeface="Wingdings" pitchFamily="2" charset="2"/>
              </a:rPr>
              <a:t>)</a:t>
            </a:r>
            <a:endParaRPr lang="en-US" sz="2800"/>
          </a:p>
          <a:p>
            <a:pPr eaLnBrk="1" hangingPunct="1">
              <a:lnSpc>
                <a:spcPct val="90000"/>
              </a:lnSpc>
            </a:pPr>
            <a:endParaRPr lang="en-US"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388" y="0"/>
            <a:ext cx="77993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pic>
      <p:sp>
        <p:nvSpPr>
          <p:cNvPr id="4" name="Cloud 3"/>
          <p:cNvSpPr/>
          <p:nvPr/>
        </p:nvSpPr>
        <p:spPr bwMode="auto">
          <a:xfrm>
            <a:off x="4733925" y="3025775"/>
            <a:ext cx="4100513" cy="1492250"/>
          </a:xfrm>
          <a:prstGeom prst="cloud">
            <a:avLst/>
          </a:prstGeom>
          <a:solidFill>
            <a:srgbClr val="FF0000"/>
          </a:solidFill>
          <a:ln w="76200" cap="flat" cmpd="tri" algn="ctr">
            <a:solidFill>
              <a:schemeClr val="tx1"/>
            </a:solidFill>
            <a:prstDash val="solid"/>
            <a:round/>
            <a:headEnd type="none" w="med" len="med"/>
            <a:tailEnd type="none" w="med" len="med"/>
          </a:ln>
          <a:effectLst/>
        </p:spPr>
        <p:txBody>
          <a:bodyPr/>
          <a:lstStyle/>
          <a:p>
            <a:pPr>
              <a:defRPr/>
            </a:pPr>
            <a:r>
              <a:rPr lang="tr-TR" sz="2400" b="1" dirty="0"/>
              <a:t>Pasta tarifi bir algoritma mıdır?</a:t>
            </a:r>
            <a:endParaRPr lang="en-US" sz="24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0" y="411163"/>
            <a:ext cx="9144000"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spAutoFit/>
          </a:bodyPr>
          <a:lstStyle>
            <a:lvl1pPr marL="342900" indent="-3429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90000"/>
              </a:lnSpc>
              <a:spcBef>
                <a:spcPct val="20000"/>
              </a:spcBef>
            </a:pPr>
            <a:r>
              <a:rPr lang="tr-TR" sz="3200" b="1">
                <a:solidFill>
                  <a:srgbClr val="3333FF"/>
                </a:solidFill>
              </a:rPr>
              <a:t>ALGORİTMA GELİŞTİRMEDE VE BİLGİSAYAR PROGRAMLAMADA KULLANILAN BAZI TEMEL KAVRAMLAR</a:t>
            </a:r>
          </a:p>
        </p:txBody>
      </p:sp>
      <p:sp>
        <p:nvSpPr>
          <p:cNvPr id="11267" name="Rectangle 4"/>
          <p:cNvSpPr>
            <a:spLocks noChangeArrowheads="1"/>
          </p:cNvSpPr>
          <p:nvPr/>
        </p:nvSpPr>
        <p:spPr bwMode="auto">
          <a:xfrm>
            <a:off x="292100" y="3030538"/>
            <a:ext cx="8569325" cy="286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nchor="ctr">
            <a:spAutoFit/>
          </a:bodyPr>
          <a:lstStyle/>
          <a:p>
            <a:pPr eaLnBrk="1" hangingPunct="1">
              <a:lnSpc>
                <a:spcPct val="120000"/>
              </a:lnSpc>
              <a:spcBef>
                <a:spcPct val="20000"/>
              </a:spcBef>
            </a:pPr>
            <a:r>
              <a:rPr lang="tr-TR" sz="2200" b="1">
                <a:solidFill>
                  <a:srgbClr val="FF0000"/>
                </a:solidFill>
              </a:rPr>
              <a:t>1–Değişken </a:t>
            </a:r>
          </a:p>
          <a:p>
            <a:pPr eaLnBrk="1" hangingPunct="1">
              <a:lnSpc>
                <a:spcPct val="120000"/>
              </a:lnSpc>
              <a:spcBef>
                <a:spcPct val="20000"/>
              </a:spcBef>
            </a:pPr>
            <a:r>
              <a:rPr lang="tr-TR" sz="2200" b="1">
                <a:solidFill>
                  <a:srgbClr val="FF0000"/>
                </a:solidFill>
              </a:rPr>
              <a:t>2–Atama </a:t>
            </a:r>
          </a:p>
          <a:p>
            <a:pPr eaLnBrk="1" hangingPunct="1">
              <a:lnSpc>
                <a:spcPct val="120000"/>
              </a:lnSpc>
              <a:spcBef>
                <a:spcPct val="20000"/>
              </a:spcBef>
            </a:pPr>
            <a:r>
              <a:rPr lang="tr-TR" sz="2200" b="1">
                <a:solidFill>
                  <a:srgbClr val="FF0000"/>
                </a:solidFill>
              </a:rPr>
              <a:t>3–Fonksiyon</a:t>
            </a:r>
          </a:p>
          <a:p>
            <a:pPr eaLnBrk="1" hangingPunct="1">
              <a:lnSpc>
                <a:spcPct val="120000"/>
              </a:lnSpc>
              <a:spcBef>
                <a:spcPct val="20000"/>
              </a:spcBef>
            </a:pPr>
            <a:r>
              <a:rPr lang="tr-TR" sz="2200" b="1">
                <a:solidFill>
                  <a:srgbClr val="FF0000"/>
                </a:solidFill>
              </a:rPr>
              <a:t>4–Sayaç</a:t>
            </a:r>
          </a:p>
          <a:p>
            <a:pPr eaLnBrk="1" hangingPunct="1">
              <a:lnSpc>
                <a:spcPct val="120000"/>
              </a:lnSpc>
              <a:spcBef>
                <a:spcPct val="20000"/>
              </a:spcBef>
            </a:pPr>
            <a:r>
              <a:rPr lang="tr-TR" sz="2200" b="1">
                <a:solidFill>
                  <a:srgbClr val="FF0000"/>
                </a:solidFill>
              </a:rPr>
              <a:t>5–Döngü</a:t>
            </a:r>
          </a:p>
          <a:p>
            <a:pPr eaLnBrk="1" hangingPunct="1">
              <a:lnSpc>
                <a:spcPct val="120000"/>
              </a:lnSpc>
              <a:spcBef>
                <a:spcPct val="20000"/>
              </a:spcBef>
            </a:pPr>
            <a:endParaRPr lang="tr-TR" sz="2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0" y="138113"/>
            <a:ext cx="9144000" cy="908050"/>
          </a:xfrm>
        </p:spPr>
        <p:txBody>
          <a:bodyPr/>
          <a:lstStyle/>
          <a:p>
            <a:pPr algn="ctr"/>
            <a:r>
              <a:rPr lang="tr-TR" sz="4000" b="1">
                <a:solidFill>
                  <a:srgbClr val="3333FF"/>
                </a:solidFill>
                <a:cs typeface="Arial" charset="0"/>
              </a:rPr>
              <a:t>DEĞİŞKEN</a:t>
            </a:r>
            <a:endParaRPr lang="en-US"/>
          </a:p>
        </p:txBody>
      </p:sp>
      <p:pic>
        <p:nvPicPr>
          <p:cNvPr id="12291" name="Picture 2" descr="http://images.gittigidiyor.com/1623/SABAN-5-LI-SAKLAMA-KABI-SEFFAF__16235888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8400"/>
            <a:ext cx="5715000"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Rectangle 4"/>
          <p:cNvSpPr>
            <a:spLocks noChangeArrowheads="1"/>
          </p:cNvSpPr>
          <p:nvPr/>
        </p:nvSpPr>
        <p:spPr bwMode="auto">
          <a:xfrm>
            <a:off x="184150" y="5087938"/>
            <a:ext cx="85693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nchor="ctr">
            <a:spAutoFit/>
          </a:bodyPr>
          <a:lstStyle/>
          <a:p>
            <a:pPr algn="just" eaLnBrk="1" hangingPunct="1">
              <a:lnSpc>
                <a:spcPct val="120000"/>
              </a:lnSpc>
              <a:spcBef>
                <a:spcPct val="20000"/>
              </a:spcBef>
            </a:pPr>
            <a:r>
              <a:rPr lang="tr-TR" sz="2200"/>
              <a:t>Bir program içerisinde bilgileri geçici olarak </a:t>
            </a:r>
            <a:r>
              <a:rPr lang="tr-TR" sz="2200" b="1">
                <a:solidFill>
                  <a:srgbClr val="FF0000"/>
                </a:solidFill>
              </a:rPr>
              <a:t>saklamak</a:t>
            </a:r>
            <a:r>
              <a:rPr lang="tr-TR" sz="2200"/>
              <a:t> ve ihtiyaç duyduğumuzda bu bilgiler üzerinde işlem yapmak için değişkenlerden yararlanırız.</a:t>
            </a:r>
          </a:p>
        </p:txBody>
      </p:sp>
      <p:sp>
        <p:nvSpPr>
          <p:cNvPr id="5" name="Cloud 4"/>
          <p:cNvSpPr/>
          <p:nvPr/>
        </p:nvSpPr>
        <p:spPr bwMode="auto">
          <a:xfrm>
            <a:off x="5419725" y="2030413"/>
            <a:ext cx="3643313" cy="1747837"/>
          </a:xfrm>
          <a:prstGeom prst="cloud">
            <a:avLst/>
          </a:prstGeom>
          <a:solidFill>
            <a:srgbClr val="FF0000"/>
          </a:solidFill>
          <a:ln w="76200" cap="flat" cmpd="tri" algn="ctr">
            <a:solidFill>
              <a:schemeClr val="tx1"/>
            </a:solidFill>
            <a:prstDash val="solid"/>
            <a:round/>
            <a:headEnd type="none" w="med" len="med"/>
            <a:tailEnd type="none" w="med" len="med"/>
          </a:ln>
          <a:effectLst/>
        </p:spPr>
        <p:txBody>
          <a:bodyPr/>
          <a:lstStyle/>
          <a:p>
            <a:pPr>
              <a:defRPr/>
            </a:pPr>
            <a:r>
              <a:rPr lang="tr-TR" sz="2000" b="1" dirty="0"/>
              <a:t>Değişken denince aklınıza saklama kapları gelmelidir.</a:t>
            </a:r>
            <a:endParaRPr lang="en-US" sz="20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yenibursa.com/img/haber/large/zoojj_ogretmen_atamala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885825"/>
            <a:ext cx="51943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1"/>
          <p:cNvSpPr>
            <a:spLocks noGrp="1"/>
          </p:cNvSpPr>
          <p:nvPr>
            <p:ph type="title"/>
          </p:nvPr>
        </p:nvSpPr>
        <p:spPr>
          <a:xfrm>
            <a:off x="0" y="0"/>
            <a:ext cx="9144000" cy="908050"/>
          </a:xfrm>
        </p:spPr>
        <p:txBody>
          <a:bodyPr/>
          <a:lstStyle/>
          <a:p>
            <a:pPr algn="ctr"/>
            <a:r>
              <a:rPr lang="tr-TR" sz="4000" b="1">
                <a:solidFill>
                  <a:srgbClr val="3333FF"/>
                </a:solidFill>
                <a:cs typeface="Arial" charset="0"/>
              </a:rPr>
              <a:t>ATAMA</a:t>
            </a:r>
            <a:endParaRPr lang="en-US">
              <a:cs typeface="Arial" charset="0"/>
            </a:endParaRPr>
          </a:p>
        </p:txBody>
      </p:sp>
      <p:sp>
        <p:nvSpPr>
          <p:cNvPr id="13316" name="Rectangle 2"/>
          <p:cNvSpPr>
            <a:spLocks noChangeArrowheads="1"/>
          </p:cNvSpPr>
          <p:nvPr/>
        </p:nvSpPr>
        <p:spPr bwMode="auto">
          <a:xfrm>
            <a:off x="0" y="5337175"/>
            <a:ext cx="91440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lnSpc>
                <a:spcPct val="110000"/>
              </a:lnSpc>
              <a:spcBef>
                <a:spcPct val="20000"/>
              </a:spcBef>
            </a:pPr>
            <a:r>
              <a:rPr lang="tr-TR" sz="2800"/>
              <a:t>Herhangi bir </a:t>
            </a:r>
            <a:r>
              <a:rPr lang="tr-TR" sz="2800" b="1">
                <a:solidFill>
                  <a:srgbClr val="FF0000"/>
                </a:solidFill>
              </a:rPr>
              <a:t>değişkenin</a:t>
            </a:r>
            <a:r>
              <a:rPr lang="tr-TR" sz="2800"/>
              <a:t> içine bir değeri veya ifadenin/işlemin sonucunu aktarma işlemine </a:t>
            </a:r>
            <a:r>
              <a:rPr lang="tr-TR" sz="2800" b="1">
                <a:solidFill>
                  <a:srgbClr val="FF0000"/>
                </a:solidFill>
              </a:rPr>
              <a:t>a</a:t>
            </a:r>
            <a:r>
              <a:rPr lang="en-US" sz="2800" b="1">
                <a:solidFill>
                  <a:srgbClr val="FF0000"/>
                </a:solidFill>
              </a:rPr>
              <a:t>tama</a:t>
            </a:r>
            <a:r>
              <a:rPr lang="tr-TR" sz="2800" b="1">
                <a:solidFill>
                  <a:srgbClr val="3333FF"/>
                </a:solidFill>
              </a:rPr>
              <a:t> </a:t>
            </a:r>
            <a:r>
              <a:rPr lang="tr-TR" sz="2800"/>
              <a:t>denir.</a:t>
            </a:r>
            <a:endParaRPr lang="en-US"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142875" y="1606550"/>
            <a:ext cx="90011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nchor="ctr">
            <a:spAutoFit/>
          </a:bodyPr>
          <a:lstStyle/>
          <a:p>
            <a:pPr algn="ctr" eaLnBrk="1" hangingPunct="1">
              <a:lnSpc>
                <a:spcPct val="110000"/>
              </a:lnSpc>
              <a:spcBef>
                <a:spcPct val="20000"/>
              </a:spcBef>
            </a:pPr>
            <a:r>
              <a:rPr lang="tr-TR" sz="2000" b="1">
                <a:solidFill>
                  <a:srgbClr val="3333FF"/>
                </a:solidFill>
              </a:rPr>
              <a:t>değişken </a:t>
            </a:r>
            <a:r>
              <a:rPr lang="tr-TR" sz="2000" b="1">
                <a:solidFill>
                  <a:srgbClr val="FF0000"/>
                </a:solidFill>
              </a:rPr>
              <a:t>= </a:t>
            </a:r>
            <a:r>
              <a:rPr lang="tr-TR" sz="2000" b="1">
                <a:solidFill>
                  <a:srgbClr val="3333FF"/>
                </a:solidFill>
              </a:rPr>
              <a:t>ifade</a:t>
            </a:r>
          </a:p>
          <a:p>
            <a:pPr algn="just" eaLnBrk="1" hangingPunct="1">
              <a:lnSpc>
                <a:spcPct val="110000"/>
              </a:lnSpc>
              <a:spcBef>
                <a:spcPct val="20000"/>
              </a:spcBef>
            </a:pPr>
            <a:r>
              <a:rPr lang="en-US" sz="2000">
                <a:solidFill>
                  <a:schemeClr val="tx2"/>
                </a:solidFill>
              </a:rPr>
              <a:t>s</a:t>
            </a:r>
            <a:r>
              <a:rPr lang="tr-TR" sz="2000">
                <a:solidFill>
                  <a:schemeClr val="tx2"/>
                </a:solidFill>
              </a:rPr>
              <a:t>atırında ‘</a:t>
            </a:r>
            <a:r>
              <a:rPr lang="tr-TR" sz="2000" b="1">
                <a:solidFill>
                  <a:srgbClr val="FF0000"/>
                </a:solidFill>
              </a:rPr>
              <a:t>değişken</a:t>
            </a:r>
            <a:r>
              <a:rPr lang="tr-TR" sz="2000">
                <a:solidFill>
                  <a:schemeClr val="tx2"/>
                </a:solidFill>
              </a:rPr>
              <a:t>’ yazan kısım, herhangi bir değişkenin adıdır. ‘</a:t>
            </a:r>
            <a:r>
              <a:rPr lang="tr-TR" sz="2000" b="1">
                <a:solidFill>
                  <a:srgbClr val="FF0000"/>
                </a:solidFill>
              </a:rPr>
              <a:t>ifade</a:t>
            </a:r>
            <a:r>
              <a:rPr lang="tr-TR" sz="2000">
                <a:solidFill>
                  <a:schemeClr val="tx2"/>
                </a:solidFill>
              </a:rPr>
              <a:t>’ yazan kısımda ise matematiksel, mantıksal veya alfa-nümerik bir ifade olabilir. Aradaki </a:t>
            </a:r>
            <a:r>
              <a:rPr lang="tr-TR" sz="2000"/>
              <a:t>‘</a:t>
            </a:r>
            <a:r>
              <a:rPr lang="tr-TR" sz="2000" b="1">
                <a:solidFill>
                  <a:srgbClr val="FF0000"/>
                </a:solidFill>
              </a:rPr>
              <a:t>=</a:t>
            </a:r>
            <a:r>
              <a:rPr lang="tr-TR" sz="2000"/>
              <a:t>’</a:t>
            </a:r>
            <a:r>
              <a:rPr lang="tr-TR" sz="2000">
                <a:solidFill>
                  <a:srgbClr val="FF0000"/>
                </a:solidFill>
              </a:rPr>
              <a:t> </a:t>
            </a:r>
            <a:r>
              <a:rPr lang="tr-TR" sz="2000">
                <a:solidFill>
                  <a:schemeClr val="tx2"/>
                </a:solidFill>
              </a:rPr>
              <a:t>sembolü, </a:t>
            </a:r>
            <a:r>
              <a:rPr lang="tr-TR" sz="2000"/>
              <a:t>‘</a:t>
            </a:r>
            <a:r>
              <a:rPr lang="tr-TR" sz="2000" b="1">
                <a:solidFill>
                  <a:srgbClr val="FF0000"/>
                </a:solidFill>
              </a:rPr>
              <a:t>a</a:t>
            </a:r>
            <a:r>
              <a:rPr lang="en-US" sz="2000" b="1">
                <a:solidFill>
                  <a:srgbClr val="FF0000"/>
                </a:solidFill>
              </a:rPr>
              <a:t>tama</a:t>
            </a:r>
            <a:r>
              <a:rPr lang="tr-TR" sz="2000" b="1">
                <a:solidFill>
                  <a:srgbClr val="FF0000"/>
                </a:solidFill>
              </a:rPr>
              <a:t> operatörü</a:t>
            </a:r>
            <a:r>
              <a:rPr lang="tr-TR" sz="2000"/>
              <a:t>’</a:t>
            </a:r>
            <a:r>
              <a:rPr lang="tr-TR" sz="2000">
                <a:solidFill>
                  <a:schemeClr val="tx2"/>
                </a:solidFill>
              </a:rPr>
              <a:t> olarak adlandırılır ve sağdaki ifadenin/işlemin sonucunu soldaki değişkene aktarır. Bu durumda değişkenin </a:t>
            </a:r>
            <a:r>
              <a:rPr lang="en-US" sz="2000">
                <a:solidFill>
                  <a:schemeClr val="tx2"/>
                </a:solidFill>
              </a:rPr>
              <a:t>(e</a:t>
            </a:r>
            <a:r>
              <a:rPr lang="tr-TR" sz="2000">
                <a:solidFill>
                  <a:schemeClr val="tx2"/>
                </a:solidFill>
              </a:rPr>
              <a:t>ğer varsa</a:t>
            </a:r>
            <a:r>
              <a:rPr lang="en-US" sz="2000">
                <a:solidFill>
                  <a:schemeClr val="tx2"/>
                </a:solidFill>
              </a:rPr>
              <a:t>) </a:t>
            </a:r>
            <a:r>
              <a:rPr lang="tr-TR" sz="2000">
                <a:solidFill>
                  <a:schemeClr val="tx2"/>
                </a:solidFill>
              </a:rPr>
              <a:t>bir önceki değeri (eski değeri) silinir.</a:t>
            </a:r>
            <a:r>
              <a:rPr lang="tr-TR" sz="2000">
                <a:solidFill>
                  <a:srgbClr val="FF0000"/>
                </a:solidFill>
              </a:rPr>
              <a:t>    </a:t>
            </a:r>
          </a:p>
          <a:p>
            <a:pPr eaLnBrk="1" hangingPunct="1">
              <a:lnSpc>
                <a:spcPct val="110000"/>
              </a:lnSpc>
              <a:spcBef>
                <a:spcPct val="20000"/>
              </a:spcBef>
            </a:pPr>
            <a:r>
              <a:rPr lang="tr-TR" sz="2000"/>
              <a:t>Y</a:t>
            </a:r>
            <a:r>
              <a:rPr lang="tr-TR" sz="2000">
                <a:solidFill>
                  <a:srgbClr val="FF0000"/>
                </a:solidFill>
              </a:rPr>
              <a:t>=</a:t>
            </a:r>
            <a:r>
              <a:rPr lang="en-US" sz="2000"/>
              <a:t>9</a:t>
            </a:r>
            <a:endParaRPr lang="tr-TR" sz="2000"/>
          </a:p>
          <a:p>
            <a:pPr eaLnBrk="1" hangingPunct="1">
              <a:lnSpc>
                <a:spcPct val="110000"/>
              </a:lnSpc>
              <a:spcBef>
                <a:spcPct val="20000"/>
              </a:spcBef>
            </a:pPr>
            <a:r>
              <a:rPr lang="tr-TR" sz="2000"/>
              <a:t>X</a:t>
            </a:r>
            <a:r>
              <a:rPr lang="tr-TR" sz="2000">
                <a:solidFill>
                  <a:srgbClr val="FF0000"/>
                </a:solidFill>
              </a:rPr>
              <a:t>=</a:t>
            </a:r>
            <a:r>
              <a:rPr lang="tr-TR" sz="2000"/>
              <a:t>26</a:t>
            </a:r>
            <a:endParaRPr lang="tr-TR" sz="2000">
              <a:solidFill>
                <a:srgbClr val="FF0000"/>
              </a:solidFill>
            </a:endParaRPr>
          </a:p>
          <a:p>
            <a:pPr eaLnBrk="1" hangingPunct="1">
              <a:lnSpc>
                <a:spcPct val="110000"/>
              </a:lnSpc>
              <a:spcBef>
                <a:spcPct val="20000"/>
              </a:spcBef>
            </a:pPr>
            <a:r>
              <a:rPr lang="tr-TR" sz="2000"/>
              <a:t>X</a:t>
            </a:r>
            <a:r>
              <a:rPr lang="tr-TR" sz="2000">
                <a:solidFill>
                  <a:srgbClr val="FF0000"/>
                </a:solidFill>
              </a:rPr>
              <a:t>=</a:t>
            </a:r>
            <a:r>
              <a:rPr lang="tr-TR" sz="2000"/>
              <a:t>3</a:t>
            </a:r>
          </a:p>
          <a:p>
            <a:pPr eaLnBrk="1" hangingPunct="1">
              <a:lnSpc>
                <a:spcPct val="110000"/>
              </a:lnSpc>
              <a:spcBef>
                <a:spcPct val="20000"/>
              </a:spcBef>
            </a:pPr>
            <a:r>
              <a:rPr lang="tr-TR" sz="2000"/>
              <a:t>Y</a:t>
            </a:r>
            <a:r>
              <a:rPr lang="tr-TR" sz="2000">
                <a:solidFill>
                  <a:srgbClr val="FF0000"/>
                </a:solidFill>
              </a:rPr>
              <a:t>=</a:t>
            </a:r>
            <a:r>
              <a:rPr lang="tr-TR" sz="2000"/>
              <a:t>X+5</a:t>
            </a:r>
          </a:p>
          <a:p>
            <a:pPr eaLnBrk="1" hangingPunct="1">
              <a:lnSpc>
                <a:spcPct val="110000"/>
              </a:lnSpc>
              <a:spcBef>
                <a:spcPct val="20000"/>
              </a:spcBef>
            </a:pPr>
            <a:r>
              <a:rPr lang="tr-TR" sz="2000"/>
              <a:t>işleminin sonucunda </a:t>
            </a:r>
            <a:r>
              <a:rPr lang="en-US" sz="2000"/>
              <a:t>Y</a:t>
            </a:r>
            <a:r>
              <a:rPr lang="tr-TR" sz="2000"/>
              <a:t>’</a:t>
            </a:r>
            <a:r>
              <a:rPr lang="en-US" sz="2000"/>
              <a:t>n</a:t>
            </a:r>
            <a:r>
              <a:rPr lang="tr-TR" sz="2000"/>
              <a:t>in </a:t>
            </a:r>
            <a:r>
              <a:rPr lang="en-US" sz="2000"/>
              <a:t>bir </a:t>
            </a:r>
            <a:r>
              <a:rPr lang="tr-TR" sz="2000"/>
              <a:t>ö</a:t>
            </a:r>
            <a:r>
              <a:rPr lang="en-US" sz="2000"/>
              <a:t>nceki de</a:t>
            </a:r>
            <a:r>
              <a:rPr lang="tr-TR" sz="2000"/>
              <a:t>ğ</a:t>
            </a:r>
            <a:r>
              <a:rPr lang="en-US" sz="2000"/>
              <a:t>eri </a:t>
            </a:r>
            <a:r>
              <a:rPr lang="tr-TR" sz="2000"/>
              <a:t>silinerek yerine </a:t>
            </a:r>
            <a:r>
              <a:rPr lang="en-US" sz="2000"/>
              <a:t>8</a:t>
            </a:r>
            <a:r>
              <a:rPr lang="tr-TR" sz="2000"/>
              <a:t> değeri </a:t>
            </a:r>
            <a:r>
              <a:rPr lang="en-US" sz="2000"/>
              <a:t>atan</a:t>
            </a:r>
            <a:r>
              <a:rPr lang="tr-TR" sz="2000"/>
              <a:t>ır.</a:t>
            </a:r>
          </a:p>
        </p:txBody>
      </p:sp>
      <p:sp>
        <p:nvSpPr>
          <p:cNvPr id="14339" name="Text Box 2"/>
          <p:cNvSpPr txBox="1">
            <a:spLocks noChangeArrowheads="1"/>
          </p:cNvSpPr>
          <p:nvPr/>
        </p:nvSpPr>
        <p:spPr bwMode="auto">
          <a:xfrm>
            <a:off x="0" y="261938"/>
            <a:ext cx="9144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spAutoFit/>
          </a:bodyPr>
          <a:lstStyle>
            <a:lvl1pPr marL="342900" indent="-3429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90000"/>
              </a:lnSpc>
              <a:spcBef>
                <a:spcPct val="20000"/>
              </a:spcBef>
            </a:pPr>
            <a:r>
              <a:rPr lang="tr-TR" sz="4000" b="1">
                <a:solidFill>
                  <a:srgbClr val="3333FF"/>
                </a:solidFill>
              </a:rPr>
              <a:t>ATAMA (devam)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enucuzkaca.com/urunler/sinbo-3032-et-kiyma-makines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98613"/>
            <a:ext cx="47625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0" y="138113"/>
            <a:ext cx="9144000" cy="908050"/>
          </a:xfrm>
        </p:spPr>
        <p:txBody>
          <a:bodyPr/>
          <a:lstStyle/>
          <a:p>
            <a:pPr algn="ctr">
              <a:defRPr/>
            </a:pPr>
            <a:r>
              <a:rPr lang="tr-TR" sz="4000" b="1" dirty="0">
                <a:solidFill>
                  <a:srgbClr val="3333FF"/>
                </a:solidFill>
                <a:cs typeface="Arial" pitchFamily="34" charset="0"/>
              </a:rPr>
              <a:t>FONKSİYON</a:t>
            </a:r>
            <a:endParaRPr lang="en-US" dirty="0">
              <a:latin typeface="+mn-lt"/>
            </a:endParaRPr>
          </a:p>
        </p:txBody>
      </p:sp>
      <p:sp>
        <p:nvSpPr>
          <p:cNvPr id="15364" name="Rectangle 2"/>
          <p:cNvSpPr>
            <a:spLocks noChangeArrowheads="1"/>
          </p:cNvSpPr>
          <p:nvPr/>
        </p:nvSpPr>
        <p:spPr bwMode="auto">
          <a:xfrm>
            <a:off x="4451350" y="1214438"/>
            <a:ext cx="469265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lnSpc>
                <a:spcPct val="110000"/>
              </a:lnSpc>
              <a:spcBef>
                <a:spcPct val="20000"/>
              </a:spcBef>
            </a:pPr>
            <a:r>
              <a:rPr lang="tr-TR" sz="2600"/>
              <a:t>Bir giriş parametresini(lerini)</a:t>
            </a:r>
            <a:r>
              <a:rPr lang="en-US" sz="2600"/>
              <a:t> (arg</a:t>
            </a:r>
            <a:r>
              <a:rPr lang="tr-TR" sz="2600"/>
              <a:t>ümanlarını) belirli bir işlemden geçirdikten sonra geriye bir çıkış parametresi(leri) döndüren programlara </a:t>
            </a:r>
            <a:r>
              <a:rPr lang="tr-TR" sz="2600" b="1">
                <a:solidFill>
                  <a:srgbClr val="FF0000"/>
                </a:solidFill>
              </a:rPr>
              <a:t>fonksiyon</a:t>
            </a:r>
            <a:r>
              <a:rPr lang="tr-TR" sz="2600">
                <a:solidFill>
                  <a:srgbClr val="3333FF"/>
                </a:solidFill>
              </a:rPr>
              <a:t> </a:t>
            </a:r>
            <a:r>
              <a:rPr lang="tr-TR" sz="2600"/>
              <a:t>denir. </a:t>
            </a:r>
          </a:p>
        </p:txBody>
      </p:sp>
      <p:sp>
        <p:nvSpPr>
          <p:cNvPr id="6" name="Cloud 5"/>
          <p:cNvSpPr/>
          <p:nvPr/>
        </p:nvSpPr>
        <p:spPr bwMode="auto">
          <a:xfrm>
            <a:off x="4511675" y="4356100"/>
            <a:ext cx="4572000" cy="2005013"/>
          </a:xfrm>
          <a:prstGeom prst="cloud">
            <a:avLst/>
          </a:prstGeom>
          <a:solidFill>
            <a:srgbClr val="FF0000"/>
          </a:solidFill>
          <a:ln w="76200" cap="flat" cmpd="tri" algn="ctr">
            <a:solidFill>
              <a:schemeClr val="tx1"/>
            </a:solidFill>
            <a:prstDash val="solid"/>
            <a:round/>
            <a:headEnd type="none" w="med" len="med"/>
            <a:tailEnd type="none" w="med" len="med"/>
          </a:ln>
          <a:effectLst/>
        </p:spPr>
        <p:txBody>
          <a:bodyPr/>
          <a:lstStyle/>
          <a:p>
            <a:pPr>
              <a:defRPr/>
            </a:pPr>
            <a:r>
              <a:rPr lang="tr-TR" sz="2000" b="1" dirty="0"/>
              <a:t>Kıyma makinesi parça eti kıymaya dönüştüren bir fonksiyona sahiptir.</a:t>
            </a:r>
            <a:endParaRPr lang="en-US" sz="20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dostlarelektrik.com/images/urunler/makel/mk-sayac-monofaz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33550"/>
            <a:ext cx="4276725"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0" y="138113"/>
            <a:ext cx="9144000" cy="908050"/>
          </a:xfrm>
        </p:spPr>
        <p:txBody>
          <a:bodyPr/>
          <a:lstStyle/>
          <a:p>
            <a:pPr algn="ctr">
              <a:defRPr/>
            </a:pPr>
            <a:r>
              <a:rPr lang="tr-TR" sz="4000" b="1" dirty="0">
                <a:solidFill>
                  <a:srgbClr val="3333FF"/>
                </a:solidFill>
                <a:cs typeface="Arial" pitchFamily="34" charset="0"/>
              </a:rPr>
              <a:t>SAYAÇ</a:t>
            </a:r>
            <a:endParaRPr lang="en-US" dirty="0">
              <a:latin typeface="+mn-lt"/>
            </a:endParaRPr>
          </a:p>
        </p:txBody>
      </p:sp>
      <p:sp>
        <p:nvSpPr>
          <p:cNvPr id="16388" name="Rectangle 2"/>
          <p:cNvSpPr>
            <a:spLocks noChangeArrowheads="1"/>
          </p:cNvSpPr>
          <p:nvPr/>
        </p:nvSpPr>
        <p:spPr bwMode="auto">
          <a:xfrm>
            <a:off x="4276725" y="1330325"/>
            <a:ext cx="4867275" cy="558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nchor="ctr">
            <a:spAutoFit/>
          </a:bodyPr>
          <a:lstStyle/>
          <a:p>
            <a:pPr algn="just" eaLnBrk="1" hangingPunct="1">
              <a:lnSpc>
                <a:spcPct val="110000"/>
              </a:lnSpc>
              <a:spcBef>
                <a:spcPct val="20000"/>
              </a:spcBef>
            </a:pPr>
            <a:r>
              <a:rPr lang="tr-TR" sz="2300"/>
              <a:t>Programlarımızda bazı işlemlerin belirli sayıda yaptırılması veya işlenen/üretilen değerlerin sayılması gerekebilir. Sayma amacıyla kullanılan bu tür değişkenlere </a:t>
            </a:r>
            <a:r>
              <a:rPr lang="tr-TR" sz="2300" b="1">
                <a:solidFill>
                  <a:srgbClr val="FF0000"/>
                </a:solidFill>
              </a:rPr>
              <a:t>sayaç</a:t>
            </a:r>
            <a:r>
              <a:rPr lang="tr-TR" sz="2300"/>
              <a:t> denir.</a:t>
            </a:r>
          </a:p>
          <a:p>
            <a:pPr algn="just" eaLnBrk="1" hangingPunct="1">
              <a:lnSpc>
                <a:spcPct val="110000"/>
              </a:lnSpc>
              <a:spcBef>
                <a:spcPct val="20000"/>
              </a:spcBef>
            </a:pPr>
            <a:r>
              <a:rPr lang="tr-TR" sz="2300">
                <a:solidFill>
                  <a:srgbClr val="FF0000"/>
                </a:solidFill>
              </a:rPr>
              <a:t>Örneğin </a:t>
            </a:r>
            <a:r>
              <a:rPr lang="tr-TR" sz="2300"/>
              <a:t>klavyeden girilen bir cümlede kaç sesli harf olduğunu bulan programda, cümlenin her harfi sırayla çağrılır ve sesli harfler kümesine ait olup olmadığı araştırılır. Eğer çağrılan harf bu kümeye ait ise bunları sayacak olan değişkenin değeri bir artırılır.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42875" y="1563688"/>
            <a:ext cx="9001125" cy="448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nchor="ctr">
            <a:spAutoFit/>
          </a:bodyPr>
          <a:lstStyle/>
          <a:p>
            <a:pPr algn="ctr" eaLnBrk="1" hangingPunct="1">
              <a:lnSpc>
                <a:spcPct val="110000"/>
              </a:lnSpc>
              <a:spcBef>
                <a:spcPct val="20000"/>
              </a:spcBef>
            </a:pPr>
            <a:r>
              <a:rPr lang="en-US" sz="3200" b="1">
                <a:solidFill>
                  <a:srgbClr val="FF0000"/>
                </a:solidFill>
              </a:rPr>
              <a:t>sayac</a:t>
            </a:r>
            <a:r>
              <a:rPr lang="tr-TR" sz="3200" b="1">
                <a:solidFill>
                  <a:srgbClr val="FF0000"/>
                </a:solidFill>
              </a:rPr>
              <a:t> =  </a:t>
            </a:r>
            <a:r>
              <a:rPr lang="en-US" sz="3200" b="1">
                <a:solidFill>
                  <a:srgbClr val="FF0000"/>
                </a:solidFill>
              </a:rPr>
              <a:t>sayac</a:t>
            </a:r>
            <a:r>
              <a:rPr lang="tr-TR" sz="3200" b="1">
                <a:solidFill>
                  <a:srgbClr val="FF0000"/>
                </a:solidFill>
              </a:rPr>
              <a:t>   +   1</a:t>
            </a:r>
          </a:p>
          <a:p>
            <a:pPr algn="just" eaLnBrk="1" hangingPunct="1">
              <a:lnSpc>
                <a:spcPct val="110000"/>
              </a:lnSpc>
              <a:spcBef>
                <a:spcPct val="20000"/>
              </a:spcBef>
            </a:pPr>
            <a:r>
              <a:rPr lang="tr-TR" sz="3200"/>
              <a:t>bilgisayar deyimi ile </a:t>
            </a:r>
            <a:r>
              <a:rPr lang="tr-TR" sz="3200" b="1">
                <a:solidFill>
                  <a:srgbClr val="FF0000"/>
                </a:solidFill>
              </a:rPr>
              <a:t>sayac</a:t>
            </a:r>
            <a:r>
              <a:rPr lang="tr-TR" sz="3200"/>
              <a:t> adlı değişkenin eski (önceki) değerine ‘1’ eklenmekte; bulunan sonuç yine kendisine, yeni değer olarak aktarılmaktadır. Bu tür değişkenlere, algoritmada </a:t>
            </a:r>
            <a:r>
              <a:rPr lang="tr-TR" sz="3200" b="1">
                <a:solidFill>
                  <a:srgbClr val="FF0000"/>
                </a:solidFill>
              </a:rPr>
              <a:t>“sayaç”</a:t>
            </a:r>
            <a:r>
              <a:rPr lang="tr-TR" sz="3200">
                <a:solidFill>
                  <a:srgbClr val="3333FF"/>
                </a:solidFill>
              </a:rPr>
              <a:t> </a:t>
            </a:r>
            <a:r>
              <a:rPr lang="tr-TR" sz="3200"/>
              <a:t>veya </a:t>
            </a:r>
            <a:r>
              <a:rPr lang="tr-TR" sz="3200" b="1">
                <a:solidFill>
                  <a:srgbClr val="FF0000"/>
                </a:solidFill>
              </a:rPr>
              <a:t>“sayıcı”</a:t>
            </a:r>
            <a:r>
              <a:rPr lang="en-US" sz="3200">
                <a:solidFill>
                  <a:srgbClr val="3333FF"/>
                </a:solidFill>
              </a:rPr>
              <a:t> </a:t>
            </a:r>
            <a:r>
              <a:rPr lang="en-US" sz="3200" b="1">
                <a:solidFill>
                  <a:srgbClr val="FF0000"/>
                </a:solidFill>
              </a:rPr>
              <a:t>(counter)</a:t>
            </a:r>
            <a:r>
              <a:rPr lang="tr-TR" sz="3200">
                <a:solidFill>
                  <a:srgbClr val="FF0000"/>
                </a:solidFill>
              </a:rPr>
              <a:t> </a:t>
            </a:r>
            <a:r>
              <a:rPr lang="tr-TR" sz="3200"/>
              <a:t>adı verilir. Yani </a:t>
            </a:r>
            <a:r>
              <a:rPr lang="tr-TR" sz="3200" b="1">
                <a:solidFill>
                  <a:srgbClr val="FF0000"/>
                </a:solidFill>
              </a:rPr>
              <a:t>“sayaç”</a:t>
            </a:r>
            <a:r>
              <a:rPr lang="tr-TR" sz="3200"/>
              <a:t> işlem akışı kendisine her geldiğinde, belirtilen adım değeri kadar artan/azalan değişkendir.   </a:t>
            </a:r>
          </a:p>
        </p:txBody>
      </p:sp>
      <p:sp>
        <p:nvSpPr>
          <p:cNvPr id="4" name="Title 1"/>
          <p:cNvSpPr>
            <a:spLocks noGrp="1"/>
          </p:cNvSpPr>
          <p:nvPr>
            <p:ph type="title"/>
          </p:nvPr>
        </p:nvSpPr>
        <p:spPr>
          <a:xfrm>
            <a:off x="0" y="138113"/>
            <a:ext cx="9144000" cy="908050"/>
          </a:xfrm>
        </p:spPr>
        <p:txBody>
          <a:bodyPr/>
          <a:lstStyle/>
          <a:p>
            <a:pPr algn="ctr">
              <a:defRPr/>
            </a:pPr>
            <a:r>
              <a:rPr lang="tr-TR" sz="4000" b="1" dirty="0">
                <a:solidFill>
                  <a:srgbClr val="3333FF"/>
                </a:solidFill>
                <a:cs typeface="Arial" pitchFamily="34" charset="0"/>
              </a:rPr>
              <a:t>SAYAÇ (devam)</a:t>
            </a:r>
            <a:endParaRPr lang="en-US"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2875" y="3619500"/>
            <a:ext cx="90011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nchor="ctr">
            <a:spAutoFit/>
          </a:bodyPr>
          <a:lstStyle/>
          <a:p>
            <a:pPr eaLnBrk="1" hangingPunct="1">
              <a:lnSpc>
                <a:spcPct val="110000"/>
              </a:lnSpc>
              <a:spcBef>
                <a:spcPct val="20000"/>
              </a:spcBef>
            </a:pPr>
            <a:endParaRPr lang="en-US" sz="2200"/>
          </a:p>
        </p:txBody>
      </p:sp>
      <p:sp>
        <p:nvSpPr>
          <p:cNvPr id="18435" name="Text Box 3"/>
          <p:cNvSpPr txBox="1">
            <a:spLocks noChangeArrowheads="1"/>
          </p:cNvSpPr>
          <p:nvPr/>
        </p:nvSpPr>
        <p:spPr bwMode="auto">
          <a:xfrm>
            <a:off x="684213" y="188913"/>
            <a:ext cx="7561262"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spAutoFit/>
          </a:bodyPr>
          <a:lstStyle>
            <a:lvl1pPr marL="342900" indent="-3429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90000"/>
              </a:lnSpc>
              <a:spcBef>
                <a:spcPct val="20000"/>
              </a:spcBef>
            </a:pPr>
            <a:r>
              <a:rPr lang="tr-TR" sz="2400" b="1">
                <a:solidFill>
                  <a:srgbClr val="FF0000"/>
                </a:solidFill>
              </a:rPr>
              <a:t>‘Sayaç’ kullanımına örnek:</a:t>
            </a:r>
          </a:p>
        </p:txBody>
      </p:sp>
      <p:sp>
        <p:nvSpPr>
          <p:cNvPr id="18436" name="Rectangle 4"/>
          <p:cNvSpPr>
            <a:spLocks noChangeArrowheads="1"/>
          </p:cNvSpPr>
          <p:nvPr/>
        </p:nvSpPr>
        <p:spPr bwMode="auto">
          <a:xfrm>
            <a:off x="142875" y="663575"/>
            <a:ext cx="9001125"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nchor="ctr">
            <a:spAutoFit/>
          </a:bodyPr>
          <a:lstStyle/>
          <a:p>
            <a:pPr eaLnBrk="1" hangingPunct="1">
              <a:lnSpc>
                <a:spcPct val="110000"/>
              </a:lnSpc>
              <a:spcBef>
                <a:spcPct val="20000"/>
              </a:spcBef>
            </a:pPr>
            <a:r>
              <a:rPr lang="en-US" sz="2400" b="1">
                <a:solidFill>
                  <a:srgbClr val="FF0000"/>
                </a:solidFill>
              </a:rPr>
              <a:t>sayac</a:t>
            </a:r>
            <a:r>
              <a:rPr lang="tr-TR" sz="2400" b="1">
                <a:solidFill>
                  <a:srgbClr val="FF0000"/>
                </a:solidFill>
              </a:rPr>
              <a:t>=</a:t>
            </a:r>
            <a:r>
              <a:rPr lang="en-US" sz="2400" b="1">
                <a:solidFill>
                  <a:srgbClr val="FF0000"/>
                </a:solidFill>
              </a:rPr>
              <a:t>sayac</a:t>
            </a:r>
            <a:r>
              <a:rPr lang="tr-TR" sz="2400" b="1">
                <a:solidFill>
                  <a:srgbClr val="FF0000"/>
                </a:solidFill>
              </a:rPr>
              <a:t>+3</a:t>
            </a:r>
            <a:r>
              <a:rPr lang="tr-TR" sz="2400" b="1"/>
              <a:t>     </a:t>
            </a:r>
            <a:r>
              <a:rPr lang="en-US" sz="2400" b="1"/>
              <a:t>   </a:t>
            </a:r>
            <a:r>
              <a:rPr lang="tr-TR" sz="2400" b="1"/>
              <a:t>Üçer üçer artan bir sayıcıdır</a:t>
            </a:r>
          </a:p>
          <a:p>
            <a:pPr eaLnBrk="1" hangingPunct="1">
              <a:lnSpc>
                <a:spcPct val="110000"/>
              </a:lnSpc>
              <a:spcBef>
                <a:spcPct val="20000"/>
              </a:spcBef>
            </a:pPr>
            <a:r>
              <a:rPr lang="en-US" sz="2400" b="1">
                <a:solidFill>
                  <a:srgbClr val="FF0000"/>
                </a:solidFill>
              </a:rPr>
              <a:t>s</a:t>
            </a:r>
            <a:r>
              <a:rPr lang="tr-TR" sz="2400" b="1">
                <a:solidFill>
                  <a:srgbClr val="FF0000"/>
                </a:solidFill>
              </a:rPr>
              <a:t>ay</a:t>
            </a:r>
            <a:r>
              <a:rPr lang="en-US" sz="2400" b="1">
                <a:solidFill>
                  <a:srgbClr val="FF0000"/>
                </a:solidFill>
              </a:rPr>
              <a:t>ac</a:t>
            </a:r>
            <a:r>
              <a:rPr lang="tr-TR" sz="2400" b="1">
                <a:solidFill>
                  <a:srgbClr val="FF0000"/>
                </a:solidFill>
              </a:rPr>
              <a:t>=</a:t>
            </a:r>
            <a:r>
              <a:rPr lang="en-US" sz="2400" b="1">
                <a:solidFill>
                  <a:srgbClr val="FF0000"/>
                </a:solidFill>
              </a:rPr>
              <a:t>s</a:t>
            </a:r>
            <a:r>
              <a:rPr lang="tr-TR" sz="2400" b="1">
                <a:solidFill>
                  <a:srgbClr val="FF0000"/>
                </a:solidFill>
              </a:rPr>
              <a:t>ay</a:t>
            </a:r>
            <a:r>
              <a:rPr lang="en-US" sz="2400" b="1">
                <a:solidFill>
                  <a:srgbClr val="FF0000"/>
                </a:solidFill>
              </a:rPr>
              <a:t>ac</a:t>
            </a:r>
            <a:r>
              <a:rPr lang="tr-TR" sz="2400" b="1">
                <a:solidFill>
                  <a:srgbClr val="FF0000"/>
                </a:solidFill>
              </a:rPr>
              <a:t>-5</a:t>
            </a:r>
            <a:r>
              <a:rPr lang="tr-TR" sz="2400" b="1"/>
              <a:t>	  Beşer beşer azalan bir sayıcıdır</a:t>
            </a:r>
            <a:endParaRPr lang="tr-TR" sz="2400"/>
          </a:p>
        </p:txBody>
      </p:sp>
      <p:sp>
        <p:nvSpPr>
          <p:cNvPr id="17413" name="Rectangle 5"/>
          <p:cNvSpPr>
            <a:spLocks noChangeArrowheads="1"/>
          </p:cNvSpPr>
          <p:nvPr/>
        </p:nvSpPr>
        <p:spPr bwMode="auto">
          <a:xfrm>
            <a:off x="142875" y="1708150"/>
            <a:ext cx="9001125" cy="4672013"/>
          </a:xfrm>
          <a:prstGeom prst="rect">
            <a:avLst/>
          </a:prstGeom>
          <a:noFill/>
          <a:ln>
            <a:noFill/>
          </a:ln>
        </p:spPr>
        <p:txBody>
          <a:bodyPr anchor="ctr">
            <a:spAutoFit/>
          </a:bodyPr>
          <a:lstStyle/>
          <a:p>
            <a:pPr algn="just" eaLnBrk="1" hangingPunct="1">
              <a:lnSpc>
                <a:spcPct val="110000"/>
              </a:lnSpc>
              <a:spcBef>
                <a:spcPct val="20000"/>
              </a:spcBef>
              <a:defRPr/>
            </a:pPr>
            <a:r>
              <a:rPr lang="tr-TR" sz="2400" b="1" dirty="0">
                <a:solidFill>
                  <a:schemeClr val="accent5">
                    <a:lumMod val="50000"/>
                  </a:schemeClr>
                </a:solidFill>
              </a:rPr>
              <a:t>1.1Örnek:</a:t>
            </a:r>
            <a:r>
              <a:rPr lang="tr-TR" sz="2400" b="1" dirty="0"/>
              <a:t> Aşağıdaki algoritmada 1-5 arası sayılar </a:t>
            </a:r>
            <a:r>
              <a:rPr lang="en-US" sz="2400" b="1" dirty="0"/>
              <a:t>(</a:t>
            </a:r>
            <a:r>
              <a:rPr lang="tr-TR" sz="2400" b="1" dirty="0"/>
              <a:t>1 dahil, 5 hariç</a:t>
            </a:r>
            <a:r>
              <a:rPr lang="en-US" sz="2400" b="1" dirty="0"/>
              <a:t>)</a:t>
            </a:r>
            <a:r>
              <a:rPr lang="tr-TR" sz="2400" b="1" dirty="0"/>
              <a:t>, sayaç kullanılarak ekrana yazdırılmaktadır. Burada, </a:t>
            </a:r>
            <a:r>
              <a:rPr lang="en-US" sz="2400" b="1" dirty="0">
                <a:solidFill>
                  <a:srgbClr val="FF0000"/>
                </a:solidFill>
              </a:rPr>
              <a:t>say</a:t>
            </a:r>
            <a:r>
              <a:rPr lang="tr-TR" sz="2400" b="1" dirty="0">
                <a:solidFill>
                  <a:srgbClr val="FF0000"/>
                </a:solidFill>
              </a:rPr>
              <a:t>a</a:t>
            </a:r>
            <a:r>
              <a:rPr lang="en-US" sz="2400" b="1" dirty="0">
                <a:solidFill>
                  <a:srgbClr val="FF0000"/>
                </a:solidFill>
              </a:rPr>
              <a:t>c</a:t>
            </a:r>
            <a:r>
              <a:rPr lang="tr-TR" sz="2400" b="1" dirty="0">
                <a:solidFill>
                  <a:srgbClr val="3333FF"/>
                </a:solidFill>
              </a:rPr>
              <a:t> </a:t>
            </a:r>
            <a:r>
              <a:rPr lang="tr-TR" sz="2400" b="1" dirty="0"/>
              <a:t>sayaç değişkeni</a:t>
            </a:r>
            <a:r>
              <a:rPr lang="en-US" sz="2400" b="1" dirty="0"/>
              <a:t>dir.</a:t>
            </a:r>
            <a:endParaRPr lang="tr-TR" sz="2400" b="1" dirty="0"/>
          </a:p>
          <a:p>
            <a:pPr eaLnBrk="1" hangingPunct="1">
              <a:lnSpc>
                <a:spcPct val="110000"/>
              </a:lnSpc>
              <a:spcBef>
                <a:spcPct val="20000"/>
              </a:spcBef>
              <a:defRPr/>
            </a:pPr>
            <a:r>
              <a:rPr lang="tr-TR" sz="2400" b="1" dirty="0"/>
              <a:t>A1: Başla</a:t>
            </a:r>
          </a:p>
          <a:p>
            <a:pPr eaLnBrk="1" hangingPunct="1">
              <a:lnSpc>
                <a:spcPct val="110000"/>
              </a:lnSpc>
              <a:spcBef>
                <a:spcPct val="20000"/>
              </a:spcBef>
              <a:defRPr/>
            </a:pPr>
            <a:r>
              <a:rPr lang="tr-TR" sz="2400" b="1" dirty="0"/>
              <a:t>A2: </a:t>
            </a:r>
            <a:r>
              <a:rPr lang="en-US" sz="2400" b="1" dirty="0" err="1">
                <a:solidFill>
                  <a:srgbClr val="FF0000"/>
                </a:solidFill>
              </a:rPr>
              <a:t>sayac</a:t>
            </a:r>
            <a:r>
              <a:rPr lang="tr-TR" sz="2400" b="1" dirty="0"/>
              <a:t>=1</a:t>
            </a:r>
          </a:p>
          <a:p>
            <a:pPr eaLnBrk="1" hangingPunct="1">
              <a:lnSpc>
                <a:spcPct val="110000"/>
              </a:lnSpc>
              <a:spcBef>
                <a:spcPct val="20000"/>
              </a:spcBef>
              <a:defRPr/>
            </a:pPr>
            <a:r>
              <a:rPr lang="tr-TR" sz="2400" b="1" dirty="0"/>
              <a:t>A3:</a:t>
            </a:r>
            <a:r>
              <a:rPr lang="tr-TR" sz="2400" b="1" dirty="0">
                <a:solidFill>
                  <a:srgbClr val="3333FF"/>
                </a:solidFill>
              </a:rPr>
              <a:t> </a:t>
            </a:r>
            <a:r>
              <a:rPr lang="tr-TR" sz="2400" b="1" dirty="0"/>
              <a:t>Eğer </a:t>
            </a:r>
            <a:r>
              <a:rPr lang="en-US" sz="2400" b="1" dirty="0">
                <a:solidFill>
                  <a:srgbClr val="FF0000"/>
                </a:solidFill>
              </a:rPr>
              <a:t>s</a:t>
            </a:r>
            <a:r>
              <a:rPr lang="tr-TR" sz="2400" b="1" dirty="0">
                <a:solidFill>
                  <a:srgbClr val="FF0000"/>
                </a:solidFill>
              </a:rPr>
              <a:t>ay</a:t>
            </a:r>
            <a:r>
              <a:rPr lang="en-US" sz="2400" b="1" dirty="0">
                <a:solidFill>
                  <a:srgbClr val="FF0000"/>
                </a:solidFill>
              </a:rPr>
              <a:t>ac</a:t>
            </a:r>
            <a:r>
              <a:rPr lang="en-US" sz="2400" b="1" dirty="0"/>
              <a:t>=</a:t>
            </a:r>
            <a:r>
              <a:rPr lang="tr-TR" sz="2400" b="1" dirty="0"/>
              <a:t>5 ise adım 7 ye git</a:t>
            </a:r>
          </a:p>
          <a:p>
            <a:pPr eaLnBrk="1" hangingPunct="1">
              <a:lnSpc>
                <a:spcPct val="110000"/>
              </a:lnSpc>
              <a:spcBef>
                <a:spcPct val="20000"/>
              </a:spcBef>
              <a:defRPr/>
            </a:pPr>
            <a:r>
              <a:rPr lang="tr-TR" sz="2400" b="1" dirty="0"/>
              <a:t>A4: </a:t>
            </a:r>
            <a:r>
              <a:rPr lang="en-US" sz="2400" b="1" dirty="0">
                <a:solidFill>
                  <a:srgbClr val="FF0000"/>
                </a:solidFill>
              </a:rPr>
              <a:t>s</a:t>
            </a:r>
            <a:r>
              <a:rPr lang="tr-TR" sz="2400" b="1" dirty="0">
                <a:solidFill>
                  <a:srgbClr val="FF0000"/>
                </a:solidFill>
              </a:rPr>
              <a:t>ay</a:t>
            </a:r>
            <a:r>
              <a:rPr lang="en-US" sz="2400" b="1" dirty="0">
                <a:solidFill>
                  <a:srgbClr val="FF0000"/>
                </a:solidFill>
              </a:rPr>
              <a:t>ac</a:t>
            </a:r>
            <a:r>
              <a:rPr lang="en-US" sz="2400" b="1" dirty="0"/>
              <a:t> </a:t>
            </a:r>
            <a:r>
              <a:rPr lang="tr-TR" sz="2400" b="1" dirty="0"/>
              <a:t>i ekrana yaz</a:t>
            </a:r>
            <a:endParaRPr lang="tr-TR" sz="2400" b="1" dirty="0">
              <a:solidFill>
                <a:srgbClr val="3333FF"/>
              </a:solidFill>
            </a:endParaRPr>
          </a:p>
          <a:p>
            <a:pPr eaLnBrk="1" hangingPunct="1">
              <a:lnSpc>
                <a:spcPct val="110000"/>
              </a:lnSpc>
              <a:spcBef>
                <a:spcPct val="20000"/>
              </a:spcBef>
              <a:defRPr/>
            </a:pPr>
            <a:r>
              <a:rPr lang="tr-TR" sz="2400" b="1" dirty="0"/>
              <a:t>A5: </a:t>
            </a:r>
            <a:r>
              <a:rPr lang="en-US" sz="2400" b="1" dirty="0" err="1">
                <a:solidFill>
                  <a:srgbClr val="FF0000"/>
                </a:solidFill>
              </a:rPr>
              <a:t>sayac</a:t>
            </a:r>
            <a:r>
              <a:rPr lang="tr-TR" sz="2400" b="1" dirty="0"/>
              <a:t>=</a:t>
            </a:r>
            <a:r>
              <a:rPr lang="en-US" sz="2400" b="1" dirty="0" err="1">
                <a:solidFill>
                  <a:srgbClr val="FF0000"/>
                </a:solidFill>
              </a:rPr>
              <a:t>sayac</a:t>
            </a:r>
            <a:r>
              <a:rPr lang="tr-TR" sz="2400" b="1" dirty="0"/>
              <a:t>+1</a:t>
            </a:r>
          </a:p>
          <a:p>
            <a:pPr eaLnBrk="1" hangingPunct="1">
              <a:lnSpc>
                <a:spcPct val="110000"/>
              </a:lnSpc>
              <a:spcBef>
                <a:spcPct val="20000"/>
              </a:spcBef>
              <a:defRPr/>
            </a:pPr>
            <a:r>
              <a:rPr lang="tr-TR" sz="2400" b="1" dirty="0"/>
              <a:t>A6: 3. adım’ a git</a:t>
            </a:r>
          </a:p>
          <a:p>
            <a:pPr eaLnBrk="1" hangingPunct="1">
              <a:lnSpc>
                <a:spcPct val="110000"/>
              </a:lnSpc>
              <a:spcBef>
                <a:spcPct val="20000"/>
              </a:spcBef>
              <a:defRPr/>
            </a:pPr>
            <a:r>
              <a:rPr lang="tr-TR" sz="2400" b="1" dirty="0"/>
              <a:t>A7: Bitir </a:t>
            </a:r>
          </a:p>
        </p:txBody>
      </p:sp>
      <p:sp>
        <p:nvSpPr>
          <p:cNvPr id="7" name="Rectangle 5"/>
          <p:cNvSpPr>
            <a:spLocks noChangeArrowheads="1"/>
          </p:cNvSpPr>
          <p:nvPr/>
        </p:nvSpPr>
        <p:spPr bwMode="auto">
          <a:xfrm>
            <a:off x="2182813" y="6307138"/>
            <a:ext cx="4968875" cy="369887"/>
          </a:xfrm>
          <a:prstGeom prst="rect">
            <a:avLst/>
          </a:prstGeom>
          <a:solidFill>
            <a:schemeClr val="accent5">
              <a:lumMod val="90000"/>
              <a:alpha val="71000"/>
            </a:schemeClr>
          </a:solidFill>
          <a:ln w="9525">
            <a:noFill/>
            <a:miter lim="800000"/>
            <a:headEnd/>
            <a:tailEnd/>
          </a:ln>
        </p:spPr>
        <p:txBody>
          <a:bodyPr>
            <a:spAutoFit/>
          </a:bodyPr>
          <a:lstStyle/>
          <a:p>
            <a:pPr>
              <a:defRPr/>
            </a:pPr>
            <a:r>
              <a:rPr lang="tr-TR" b="1" dirty="0">
                <a:solidFill>
                  <a:srgbClr val="FF0000"/>
                </a:solidFill>
              </a:rPr>
              <a:t>Hangi amaçlarla kaç değişkene ihtiyaç var</a:t>
            </a:r>
            <a:r>
              <a:rPr lang="en-US" b="1" dirty="0">
                <a:solidFill>
                  <a:srgbClr val="FF0000"/>
                </a:solidFill>
              </a:rPr>
              <a: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carouselstore.com/images/FerrisWheel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7213"/>
            <a:ext cx="3756025" cy="375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0" y="138113"/>
            <a:ext cx="9144000" cy="908050"/>
          </a:xfrm>
        </p:spPr>
        <p:txBody>
          <a:bodyPr/>
          <a:lstStyle/>
          <a:p>
            <a:pPr algn="ctr">
              <a:defRPr/>
            </a:pPr>
            <a:r>
              <a:rPr lang="tr-TR" sz="4000" b="1" dirty="0">
                <a:solidFill>
                  <a:srgbClr val="3333FF"/>
                </a:solidFill>
                <a:cs typeface="Arial" pitchFamily="34" charset="0"/>
              </a:rPr>
              <a:t>DÖNGÜ</a:t>
            </a:r>
            <a:endParaRPr lang="en-US" dirty="0">
              <a:latin typeface="+mn-lt"/>
            </a:endParaRPr>
          </a:p>
        </p:txBody>
      </p:sp>
      <p:sp>
        <p:nvSpPr>
          <p:cNvPr id="19460" name="Rectangle 2"/>
          <p:cNvSpPr>
            <a:spLocks noChangeArrowheads="1"/>
          </p:cNvSpPr>
          <p:nvPr/>
        </p:nvSpPr>
        <p:spPr bwMode="auto">
          <a:xfrm>
            <a:off x="3935413" y="1714500"/>
            <a:ext cx="49530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nchor="ctr">
            <a:spAutoFit/>
          </a:bodyPr>
          <a:lstStyle/>
          <a:p>
            <a:pPr algn="just" eaLnBrk="1" hangingPunct="1">
              <a:lnSpc>
                <a:spcPct val="120000"/>
              </a:lnSpc>
              <a:spcBef>
                <a:spcPct val="20000"/>
              </a:spcBef>
            </a:pPr>
            <a:r>
              <a:rPr lang="tr-TR" sz="2800"/>
              <a:t>Birçok programda bazı işlemler belirli ardışık değerlerle gerçekleştirilmekte veya belirli sayıda yapılmaktadır. Programlardaki belirli işlem bloklarını, belirli sayıda tekrarlayan işlem akış çevrimlerine </a:t>
            </a:r>
            <a:r>
              <a:rPr lang="tr-TR" sz="2800" b="1">
                <a:solidFill>
                  <a:srgbClr val="FF0000"/>
                </a:solidFill>
              </a:rPr>
              <a:t>döngü</a:t>
            </a:r>
            <a:r>
              <a:rPr lang="tr-TR" sz="2800"/>
              <a:t> denir.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1987550"/>
            <a:ext cx="9144000"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nchor="ctr">
            <a:spAutoFit/>
          </a:bodyPr>
          <a:lstStyle/>
          <a:p>
            <a:pPr eaLnBrk="1" hangingPunct="1">
              <a:lnSpc>
                <a:spcPct val="120000"/>
              </a:lnSpc>
              <a:spcBef>
                <a:spcPct val="20000"/>
              </a:spcBef>
            </a:pPr>
            <a:r>
              <a:rPr lang="tr-TR" sz="3200">
                <a:solidFill>
                  <a:srgbClr val="3333FF"/>
                </a:solidFill>
              </a:rPr>
              <a:t>1-</a:t>
            </a:r>
            <a:r>
              <a:rPr lang="tr-TR" sz="3200" b="1">
                <a:solidFill>
                  <a:srgbClr val="3333FF"/>
                </a:solidFill>
              </a:rPr>
              <a:t> </a:t>
            </a:r>
            <a:r>
              <a:rPr lang="tr-TR" sz="3200"/>
              <a:t>Döngü değişkeninin başlangıç değeri belirlenir</a:t>
            </a:r>
            <a:r>
              <a:rPr lang="en-US" sz="3200"/>
              <a:t>.</a:t>
            </a:r>
            <a:endParaRPr lang="tr-TR" sz="3200"/>
          </a:p>
          <a:p>
            <a:pPr eaLnBrk="1" hangingPunct="1">
              <a:lnSpc>
                <a:spcPct val="120000"/>
              </a:lnSpc>
              <a:spcBef>
                <a:spcPct val="20000"/>
              </a:spcBef>
            </a:pPr>
            <a:r>
              <a:rPr lang="tr-TR" sz="3200">
                <a:solidFill>
                  <a:srgbClr val="3333FF"/>
                </a:solidFill>
              </a:rPr>
              <a:t>2-</a:t>
            </a:r>
            <a:r>
              <a:rPr lang="tr-TR" sz="3200"/>
              <a:t> Döngü değişkeninin bitiş değeri belirlenir</a:t>
            </a:r>
            <a:r>
              <a:rPr lang="en-US" sz="3200"/>
              <a:t>.</a:t>
            </a:r>
            <a:endParaRPr lang="tr-TR" sz="3200"/>
          </a:p>
          <a:p>
            <a:pPr eaLnBrk="1" hangingPunct="1">
              <a:lnSpc>
                <a:spcPct val="120000"/>
              </a:lnSpc>
              <a:spcBef>
                <a:spcPct val="20000"/>
              </a:spcBef>
            </a:pPr>
            <a:r>
              <a:rPr lang="tr-TR" sz="3200">
                <a:solidFill>
                  <a:srgbClr val="3333FF"/>
                </a:solidFill>
              </a:rPr>
              <a:t>3- </a:t>
            </a:r>
            <a:r>
              <a:rPr lang="tr-TR" sz="3200"/>
              <a:t>Döngü değişkeninin bitiş değerine ulaşıp ulaşmadığı test edilir. </a:t>
            </a:r>
          </a:p>
          <a:p>
            <a:pPr eaLnBrk="1" hangingPunct="1">
              <a:lnSpc>
                <a:spcPct val="120000"/>
              </a:lnSpc>
              <a:spcBef>
                <a:spcPct val="20000"/>
              </a:spcBef>
            </a:pPr>
            <a:r>
              <a:rPr lang="tr-TR" sz="3200">
                <a:solidFill>
                  <a:srgbClr val="3333FF"/>
                </a:solidFill>
              </a:rPr>
              <a:t>4- </a:t>
            </a:r>
            <a:r>
              <a:rPr lang="tr-TR" sz="3200"/>
              <a:t>İstenen işlem gerçekleştirilir.</a:t>
            </a:r>
          </a:p>
          <a:p>
            <a:pPr eaLnBrk="1" hangingPunct="1">
              <a:lnSpc>
                <a:spcPct val="120000"/>
              </a:lnSpc>
              <a:spcBef>
                <a:spcPct val="20000"/>
              </a:spcBef>
            </a:pPr>
            <a:r>
              <a:rPr lang="tr-TR" sz="3200">
                <a:solidFill>
                  <a:srgbClr val="3333FF"/>
                </a:solidFill>
              </a:rPr>
              <a:t>5-</a:t>
            </a:r>
            <a:r>
              <a:rPr lang="tr-TR" sz="3200"/>
              <a:t> Döngü değişkeni, döngü içinde adım miktarı kadar artırılı</a:t>
            </a:r>
            <a:r>
              <a:rPr lang="en-US" sz="3200"/>
              <a:t>r </a:t>
            </a:r>
            <a:r>
              <a:rPr lang="tr-TR" sz="3200"/>
              <a:t>yada azaltı</a:t>
            </a:r>
            <a:r>
              <a:rPr lang="en-US" sz="3200"/>
              <a:t>l</a:t>
            </a:r>
            <a:r>
              <a:rPr lang="tr-TR" sz="3200"/>
              <a:t>ı</a:t>
            </a:r>
            <a:r>
              <a:rPr lang="en-US" sz="3200"/>
              <a:t>r.</a:t>
            </a:r>
            <a:endParaRPr lang="tr-TR" sz="3200"/>
          </a:p>
        </p:txBody>
      </p:sp>
      <p:sp>
        <p:nvSpPr>
          <p:cNvPr id="20483" name="Text Box 3"/>
          <p:cNvSpPr txBox="1">
            <a:spLocks noChangeArrowheads="1"/>
          </p:cNvSpPr>
          <p:nvPr/>
        </p:nvSpPr>
        <p:spPr bwMode="auto">
          <a:xfrm>
            <a:off x="611188" y="908050"/>
            <a:ext cx="756126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a:spAutoFit/>
          </a:bodyPr>
          <a:lstStyle>
            <a:lvl1pPr marL="342900" indent="-3429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90000"/>
              </a:lnSpc>
              <a:spcBef>
                <a:spcPct val="20000"/>
              </a:spcBef>
            </a:pPr>
            <a:r>
              <a:rPr lang="tr-TR" sz="3200" b="1">
                <a:solidFill>
                  <a:srgbClr val="FF0000"/>
                </a:solidFill>
              </a:rPr>
              <a:t>Döngü </a:t>
            </a:r>
            <a:r>
              <a:rPr lang="en-US" sz="3200" b="1">
                <a:solidFill>
                  <a:srgbClr val="FF0000"/>
                </a:solidFill>
              </a:rPr>
              <a:t>O</a:t>
            </a:r>
            <a:r>
              <a:rPr lang="tr-TR" sz="3200" b="1">
                <a:solidFill>
                  <a:srgbClr val="FF0000"/>
                </a:solidFill>
              </a:rPr>
              <a:t>luşturma </a:t>
            </a:r>
            <a:r>
              <a:rPr lang="en-US" sz="3200" b="1">
                <a:solidFill>
                  <a:srgbClr val="FF0000"/>
                </a:solidFill>
              </a:rPr>
              <a:t>K</a:t>
            </a:r>
            <a:r>
              <a:rPr lang="tr-TR" sz="3200" b="1">
                <a:solidFill>
                  <a:srgbClr val="FF0000"/>
                </a:solidFill>
              </a:rPr>
              <a:t>uralları: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66688" y="214313"/>
            <a:ext cx="9001125" cy="5508625"/>
          </a:xfrm>
          <a:prstGeom prst="rect">
            <a:avLst/>
          </a:prstGeom>
          <a:noFill/>
          <a:ln w="76200" cmpd="tri" algn="ctr">
            <a:noFill/>
            <a:miter lim="800000"/>
            <a:headEnd/>
            <a:tailEnd/>
          </a:ln>
        </p:spPr>
        <p:txBody>
          <a:bodyPr anchor="ctr">
            <a:spAutoFit/>
          </a:bodyPr>
          <a:lstStyle/>
          <a:p>
            <a:pPr algn="just" eaLnBrk="1" hangingPunct="1">
              <a:lnSpc>
                <a:spcPct val="120000"/>
              </a:lnSpc>
              <a:spcBef>
                <a:spcPct val="20000"/>
              </a:spcBef>
              <a:defRPr/>
            </a:pPr>
            <a:r>
              <a:rPr lang="tr-TR" sz="2000" b="1" dirty="0">
                <a:solidFill>
                  <a:schemeClr val="accent5">
                    <a:lumMod val="50000"/>
                  </a:schemeClr>
                </a:solidFill>
              </a:rPr>
              <a:t>Örnek:</a:t>
            </a:r>
            <a:r>
              <a:rPr lang="tr-TR" sz="2000" b="1" dirty="0"/>
              <a:t> Aşağıdaki algoritmada 1-10 arası tek sayıların toplamı hesaplanmaktadır</a:t>
            </a:r>
            <a:r>
              <a:rPr lang="en-US" sz="2000" b="1" dirty="0"/>
              <a:t>. </a:t>
            </a:r>
            <a:r>
              <a:rPr lang="en-US" sz="2000" b="1" dirty="0">
                <a:solidFill>
                  <a:schemeClr val="accent5">
                    <a:lumMod val="50000"/>
                  </a:schemeClr>
                </a:solidFill>
              </a:rPr>
              <a:t>(</a:t>
            </a:r>
            <a:r>
              <a:rPr lang="tr-TR" sz="2000" b="1" dirty="0">
                <a:solidFill>
                  <a:schemeClr val="accent5">
                    <a:lumMod val="50000"/>
                  </a:schemeClr>
                </a:solidFill>
              </a:rPr>
              <a:t>Aş</a:t>
            </a:r>
            <a:r>
              <a:rPr lang="en-US" sz="2000" b="1" dirty="0">
                <a:solidFill>
                  <a:schemeClr val="accent5">
                    <a:lumMod val="50000"/>
                  </a:schemeClr>
                </a:solidFill>
              </a:rPr>
              <a:t>a</a:t>
            </a:r>
            <a:r>
              <a:rPr lang="tr-TR" sz="2000" b="1" dirty="0">
                <a:solidFill>
                  <a:schemeClr val="accent5">
                    <a:lumMod val="50000"/>
                  </a:schemeClr>
                </a:solidFill>
              </a:rPr>
              <a:t>ğı</a:t>
            </a:r>
            <a:r>
              <a:rPr lang="en-US" sz="2000" b="1" dirty="0" err="1">
                <a:solidFill>
                  <a:schemeClr val="accent5">
                    <a:lumMod val="50000"/>
                  </a:schemeClr>
                </a:solidFill>
              </a:rPr>
              <a:t>daki</a:t>
            </a:r>
            <a:r>
              <a:rPr lang="en-US" sz="2000" b="1" dirty="0">
                <a:solidFill>
                  <a:schemeClr val="accent5">
                    <a:lumMod val="50000"/>
                  </a:schemeClr>
                </a:solidFill>
              </a:rPr>
              <a:t> </a:t>
            </a:r>
            <a:r>
              <a:rPr lang="en-US" sz="2000" b="1" dirty="0" err="1">
                <a:solidFill>
                  <a:schemeClr val="accent5">
                    <a:lumMod val="50000"/>
                  </a:schemeClr>
                </a:solidFill>
              </a:rPr>
              <a:t>algoritmay</a:t>
            </a:r>
            <a:r>
              <a:rPr lang="tr-TR" sz="2000" b="1" dirty="0">
                <a:solidFill>
                  <a:schemeClr val="accent5">
                    <a:lumMod val="50000"/>
                  </a:schemeClr>
                </a:solidFill>
              </a:rPr>
              <a:t>ı ç</a:t>
            </a:r>
            <a:r>
              <a:rPr lang="en-US" sz="2000" b="1" dirty="0" err="1">
                <a:solidFill>
                  <a:schemeClr val="accent5">
                    <a:lumMod val="50000"/>
                  </a:schemeClr>
                </a:solidFill>
              </a:rPr>
              <a:t>ift</a:t>
            </a:r>
            <a:r>
              <a:rPr lang="en-US" sz="2000" b="1" dirty="0">
                <a:solidFill>
                  <a:schemeClr val="accent5">
                    <a:lumMod val="50000"/>
                  </a:schemeClr>
                </a:solidFill>
              </a:rPr>
              <a:t> say</a:t>
            </a:r>
            <a:r>
              <a:rPr lang="tr-TR" sz="2000" b="1" dirty="0">
                <a:solidFill>
                  <a:schemeClr val="accent5">
                    <a:lumMod val="50000"/>
                  </a:schemeClr>
                </a:solidFill>
              </a:rPr>
              <a:t>ı</a:t>
            </a:r>
            <a:r>
              <a:rPr lang="en-US" sz="2000" b="1" dirty="0" err="1">
                <a:solidFill>
                  <a:schemeClr val="accent5">
                    <a:lumMod val="50000"/>
                  </a:schemeClr>
                </a:solidFill>
              </a:rPr>
              <a:t>lar</a:t>
            </a:r>
            <a:r>
              <a:rPr lang="tr-TR" sz="2000" b="1" dirty="0">
                <a:solidFill>
                  <a:schemeClr val="accent5">
                    <a:lumMod val="50000"/>
                  </a:schemeClr>
                </a:solidFill>
              </a:rPr>
              <a:t>ı</a:t>
            </a:r>
            <a:r>
              <a:rPr lang="en-US" sz="2000" b="1" dirty="0">
                <a:solidFill>
                  <a:schemeClr val="accent5">
                    <a:lumMod val="50000"/>
                  </a:schemeClr>
                </a:solidFill>
              </a:rPr>
              <a:t>n </a:t>
            </a:r>
            <a:r>
              <a:rPr lang="en-US" sz="2000" b="1" dirty="0" err="1">
                <a:solidFill>
                  <a:schemeClr val="accent5">
                    <a:lumMod val="50000"/>
                  </a:schemeClr>
                </a:solidFill>
              </a:rPr>
              <a:t>toplam</a:t>
            </a:r>
            <a:r>
              <a:rPr lang="tr-TR" sz="2000" b="1" dirty="0">
                <a:solidFill>
                  <a:schemeClr val="accent5">
                    <a:lumMod val="50000"/>
                  </a:schemeClr>
                </a:solidFill>
              </a:rPr>
              <a:t>ı</a:t>
            </a:r>
            <a:r>
              <a:rPr lang="en-US" sz="2000" b="1" dirty="0" err="1">
                <a:solidFill>
                  <a:schemeClr val="accent5">
                    <a:lumMod val="50000"/>
                  </a:schemeClr>
                </a:solidFill>
              </a:rPr>
              <a:t>na</a:t>
            </a:r>
            <a:r>
              <a:rPr lang="en-US" sz="2000" b="1" dirty="0">
                <a:solidFill>
                  <a:schemeClr val="accent5">
                    <a:lumMod val="50000"/>
                  </a:schemeClr>
                </a:solidFill>
              </a:rPr>
              <a:t> </a:t>
            </a:r>
            <a:r>
              <a:rPr lang="en-US" sz="2000" b="1" dirty="0" err="1">
                <a:solidFill>
                  <a:schemeClr val="accent5">
                    <a:lumMod val="50000"/>
                  </a:schemeClr>
                </a:solidFill>
              </a:rPr>
              <a:t>hangi</a:t>
            </a:r>
            <a:r>
              <a:rPr lang="en-US" sz="2000" b="1" dirty="0">
                <a:solidFill>
                  <a:schemeClr val="accent5">
                    <a:lumMod val="50000"/>
                  </a:schemeClr>
                </a:solidFill>
              </a:rPr>
              <a:t> de</a:t>
            </a:r>
            <a:r>
              <a:rPr lang="tr-TR" sz="2000" b="1" dirty="0">
                <a:solidFill>
                  <a:schemeClr val="accent5">
                    <a:lumMod val="50000"/>
                  </a:schemeClr>
                </a:solidFill>
              </a:rPr>
              <a:t>ğ</a:t>
            </a:r>
            <a:r>
              <a:rPr lang="en-US" sz="2000" b="1" dirty="0" err="1">
                <a:solidFill>
                  <a:schemeClr val="accent5">
                    <a:lumMod val="50000"/>
                  </a:schemeClr>
                </a:solidFill>
              </a:rPr>
              <a:t>i</a:t>
            </a:r>
            <a:r>
              <a:rPr lang="tr-TR" sz="2000" b="1" dirty="0">
                <a:solidFill>
                  <a:schemeClr val="accent5">
                    <a:lumMod val="50000"/>
                  </a:schemeClr>
                </a:solidFill>
              </a:rPr>
              <a:t>ş</a:t>
            </a:r>
            <a:r>
              <a:rPr lang="en-US" sz="2000" b="1" dirty="0" err="1">
                <a:solidFill>
                  <a:schemeClr val="accent5">
                    <a:lumMod val="50000"/>
                  </a:schemeClr>
                </a:solidFill>
              </a:rPr>
              <a:t>ikli</a:t>
            </a:r>
            <a:r>
              <a:rPr lang="tr-TR" sz="2000" b="1" dirty="0">
                <a:solidFill>
                  <a:schemeClr val="accent5">
                    <a:lumMod val="50000"/>
                  </a:schemeClr>
                </a:solidFill>
              </a:rPr>
              <a:t>ğ</a:t>
            </a:r>
            <a:r>
              <a:rPr lang="en-US" sz="2000" b="1" dirty="0" err="1">
                <a:solidFill>
                  <a:schemeClr val="accent5">
                    <a:lumMod val="50000"/>
                  </a:schemeClr>
                </a:solidFill>
              </a:rPr>
              <a:t>i</a:t>
            </a:r>
            <a:r>
              <a:rPr lang="en-US" sz="2000" b="1" dirty="0">
                <a:solidFill>
                  <a:schemeClr val="accent5">
                    <a:lumMod val="50000"/>
                  </a:schemeClr>
                </a:solidFill>
              </a:rPr>
              <a:t> </a:t>
            </a:r>
            <a:r>
              <a:rPr lang="en-US" sz="2000" b="1" dirty="0" err="1">
                <a:solidFill>
                  <a:schemeClr val="accent5">
                    <a:lumMod val="50000"/>
                  </a:schemeClr>
                </a:solidFill>
              </a:rPr>
              <a:t>yaparak</a:t>
            </a:r>
            <a:r>
              <a:rPr lang="en-US" sz="2000" b="1" dirty="0">
                <a:solidFill>
                  <a:schemeClr val="accent5">
                    <a:lumMod val="50000"/>
                  </a:schemeClr>
                </a:solidFill>
              </a:rPr>
              <a:t> d</a:t>
            </a:r>
            <a:r>
              <a:rPr lang="tr-TR" sz="2000" b="1" dirty="0">
                <a:solidFill>
                  <a:schemeClr val="accent5">
                    <a:lumMod val="50000"/>
                  </a:schemeClr>
                </a:solidFill>
              </a:rPr>
              <a:t>ö</a:t>
            </a:r>
            <a:r>
              <a:rPr lang="en-US" sz="2000" b="1" dirty="0">
                <a:solidFill>
                  <a:schemeClr val="accent5">
                    <a:lumMod val="50000"/>
                  </a:schemeClr>
                </a:solidFill>
              </a:rPr>
              <a:t>n</a:t>
            </a:r>
            <a:r>
              <a:rPr lang="tr-TR" sz="2000" b="1" dirty="0">
                <a:solidFill>
                  <a:schemeClr val="accent5">
                    <a:lumMod val="50000"/>
                  </a:schemeClr>
                </a:solidFill>
              </a:rPr>
              <a:t>üş</a:t>
            </a:r>
            <a:r>
              <a:rPr lang="en-US" sz="2000" b="1" dirty="0">
                <a:solidFill>
                  <a:schemeClr val="accent5">
                    <a:lumMod val="50000"/>
                  </a:schemeClr>
                </a:solidFill>
              </a:rPr>
              <a:t>t</a:t>
            </a:r>
            <a:r>
              <a:rPr lang="tr-TR" sz="2000" b="1" dirty="0">
                <a:solidFill>
                  <a:schemeClr val="accent5">
                    <a:lumMod val="50000"/>
                  </a:schemeClr>
                </a:solidFill>
              </a:rPr>
              <a:t>ü</a:t>
            </a:r>
            <a:r>
              <a:rPr lang="en-US" sz="2000" b="1" dirty="0" err="1">
                <a:solidFill>
                  <a:schemeClr val="accent5">
                    <a:lumMod val="50000"/>
                  </a:schemeClr>
                </a:solidFill>
              </a:rPr>
              <a:t>rebilirsiniz</a:t>
            </a:r>
            <a:r>
              <a:rPr lang="en-US" sz="2000" b="1" dirty="0">
                <a:solidFill>
                  <a:schemeClr val="accent5">
                    <a:lumMod val="50000"/>
                  </a:schemeClr>
                </a:solidFill>
              </a:rPr>
              <a:t>?)</a:t>
            </a:r>
            <a:endParaRPr lang="tr-TR" sz="2000" b="1" dirty="0">
              <a:solidFill>
                <a:schemeClr val="accent5">
                  <a:lumMod val="50000"/>
                </a:schemeClr>
              </a:solidFill>
            </a:endParaRPr>
          </a:p>
          <a:p>
            <a:pPr eaLnBrk="1" hangingPunct="1">
              <a:lnSpc>
                <a:spcPct val="120000"/>
              </a:lnSpc>
              <a:spcBef>
                <a:spcPct val="20000"/>
              </a:spcBef>
              <a:defRPr/>
            </a:pPr>
            <a:endParaRPr lang="tr-TR" sz="2000" dirty="0"/>
          </a:p>
          <a:p>
            <a:pPr eaLnBrk="1" hangingPunct="1">
              <a:lnSpc>
                <a:spcPct val="120000"/>
              </a:lnSpc>
              <a:spcBef>
                <a:spcPct val="20000"/>
              </a:spcBef>
              <a:defRPr/>
            </a:pPr>
            <a:r>
              <a:rPr lang="tr-TR" sz="2000" dirty="0"/>
              <a:t>A1: Başla</a:t>
            </a:r>
          </a:p>
          <a:p>
            <a:pPr eaLnBrk="1" hangingPunct="1">
              <a:lnSpc>
                <a:spcPct val="120000"/>
              </a:lnSpc>
              <a:spcBef>
                <a:spcPct val="20000"/>
              </a:spcBef>
              <a:defRPr/>
            </a:pPr>
            <a:r>
              <a:rPr lang="tr-TR" sz="2000" dirty="0"/>
              <a:t>A2: </a:t>
            </a:r>
            <a:r>
              <a:rPr lang="en-US" sz="2000" dirty="0">
                <a:solidFill>
                  <a:srgbClr val="FF0000"/>
                </a:solidFill>
              </a:rPr>
              <a:t>t</a:t>
            </a:r>
            <a:r>
              <a:rPr lang="tr-TR" sz="2000" dirty="0">
                <a:solidFill>
                  <a:srgbClr val="FF0000"/>
                </a:solidFill>
              </a:rPr>
              <a:t>oplam</a:t>
            </a:r>
            <a:r>
              <a:rPr lang="tr-TR" sz="2000" dirty="0"/>
              <a:t>=0</a:t>
            </a:r>
          </a:p>
          <a:p>
            <a:pPr eaLnBrk="1" hangingPunct="1">
              <a:lnSpc>
                <a:spcPct val="120000"/>
              </a:lnSpc>
              <a:spcBef>
                <a:spcPct val="20000"/>
              </a:spcBef>
              <a:defRPr/>
            </a:pPr>
            <a:r>
              <a:rPr lang="tr-TR" sz="2000" dirty="0"/>
              <a:t>A3: </a:t>
            </a:r>
            <a:r>
              <a:rPr lang="en-US" sz="2000" dirty="0" err="1">
                <a:solidFill>
                  <a:srgbClr val="FF0000"/>
                </a:solidFill>
              </a:rPr>
              <a:t>sayac</a:t>
            </a:r>
            <a:r>
              <a:rPr lang="tr-TR" sz="2000" dirty="0"/>
              <a:t>=1</a:t>
            </a:r>
          </a:p>
          <a:p>
            <a:pPr eaLnBrk="1" hangingPunct="1">
              <a:lnSpc>
                <a:spcPct val="120000"/>
              </a:lnSpc>
              <a:spcBef>
                <a:spcPct val="20000"/>
              </a:spcBef>
              <a:defRPr/>
            </a:pPr>
            <a:r>
              <a:rPr lang="tr-TR" sz="2000" dirty="0"/>
              <a:t>A4: Eğer </a:t>
            </a:r>
            <a:r>
              <a:rPr lang="en-US" sz="2000" dirty="0" err="1">
                <a:solidFill>
                  <a:srgbClr val="FF0000"/>
                </a:solidFill>
              </a:rPr>
              <a:t>sayac</a:t>
            </a:r>
            <a:r>
              <a:rPr lang="tr-TR" sz="2000" dirty="0"/>
              <a:t>&gt;10 ise adım 8 </a:t>
            </a:r>
            <a:r>
              <a:rPr lang="en-US" sz="2000" dirty="0"/>
              <a:t>e </a:t>
            </a:r>
            <a:r>
              <a:rPr lang="tr-TR" sz="2000" dirty="0"/>
              <a:t>git</a:t>
            </a:r>
          </a:p>
          <a:p>
            <a:pPr eaLnBrk="1" hangingPunct="1">
              <a:lnSpc>
                <a:spcPct val="120000"/>
              </a:lnSpc>
              <a:spcBef>
                <a:spcPct val="20000"/>
              </a:spcBef>
              <a:defRPr/>
            </a:pPr>
            <a:r>
              <a:rPr lang="tr-TR" sz="2000" dirty="0"/>
              <a:t>A5: </a:t>
            </a:r>
            <a:r>
              <a:rPr lang="en-US" sz="2000" dirty="0">
                <a:solidFill>
                  <a:srgbClr val="FF0000"/>
                </a:solidFill>
              </a:rPr>
              <a:t>t</a:t>
            </a:r>
            <a:r>
              <a:rPr lang="tr-TR" sz="2000" dirty="0">
                <a:solidFill>
                  <a:srgbClr val="FF0000"/>
                </a:solidFill>
              </a:rPr>
              <a:t>oplam</a:t>
            </a:r>
            <a:r>
              <a:rPr lang="tr-TR" sz="2000" dirty="0"/>
              <a:t>=</a:t>
            </a:r>
            <a:r>
              <a:rPr lang="en-US" sz="2000" dirty="0">
                <a:solidFill>
                  <a:srgbClr val="FF0000"/>
                </a:solidFill>
              </a:rPr>
              <a:t>t</a:t>
            </a:r>
            <a:r>
              <a:rPr lang="tr-TR" sz="2000" dirty="0">
                <a:solidFill>
                  <a:srgbClr val="FF0000"/>
                </a:solidFill>
              </a:rPr>
              <a:t>oplam</a:t>
            </a:r>
            <a:r>
              <a:rPr lang="tr-TR" sz="2000" dirty="0"/>
              <a:t>+</a:t>
            </a:r>
            <a:r>
              <a:rPr lang="en-US" sz="2000" dirty="0" err="1">
                <a:solidFill>
                  <a:srgbClr val="FF0000"/>
                </a:solidFill>
              </a:rPr>
              <a:t>sayac</a:t>
            </a:r>
            <a:endParaRPr lang="tr-TR" sz="2000" dirty="0">
              <a:solidFill>
                <a:srgbClr val="FF0000"/>
              </a:solidFill>
            </a:endParaRPr>
          </a:p>
          <a:p>
            <a:pPr eaLnBrk="1" hangingPunct="1">
              <a:lnSpc>
                <a:spcPct val="120000"/>
              </a:lnSpc>
              <a:spcBef>
                <a:spcPct val="20000"/>
              </a:spcBef>
              <a:defRPr/>
            </a:pPr>
            <a:r>
              <a:rPr lang="tr-TR" sz="2000" dirty="0"/>
              <a:t>A6: </a:t>
            </a:r>
            <a:r>
              <a:rPr lang="en-US" sz="2000" dirty="0" err="1">
                <a:solidFill>
                  <a:srgbClr val="FF0000"/>
                </a:solidFill>
              </a:rPr>
              <a:t>sayac</a:t>
            </a:r>
            <a:r>
              <a:rPr lang="tr-TR" sz="2000" dirty="0"/>
              <a:t>=</a:t>
            </a:r>
            <a:r>
              <a:rPr lang="en-US" sz="2000" dirty="0" err="1">
                <a:solidFill>
                  <a:srgbClr val="FF0000"/>
                </a:solidFill>
              </a:rPr>
              <a:t>sayac</a:t>
            </a:r>
            <a:r>
              <a:rPr lang="tr-TR" sz="2000" dirty="0"/>
              <a:t>+2</a:t>
            </a:r>
          </a:p>
          <a:p>
            <a:pPr eaLnBrk="1" hangingPunct="1">
              <a:lnSpc>
                <a:spcPct val="120000"/>
              </a:lnSpc>
              <a:spcBef>
                <a:spcPct val="20000"/>
              </a:spcBef>
              <a:defRPr/>
            </a:pPr>
            <a:r>
              <a:rPr lang="tr-TR" sz="2000" dirty="0"/>
              <a:t>A7: Adım 4 e git</a:t>
            </a:r>
          </a:p>
          <a:p>
            <a:pPr eaLnBrk="1" hangingPunct="1">
              <a:lnSpc>
                <a:spcPct val="120000"/>
              </a:lnSpc>
              <a:spcBef>
                <a:spcPct val="20000"/>
              </a:spcBef>
              <a:defRPr/>
            </a:pPr>
            <a:r>
              <a:rPr lang="tr-TR" sz="2000" dirty="0"/>
              <a:t>A8: </a:t>
            </a:r>
            <a:r>
              <a:rPr lang="en-US" sz="2000" dirty="0">
                <a:solidFill>
                  <a:srgbClr val="FF0000"/>
                </a:solidFill>
              </a:rPr>
              <a:t>t</a:t>
            </a:r>
            <a:r>
              <a:rPr lang="tr-TR" sz="2000" dirty="0">
                <a:solidFill>
                  <a:srgbClr val="FF0000"/>
                </a:solidFill>
              </a:rPr>
              <a:t>oplam</a:t>
            </a:r>
            <a:r>
              <a:rPr lang="tr-TR" sz="2000" dirty="0"/>
              <a:t> ı ekrana yaz</a:t>
            </a:r>
          </a:p>
          <a:p>
            <a:pPr eaLnBrk="1" hangingPunct="1">
              <a:lnSpc>
                <a:spcPct val="120000"/>
              </a:lnSpc>
              <a:spcBef>
                <a:spcPct val="20000"/>
              </a:spcBef>
              <a:defRPr/>
            </a:pPr>
            <a:r>
              <a:rPr lang="tr-TR" sz="2000" dirty="0"/>
              <a:t>A9: Bitir</a:t>
            </a:r>
          </a:p>
        </p:txBody>
      </p:sp>
      <p:sp>
        <p:nvSpPr>
          <p:cNvPr id="21507" name="Rectangle 5"/>
          <p:cNvSpPr>
            <a:spLocks noChangeArrowheads="1"/>
          </p:cNvSpPr>
          <p:nvPr/>
        </p:nvSpPr>
        <p:spPr bwMode="auto">
          <a:xfrm>
            <a:off x="179388" y="3087688"/>
            <a:ext cx="4846637" cy="1752600"/>
          </a:xfrm>
          <a:prstGeom prst="rect">
            <a:avLst/>
          </a:prstGeom>
          <a:noFill/>
          <a:ln w="25400"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508" name="Text Box 6"/>
          <p:cNvSpPr txBox="1">
            <a:spLocks noChangeArrowheads="1"/>
          </p:cNvSpPr>
          <p:nvPr/>
        </p:nvSpPr>
        <p:spPr bwMode="auto">
          <a:xfrm>
            <a:off x="5141913" y="3748088"/>
            <a:ext cx="990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ri" algn="ctr">
                <a:solidFill>
                  <a:srgbClr val="000000"/>
                </a:solidFill>
                <a:miter lim="800000"/>
                <a:headEnd/>
                <a:tailEnd/>
              </a14:hiddenLine>
            </a:ext>
          </a:extLst>
        </p:spPr>
        <p:txBody>
          <a:bodyPr wrap="none">
            <a:spAutoFit/>
          </a:bodyPr>
          <a:lstStyle>
            <a:lvl1pPr marL="342900" indent="-3429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20000"/>
              </a:spcBef>
            </a:pPr>
            <a:r>
              <a:rPr lang="tr-TR" sz="2000" b="1">
                <a:solidFill>
                  <a:srgbClr val="FF0000"/>
                </a:solidFill>
              </a:rPr>
              <a:t>Döngü</a:t>
            </a:r>
          </a:p>
        </p:txBody>
      </p:sp>
      <p:sp>
        <p:nvSpPr>
          <p:cNvPr id="20486" name="Rectangle 5"/>
          <p:cNvSpPr>
            <a:spLocks noChangeArrowheads="1"/>
          </p:cNvSpPr>
          <p:nvPr/>
        </p:nvSpPr>
        <p:spPr bwMode="auto">
          <a:xfrm>
            <a:off x="2182813" y="5954713"/>
            <a:ext cx="4968875" cy="369887"/>
          </a:xfrm>
          <a:prstGeom prst="rect">
            <a:avLst/>
          </a:prstGeom>
          <a:solidFill>
            <a:schemeClr val="accent5">
              <a:lumMod val="90000"/>
              <a:alpha val="71000"/>
            </a:schemeClr>
          </a:solidFill>
          <a:ln w="9525">
            <a:noFill/>
            <a:miter lim="800000"/>
            <a:headEnd/>
            <a:tailEnd/>
          </a:ln>
        </p:spPr>
        <p:txBody>
          <a:bodyPr>
            <a:spAutoFit/>
          </a:bodyPr>
          <a:lstStyle/>
          <a:p>
            <a:pPr>
              <a:defRPr/>
            </a:pPr>
            <a:r>
              <a:rPr lang="tr-TR" b="1" dirty="0">
                <a:solidFill>
                  <a:srgbClr val="FF0000"/>
                </a:solidFill>
              </a:rPr>
              <a:t>Hangi amaçlarla kaç değişkene ihtiyaç var</a:t>
            </a:r>
            <a:r>
              <a:rPr lang="en-US" b="1" dirty="0">
                <a:solidFill>
                  <a:srgbClr val="FF0000"/>
                </a:solidFill>
              </a:rPr>
              <a: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
          <p:cNvSpPr>
            <a:spLocks noChangeArrowheads="1"/>
          </p:cNvSpPr>
          <p:nvPr/>
        </p:nvSpPr>
        <p:spPr bwMode="auto">
          <a:xfrm>
            <a:off x="827088" y="808038"/>
            <a:ext cx="7800975"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1" hangingPunct="1"/>
            <a:r>
              <a:rPr lang="tr-TR" sz="2000" b="1">
                <a:solidFill>
                  <a:srgbClr val="3333FF"/>
                </a:solidFill>
              </a:rPr>
              <a:t>Örnek :</a:t>
            </a:r>
            <a:r>
              <a:rPr lang="tr-TR" sz="2000" b="1"/>
              <a:t> Dışarıdan girilen  iki sayının toplamını bulan programın algoritması  aşağıdaki gibidir.</a:t>
            </a:r>
          </a:p>
          <a:p>
            <a:pPr eaLnBrk="1" hangingPunct="1"/>
            <a:endParaRPr lang="tr-TR" sz="1600" b="1"/>
          </a:p>
          <a:p>
            <a:pPr eaLnBrk="1" hangingPunct="1"/>
            <a:endParaRPr lang="tr-TR" sz="1600" b="1"/>
          </a:p>
          <a:p>
            <a:pPr eaLnBrk="1" hangingPunct="1"/>
            <a:endParaRPr lang="tr-TR" sz="1600" b="1">
              <a:solidFill>
                <a:schemeClr val="hlink"/>
              </a:solidFill>
            </a:endParaRPr>
          </a:p>
          <a:p>
            <a:pPr eaLnBrk="1" hangingPunct="1"/>
            <a:r>
              <a:rPr lang="tr-TR" sz="2000" b="1"/>
              <a:t>A1 : Başla</a:t>
            </a:r>
          </a:p>
          <a:p>
            <a:pPr eaLnBrk="1" hangingPunct="1"/>
            <a:endParaRPr lang="tr-TR" sz="2000" b="1"/>
          </a:p>
          <a:p>
            <a:pPr eaLnBrk="1" hangingPunct="1"/>
            <a:r>
              <a:rPr lang="tr-TR" sz="2000" b="1"/>
              <a:t>A2 : </a:t>
            </a:r>
            <a:r>
              <a:rPr lang="tr-TR" sz="2000" b="1">
                <a:solidFill>
                  <a:srgbClr val="FF0000"/>
                </a:solidFill>
              </a:rPr>
              <a:t>sayi1</a:t>
            </a:r>
            <a:r>
              <a:rPr lang="tr-TR" sz="2000" b="1"/>
              <a:t> değerini gir</a:t>
            </a:r>
          </a:p>
          <a:p>
            <a:pPr eaLnBrk="1" hangingPunct="1"/>
            <a:endParaRPr lang="tr-TR" sz="2000" b="1"/>
          </a:p>
          <a:p>
            <a:pPr eaLnBrk="1" hangingPunct="1"/>
            <a:r>
              <a:rPr lang="tr-TR" sz="2000" b="1"/>
              <a:t>A3 : </a:t>
            </a:r>
            <a:r>
              <a:rPr lang="tr-TR" sz="2000" b="1">
                <a:solidFill>
                  <a:srgbClr val="FF0000"/>
                </a:solidFill>
              </a:rPr>
              <a:t>sayi2</a:t>
            </a:r>
            <a:r>
              <a:rPr lang="tr-TR" sz="2000" b="1"/>
              <a:t> değerini gir</a:t>
            </a:r>
          </a:p>
          <a:p>
            <a:pPr eaLnBrk="1" hangingPunct="1"/>
            <a:endParaRPr lang="tr-TR" sz="2000" b="1"/>
          </a:p>
          <a:p>
            <a:pPr eaLnBrk="1" hangingPunct="1"/>
            <a:r>
              <a:rPr lang="tr-TR" sz="2000" b="1"/>
              <a:t>A4 : </a:t>
            </a:r>
            <a:r>
              <a:rPr lang="tr-TR" sz="2000" b="1">
                <a:solidFill>
                  <a:srgbClr val="FF0000"/>
                </a:solidFill>
              </a:rPr>
              <a:t>toplam</a:t>
            </a:r>
            <a:r>
              <a:rPr lang="tr-TR" sz="2000" b="1"/>
              <a:t>= </a:t>
            </a:r>
            <a:r>
              <a:rPr lang="tr-TR" sz="2000" b="1">
                <a:solidFill>
                  <a:srgbClr val="FF0000"/>
                </a:solidFill>
              </a:rPr>
              <a:t>sayi1</a:t>
            </a:r>
            <a:r>
              <a:rPr lang="tr-TR" sz="2000" b="1"/>
              <a:t>+</a:t>
            </a:r>
            <a:r>
              <a:rPr lang="tr-TR" sz="2000" b="1">
                <a:solidFill>
                  <a:srgbClr val="FF0000"/>
                </a:solidFill>
              </a:rPr>
              <a:t>sayi2</a:t>
            </a:r>
          </a:p>
          <a:p>
            <a:pPr eaLnBrk="1" hangingPunct="1"/>
            <a:endParaRPr lang="tr-TR" sz="2000" b="1"/>
          </a:p>
          <a:p>
            <a:pPr eaLnBrk="1" hangingPunct="1"/>
            <a:r>
              <a:rPr lang="tr-TR" sz="2000" b="1"/>
              <a:t>A5 : </a:t>
            </a:r>
            <a:r>
              <a:rPr lang="tr-TR" sz="2000" b="1">
                <a:solidFill>
                  <a:srgbClr val="FF0000"/>
                </a:solidFill>
              </a:rPr>
              <a:t>toplam</a:t>
            </a:r>
            <a:r>
              <a:rPr lang="tr-TR" sz="2000" b="1"/>
              <a:t> ı </a:t>
            </a:r>
            <a:r>
              <a:rPr lang="en-US" sz="2000" b="1"/>
              <a:t>ekrana </a:t>
            </a:r>
            <a:r>
              <a:rPr lang="tr-TR" sz="2000" b="1"/>
              <a:t>yaz</a:t>
            </a:r>
          </a:p>
          <a:p>
            <a:pPr eaLnBrk="1" hangingPunct="1"/>
            <a:endParaRPr lang="tr-TR" sz="2000" b="1"/>
          </a:p>
          <a:p>
            <a:pPr eaLnBrk="1" hangingPunct="1"/>
            <a:r>
              <a:rPr lang="tr-TR" sz="2000" b="1"/>
              <a:t>A6 : Bitir </a:t>
            </a:r>
          </a:p>
        </p:txBody>
      </p:sp>
      <p:sp>
        <p:nvSpPr>
          <p:cNvPr id="3" name="Rectangle 5"/>
          <p:cNvSpPr>
            <a:spLocks noChangeArrowheads="1"/>
          </p:cNvSpPr>
          <p:nvPr/>
        </p:nvSpPr>
        <p:spPr bwMode="auto">
          <a:xfrm>
            <a:off x="2155825" y="6021388"/>
            <a:ext cx="4968875" cy="369887"/>
          </a:xfrm>
          <a:prstGeom prst="rect">
            <a:avLst/>
          </a:prstGeom>
          <a:solidFill>
            <a:schemeClr val="accent5">
              <a:lumMod val="90000"/>
              <a:alpha val="71000"/>
            </a:schemeClr>
          </a:solidFill>
          <a:ln w="9525">
            <a:noFill/>
            <a:miter lim="800000"/>
            <a:headEnd/>
            <a:tailEnd/>
          </a:ln>
        </p:spPr>
        <p:txBody>
          <a:bodyPr>
            <a:spAutoFit/>
          </a:bodyPr>
          <a:lstStyle/>
          <a:p>
            <a:pPr>
              <a:defRPr/>
            </a:pPr>
            <a:r>
              <a:rPr lang="tr-TR" b="1" dirty="0">
                <a:solidFill>
                  <a:srgbClr val="FF0000"/>
                </a:solidFill>
              </a:rPr>
              <a:t>Hangi amaçlarla kaç değişkene ihtiyaç var</a:t>
            </a:r>
            <a:r>
              <a:rPr lang="en-US" b="1" dirty="0">
                <a:solidFill>
                  <a:srgbClr val="FF0000"/>
                </a:solidFill>
              </a:rPr>
              <a: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8"/>
          <p:cNvSpPr>
            <a:spLocks noChangeArrowheads="1"/>
          </p:cNvSpPr>
          <p:nvPr/>
        </p:nvSpPr>
        <p:spPr bwMode="auto">
          <a:xfrm>
            <a:off x="0" y="1649413"/>
            <a:ext cx="9144000" cy="360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1" hangingPunct="1"/>
            <a:r>
              <a:rPr lang="tr-TR" sz="2000" b="1">
                <a:solidFill>
                  <a:srgbClr val="3333FF"/>
                </a:solidFill>
              </a:rPr>
              <a:t>Örnek :</a:t>
            </a:r>
            <a:r>
              <a:rPr lang="tr-TR" sz="2000" b="1"/>
              <a:t> Dışarıdan girilen 3 sayıdan en büyüğünü bulan algoritmayı geliştiriniz.</a:t>
            </a:r>
          </a:p>
          <a:p>
            <a:pPr eaLnBrk="1" hangingPunct="1"/>
            <a:endParaRPr lang="tr-TR" sz="1600" b="1"/>
          </a:p>
          <a:p>
            <a:pPr eaLnBrk="1" hangingPunct="1"/>
            <a:endParaRPr lang="tr-TR" sz="1600" b="1"/>
          </a:p>
          <a:p>
            <a:pPr eaLnBrk="1" hangingPunct="1"/>
            <a:endParaRPr lang="tr-TR" sz="1600" b="1">
              <a:solidFill>
                <a:srgbClr val="3333FF"/>
              </a:solidFill>
            </a:endParaRPr>
          </a:p>
          <a:p>
            <a:pPr eaLnBrk="1" hangingPunct="1"/>
            <a:r>
              <a:rPr lang="tr-TR" sz="2000" b="1"/>
              <a:t>A1 : Başla</a:t>
            </a:r>
          </a:p>
          <a:p>
            <a:pPr eaLnBrk="1" hangingPunct="1"/>
            <a:r>
              <a:rPr lang="tr-TR" sz="2000" b="1"/>
              <a:t>A2 : </a:t>
            </a:r>
            <a:r>
              <a:rPr lang="tr-TR" sz="2000" b="1">
                <a:solidFill>
                  <a:srgbClr val="FF0000"/>
                </a:solidFill>
              </a:rPr>
              <a:t>sayi1</a:t>
            </a:r>
            <a:r>
              <a:rPr lang="en-US" sz="2000" b="1"/>
              <a:t>, </a:t>
            </a:r>
            <a:r>
              <a:rPr lang="tr-TR" sz="2000" b="1">
                <a:solidFill>
                  <a:srgbClr val="FF0000"/>
                </a:solidFill>
              </a:rPr>
              <a:t>sayi2</a:t>
            </a:r>
            <a:r>
              <a:rPr lang="en-US" sz="2000" b="1"/>
              <a:t> ve </a:t>
            </a:r>
            <a:r>
              <a:rPr lang="tr-TR" sz="2000" b="1">
                <a:solidFill>
                  <a:srgbClr val="FF0000"/>
                </a:solidFill>
              </a:rPr>
              <a:t>sayi3</a:t>
            </a:r>
            <a:r>
              <a:rPr lang="tr-TR" sz="2000" b="1"/>
              <a:t> sayılarını dışarıdan gir</a:t>
            </a:r>
          </a:p>
          <a:p>
            <a:pPr eaLnBrk="1" hangingPunct="1"/>
            <a:r>
              <a:rPr lang="tr-TR" sz="2000" b="1"/>
              <a:t>A3 : </a:t>
            </a:r>
            <a:r>
              <a:rPr lang="tr-TR" sz="2000" b="1">
                <a:solidFill>
                  <a:srgbClr val="FF0000"/>
                </a:solidFill>
              </a:rPr>
              <a:t>en</a:t>
            </a:r>
            <a:r>
              <a:rPr lang="en-US" sz="2000" b="1">
                <a:solidFill>
                  <a:srgbClr val="FF0000"/>
                </a:solidFill>
              </a:rPr>
              <a:t>Bu</a:t>
            </a:r>
            <a:r>
              <a:rPr lang="tr-TR" sz="2000" b="1">
                <a:solidFill>
                  <a:srgbClr val="FF0000"/>
                </a:solidFill>
              </a:rPr>
              <a:t>y</a:t>
            </a:r>
            <a:r>
              <a:rPr lang="en-US" sz="2000" b="1">
                <a:solidFill>
                  <a:srgbClr val="FF0000"/>
                </a:solidFill>
              </a:rPr>
              <a:t>u</a:t>
            </a:r>
            <a:r>
              <a:rPr lang="tr-TR" sz="2000" b="1">
                <a:solidFill>
                  <a:srgbClr val="FF0000"/>
                </a:solidFill>
              </a:rPr>
              <a:t>k</a:t>
            </a:r>
            <a:r>
              <a:rPr lang="tr-TR" sz="2000" b="1"/>
              <a:t>=</a:t>
            </a:r>
            <a:r>
              <a:rPr lang="tr-TR" sz="2000" b="1">
                <a:solidFill>
                  <a:srgbClr val="FF0000"/>
                </a:solidFill>
              </a:rPr>
              <a:t>sayi1</a:t>
            </a:r>
          </a:p>
          <a:p>
            <a:pPr eaLnBrk="1" hangingPunct="1"/>
            <a:r>
              <a:rPr lang="tr-TR" sz="2000" b="1"/>
              <a:t>A4 : Eğer </a:t>
            </a:r>
            <a:r>
              <a:rPr lang="tr-TR" sz="2000" b="1">
                <a:solidFill>
                  <a:srgbClr val="FF0000"/>
                </a:solidFill>
              </a:rPr>
              <a:t>en</a:t>
            </a:r>
            <a:r>
              <a:rPr lang="en-US" sz="2000" b="1">
                <a:solidFill>
                  <a:srgbClr val="FF0000"/>
                </a:solidFill>
              </a:rPr>
              <a:t>Buyuk</a:t>
            </a:r>
            <a:r>
              <a:rPr lang="tr-TR" sz="2000" b="1"/>
              <a:t>&lt;</a:t>
            </a:r>
            <a:r>
              <a:rPr lang="tr-TR" sz="2000" b="1">
                <a:solidFill>
                  <a:srgbClr val="FF0000"/>
                </a:solidFill>
              </a:rPr>
              <a:t>sayi2</a:t>
            </a:r>
            <a:r>
              <a:rPr lang="tr-TR" sz="2000" b="1"/>
              <a:t> ise </a:t>
            </a:r>
            <a:r>
              <a:rPr lang="tr-TR" sz="2000" b="1">
                <a:solidFill>
                  <a:srgbClr val="FF0000"/>
                </a:solidFill>
              </a:rPr>
              <a:t>en</a:t>
            </a:r>
            <a:r>
              <a:rPr lang="en-US" sz="2000" b="1">
                <a:solidFill>
                  <a:srgbClr val="FF0000"/>
                </a:solidFill>
              </a:rPr>
              <a:t>Buyuk</a:t>
            </a:r>
            <a:r>
              <a:rPr lang="tr-TR" sz="2000" b="1"/>
              <a:t>=</a:t>
            </a:r>
            <a:r>
              <a:rPr lang="tr-TR" sz="2000" b="1">
                <a:solidFill>
                  <a:srgbClr val="FF0000"/>
                </a:solidFill>
              </a:rPr>
              <a:t>sayi2</a:t>
            </a:r>
            <a:r>
              <a:rPr lang="tr-TR" sz="2000" b="1"/>
              <a:t> </a:t>
            </a:r>
            <a:r>
              <a:rPr lang="en-US" sz="2000" b="1"/>
              <a:t>yap</a:t>
            </a:r>
            <a:endParaRPr lang="tr-TR" sz="2000" b="1"/>
          </a:p>
          <a:p>
            <a:pPr eaLnBrk="1" hangingPunct="1"/>
            <a:r>
              <a:rPr lang="tr-TR" sz="2000" b="1"/>
              <a:t>A5 : Eğer </a:t>
            </a:r>
            <a:r>
              <a:rPr lang="tr-TR" sz="2000" b="1">
                <a:solidFill>
                  <a:srgbClr val="FF0000"/>
                </a:solidFill>
              </a:rPr>
              <a:t>en</a:t>
            </a:r>
            <a:r>
              <a:rPr lang="en-US" sz="2000" b="1">
                <a:solidFill>
                  <a:srgbClr val="FF0000"/>
                </a:solidFill>
              </a:rPr>
              <a:t>Buyuk</a:t>
            </a:r>
            <a:r>
              <a:rPr lang="tr-TR" sz="2000" b="1"/>
              <a:t>&lt;</a:t>
            </a:r>
            <a:r>
              <a:rPr lang="tr-TR" sz="2000" b="1">
                <a:solidFill>
                  <a:srgbClr val="FF0000"/>
                </a:solidFill>
              </a:rPr>
              <a:t>sayi3</a:t>
            </a:r>
            <a:r>
              <a:rPr lang="tr-TR" sz="2000" b="1"/>
              <a:t> ise </a:t>
            </a:r>
            <a:r>
              <a:rPr lang="tr-TR" sz="2000" b="1">
                <a:solidFill>
                  <a:srgbClr val="FF0000"/>
                </a:solidFill>
              </a:rPr>
              <a:t>en</a:t>
            </a:r>
            <a:r>
              <a:rPr lang="en-US" sz="2000" b="1">
                <a:solidFill>
                  <a:srgbClr val="FF0000"/>
                </a:solidFill>
              </a:rPr>
              <a:t>Buyuk</a:t>
            </a:r>
            <a:r>
              <a:rPr lang="tr-TR" sz="2000" b="1"/>
              <a:t>=</a:t>
            </a:r>
            <a:r>
              <a:rPr lang="tr-TR" sz="2000" b="1">
                <a:solidFill>
                  <a:srgbClr val="FF0000"/>
                </a:solidFill>
              </a:rPr>
              <a:t>sayi3</a:t>
            </a:r>
            <a:r>
              <a:rPr lang="tr-TR" sz="2000" b="1"/>
              <a:t> </a:t>
            </a:r>
            <a:r>
              <a:rPr lang="en-US" sz="2000" b="1"/>
              <a:t>yap</a:t>
            </a:r>
            <a:endParaRPr lang="tr-TR" sz="2000" b="1"/>
          </a:p>
          <a:p>
            <a:pPr eaLnBrk="1" hangingPunct="1"/>
            <a:r>
              <a:rPr lang="tr-TR" sz="2000" b="1"/>
              <a:t>A6 : </a:t>
            </a:r>
            <a:r>
              <a:rPr lang="tr-TR" sz="2000" b="1">
                <a:solidFill>
                  <a:srgbClr val="FF0000"/>
                </a:solidFill>
              </a:rPr>
              <a:t>en</a:t>
            </a:r>
            <a:r>
              <a:rPr lang="en-US" sz="2000" b="1">
                <a:solidFill>
                  <a:srgbClr val="FF0000"/>
                </a:solidFill>
              </a:rPr>
              <a:t>Buyuk</a:t>
            </a:r>
            <a:r>
              <a:rPr lang="tr-TR" sz="2000" b="1"/>
              <a:t> değerini </a:t>
            </a:r>
            <a:r>
              <a:rPr lang="en-US" sz="2000" b="1"/>
              <a:t>ekrana </a:t>
            </a:r>
            <a:r>
              <a:rPr lang="tr-TR" sz="2000" b="1"/>
              <a:t>yaz</a:t>
            </a:r>
          </a:p>
          <a:p>
            <a:pPr eaLnBrk="1" hangingPunct="1"/>
            <a:r>
              <a:rPr lang="tr-TR" sz="2000" b="1"/>
              <a:t>A7 : Bitir </a:t>
            </a:r>
            <a:endParaRPr lang="tr-TR" sz="1600" b="1"/>
          </a:p>
        </p:txBody>
      </p:sp>
      <p:sp>
        <p:nvSpPr>
          <p:cNvPr id="3" name="Rectangle 5"/>
          <p:cNvSpPr>
            <a:spLocks noChangeArrowheads="1"/>
          </p:cNvSpPr>
          <p:nvPr/>
        </p:nvSpPr>
        <p:spPr bwMode="auto">
          <a:xfrm>
            <a:off x="2155825" y="6021388"/>
            <a:ext cx="4968875" cy="369887"/>
          </a:xfrm>
          <a:prstGeom prst="rect">
            <a:avLst/>
          </a:prstGeom>
          <a:solidFill>
            <a:schemeClr val="accent5">
              <a:lumMod val="90000"/>
              <a:alpha val="71000"/>
            </a:schemeClr>
          </a:solidFill>
          <a:ln w="9525">
            <a:noFill/>
            <a:miter lim="800000"/>
            <a:headEnd/>
            <a:tailEnd/>
          </a:ln>
        </p:spPr>
        <p:txBody>
          <a:bodyPr>
            <a:spAutoFit/>
          </a:bodyPr>
          <a:lstStyle/>
          <a:p>
            <a:pPr>
              <a:defRPr/>
            </a:pPr>
            <a:r>
              <a:rPr lang="tr-TR" b="1" dirty="0">
                <a:solidFill>
                  <a:srgbClr val="FF0000"/>
                </a:solidFill>
              </a:rPr>
              <a:t>Hangi amaçlarla kaç değişkene ihtiyaç var</a:t>
            </a:r>
            <a:r>
              <a:rPr lang="en-US" b="1" dirty="0">
                <a:solidFill>
                  <a:srgbClr val="FF0000"/>
                </a:solidFill>
              </a:rPr>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8"/>
          <p:cNvSpPr>
            <a:spLocks noChangeArrowheads="1"/>
          </p:cNvSpPr>
          <p:nvPr/>
        </p:nvSpPr>
        <p:spPr bwMode="auto">
          <a:xfrm>
            <a:off x="0" y="728663"/>
            <a:ext cx="9144000" cy="4832350"/>
          </a:xfrm>
          <a:prstGeom prst="rect">
            <a:avLst/>
          </a:prstGeom>
          <a:noFill/>
          <a:ln w="9525">
            <a:noFill/>
            <a:miter lim="800000"/>
            <a:headEnd/>
            <a:tailEnd/>
          </a:ln>
        </p:spPr>
        <p:txBody>
          <a:bodyPr anchor="ctr">
            <a:spAutoFit/>
          </a:bodyPr>
          <a:lstStyle/>
          <a:p>
            <a:pPr algn="just" eaLnBrk="1" hangingPunct="1">
              <a:defRPr/>
            </a:pPr>
            <a:r>
              <a:rPr lang="tr-TR" sz="2800" b="1" dirty="0">
                <a:solidFill>
                  <a:schemeClr val="accent5">
                    <a:lumMod val="50000"/>
                  </a:schemeClr>
                </a:solidFill>
              </a:rPr>
              <a:t>Örnek:</a:t>
            </a:r>
            <a:r>
              <a:rPr lang="tr-TR" sz="2800" b="1" dirty="0"/>
              <a:t> 0</a:t>
            </a:r>
            <a:r>
              <a:rPr lang="en-US" sz="2800" b="1" dirty="0"/>
              <a:t>’</a:t>
            </a:r>
            <a:r>
              <a:rPr lang="tr-TR" sz="2800" b="1" dirty="0"/>
              <a:t>d</a:t>
            </a:r>
            <a:r>
              <a:rPr lang="en-US" sz="2800" b="1" dirty="0"/>
              <a:t>a</a:t>
            </a:r>
            <a:r>
              <a:rPr lang="tr-TR" sz="2800" b="1" dirty="0"/>
              <a:t>n 100’e kadar olan sayma sayılarının kümülatif toplamını  ekrana yazdıran algoritmayı </a:t>
            </a:r>
            <a:r>
              <a:rPr lang="en-US" sz="2800" b="1" dirty="0" err="1"/>
              <a:t>geli</a:t>
            </a:r>
            <a:r>
              <a:rPr lang="tr-TR" sz="2800" b="1" dirty="0"/>
              <a:t>ş</a:t>
            </a:r>
            <a:r>
              <a:rPr lang="en-US" sz="2800" b="1" dirty="0" err="1"/>
              <a:t>tiriniz</a:t>
            </a:r>
            <a:r>
              <a:rPr lang="tr-TR" sz="2800" b="1" dirty="0"/>
              <a:t>.</a:t>
            </a:r>
          </a:p>
          <a:p>
            <a:pPr eaLnBrk="1" hangingPunct="1">
              <a:defRPr/>
            </a:pPr>
            <a:endParaRPr lang="tr-TR" sz="2800" b="1" dirty="0"/>
          </a:p>
          <a:p>
            <a:pPr eaLnBrk="1" hangingPunct="1">
              <a:defRPr/>
            </a:pPr>
            <a:r>
              <a:rPr lang="tr-TR" sz="2800" b="1" dirty="0"/>
              <a:t>A1 : Başla</a:t>
            </a:r>
          </a:p>
          <a:p>
            <a:pPr eaLnBrk="1" hangingPunct="1">
              <a:defRPr/>
            </a:pPr>
            <a:r>
              <a:rPr lang="tr-TR" sz="2800" b="1" dirty="0"/>
              <a:t>A2 : </a:t>
            </a:r>
            <a:r>
              <a:rPr lang="en-US" sz="2800" b="1" dirty="0">
                <a:solidFill>
                  <a:srgbClr val="FF0000"/>
                </a:solidFill>
              </a:rPr>
              <a:t>t</a:t>
            </a:r>
            <a:r>
              <a:rPr lang="tr-TR" sz="2800" b="1" dirty="0">
                <a:solidFill>
                  <a:srgbClr val="FF0000"/>
                </a:solidFill>
              </a:rPr>
              <a:t>oplam</a:t>
            </a:r>
            <a:r>
              <a:rPr lang="tr-TR" sz="2800" b="1" dirty="0"/>
              <a:t>=0;</a:t>
            </a:r>
            <a:r>
              <a:rPr lang="en-US" sz="2800" b="1" dirty="0">
                <a:solidFill>
                  <a:srgbClr val="FF0000"/>
                </a:solidFill>
              </a:rPr>
              <a:t>s</a:t>
            </a:r>
            <a:r>
              <a:rPr lang="tr-TR" sz="2800" b="1" dirty="0">
                <a:solidFill>
                  <a:srgbClr val="FF0000"/>
                </a:solidFill>
              </a:rPr>
              <a:t>ay</a:t>
            </a:r>
            <a:r>
              <a:rPr lang="en-US" sz="2800" b="1" dirty="0">
                <a:solidFill>
                  <a:srgbClr val="FF0000"/>
                </a:solidFill>
              </a:rPr>
              <a:t>ac</a:t>
            </a:r>
            <a:r>
              <a:rPr lang="tr-TR" sz="2800" b="1" dirty="0"/>
              <a:t>=1 başlangıç değerlerini </a:t>
            </a:r>
            <a:r>
              <a:rPr lang="en-US" sz="2800" b="1" dirty="0" err="1"/>
              <a:t>ata</a:t>
            </a:r>
            <a:endParaRPr lang="tr-TR" sz="2800" b="1" dirty="0"/>
          </a:p>
          <a:p>
            <a:pPr eaLnBrk="1" hangingPunct="1">
              <a:defRPr/>
            </a:pPr>
            <a:r>
              <a:rPr lang="tr-TR" sz="2800" b="1" dirty="0"/>
              <a:t>A3 : Eğer </a:t>
            </a:r>
            <a:r>
              <a:rPr lang="en-US" sz="2800" b="1" dirty="0">
                <a:solidFill>
                  <a:srgbClr val="FF0000"/>
                </a:solidFill>
              </a:rPr>
              <a:t>s</a:t>
            </a:r>
            <a:r>
              <a:rPr lang="tr-TR" sz="2800" b="1" dirty="0">
                <a:solidFill>
                  <a:srgbClr val="FF0000"/>
                </a:solidFill>
              </a:rPr>
              <a:t>ay</a:t>
            </a:r>
            <a:r>
              <a:rPr lang="en-US" sz="2800" b="1" dirty="0">
                <a:solidFill>
                  <a:srgbClr val="FF0000"/>
                </a:solidFill>
              </a:rPr>
              <a:t>ac</a:t>
            </a:r>
            <a:r>
              <a:rPr lang="tr-TR" sz="2800" b="1" dirty="0"/>
              <a:t>=100 ise </a:t>
            </a:r>
            <a:r>
              <a:rPr lang="en-US" sz="2800" b="1" dirty="0"/>
              <a:t>6</a:t>
            </a:r>
            <a:r>
              <a:rPr lang="tr-TR" sz="2800" b="1" dirty="0"/>
              <a:t>. adıma git</a:t>
            </a:r>
          </a:p>
          <a:p>
            <a:pPr eaLnBrk="1" hangingPunct="1">
              <a:defRPr/>
            </a:pPr>
            <a:r>
              <a:rPr lang="tr-TR" sz="2800" b="1" dirty="0"/>
              <a:t>A4 : </a:t>
            </a:r>
            <a:r>
              <a:rPr lang="en-US" sz="2800" b="1" dirty="0">
                <a:solidFill>
                  <a:srgbClr val="FF0000"/>
                </a:solidFill>
              </a:rPr>
              <a:t>t</a:t>
            </a:r>
            <a:r>
              <a:rPr lang="tr-TR" sz="2800" b="1" dirty="0">
                <a:solidFill>
                  <a:srgbClr val="FF0000"/>
                </a:solidFill>
              </a:rPr>
              <a:t>opla</a:t>
            </a:r>
            <a:r>
              <a:rPr lang="en-US" sz="2800" b="1" dirty="0">
                <a:solidFill>
                  <a:srgbClr val="FF0000"/>
                </a:solidFill>
              </a:rPr>
              <a:t>m</a:t>
            </a:r>
            <a:r>
              <a:rPr lang="tr-TR" sz="2800" b="1" dirty="0"/>
              <a:t>=</a:t>
            </a:r>
            <a:r>
              <a:rPr lang="en-US" sz="2800" b="1" dirty="0">
                <a:solidFill>
                  <a:srgbClr val="FF0000"/>
                </a:solidFill>
              </a:rPr>
              <a:t>t</a:t>
            </a:r>
            <a:r>
              <a:rPr lang="tr-TR" sz="2800" b="1" dirty="0">
                <a:solidFill>
                  <a:srgbClr val="FF0000"/>
                </a:solidFill>
              </a:rPr>
              <a:t>oplam</a:t>
            </a:r>
            <a:r>
              <a:rPr lang="tr-TR" sz="2800" b="1" dirty="0"/>
              <a:t>+</a:t>
            </a:r>
            <a:r>
              <a:rPr lang="en-US" sz="2800" b="1" dirty="0">
                <a:solidFill>
                  <a:srgbClr val="FF0000"/>
                </a:solidFill>
              </a:rPr>
              <a:t>s</a:t>
            </a:r>
            <a:r>
              <a:rPr lang="tr-TR" sz="2800" b="1" dirty="0">
                <a:solidFill>
                  <a:srgbClr val="FF0000"/>
                </a:solidFill>
              </a:rPr>
              <a:t>ay</a:t>
            </a:r>
            <a:r>
              <a:rPr lang="en-US" sz="2800" b="1" dirty="0">
                <a:solidFill>
                  <a:srgbClr val="FF0000"/>
                </a:solidFill>
              </a:rPr>
              <a:t>ac</a:t>
            </a:r>
            <a:endParaRPr lang="tr-TR" sz="2800" b="1" dirty="0"/>
          </a:p>
          <a:p>
            <a:pPr eaLnBrk="1" hangingPunct="1">
              <a:defRPr/>
            </a:pPr>
            <a:r>
              <a:rPr lang="tr-TR" sz="2800" b="1" dirty="0"/>
              <a:t>A</a:t>
            </a:r>
            <a:r>
              <a:rPr lang="en-US" sz="2800" b="1" dirty="0"/>
              <a:t>5</a:t>
            </a:r>
            <a:r>
              <a:rPr lang="tr-TR" sz="2800" b="1" dirty="0"/>
              <a:t> :</a:t>
            </a:r>
            <a:r>
              <a:rPr lang="en-US" sz="2800" b="1" dirty="0"/>
              <a:t> </a:t>
            </a:r>
            <a:r>
              <a:rPr lang="en-US" sz="2800" b="1" dirty="0">
                <a:solidFill>
                  <a:srgbClr val="FF0000"/>
                </a:solidFill>
              </a:rPr>
              <a:t>s</a:t>
            </a:r>
            <a:r>
              <a:rPr lang="tr-TR" sz="2800" b="1" dirty="0">
                <a:solidFill>
                  <a:srgbClr val="FF0000"/>
                </a:solidFill>
              </a:rPr>
              <a:t>ay</a:t>
            </a:r>
            <a:r>
              <a:rPr lang="en-US" sz="2800" b="1" dirty="0">
                <a:solidFill>
                  <a:srgbClr val="FF0000"/>
                </a:solidFill>
              </a:rPr>
              <a:t>ac</a:t>
            </a:r>
            <a:r>
              <a:rPr lang="tr-TR" sz="2800" b="1" dirty="0"/>
              <a:t>=</a:t>
            </a:r>
            <a:r>
              <a:rPr lang="en-US" sz="2800" b="1" dirty="0">
                <a:solidFill>
                  <a:srgbClr val="FF0000"/>
                </a:solidFill>
              </a:rPr>
              <a:t>s</a:t>
            </a:r>
            <a:r>
              <a:rPr lang="tr-TR" sz="2800" b="1" dirty="0">
                <a:solidFill>
                  <a:srgbClr val="FF0000"/>
                </a:solidFill>
              </a:rPr>
              <a:t>ay</a:t>
            </a:r>
            <a:r>
              <a:rPr lang="en-US" sz="2800" b="1" dirty="0">
                <a:solidFill>
                  <a:srgbClr val="FF0000"/>
                </a:solidFill>
              </a:rPr>
              <a:t>ac</a:t>
            </a:r>
            <a:r>
              <a:rPr lang="tr-TR" sz="2800" b="1" dirty="0"/>
              <a:t>+1 </a:t>
            </a:r>
            <a:r>
              <a:rPr lang="en-US" sz="2800" b="1" dirty="0"/>
              <a:t>yap</a:t>
            </a:r>
            <a:r>
              <a:rPr lang="tr-TR" sz="2800" b="1" dirty="0"/>
              <a:t> ve 3. adıma geri dön</a:t>
            </a:r>
          </a:p>
          <a:p>
            <a:pPr eaLnBrk="1" hangingPunct="1">
              <a:defRPr/>
            </a:pPr>
            <a:r>
              <a:rPr lang="tr-TR" sz="2800" b="1" dirty="0"/>
              <a:t>A</a:t>
            </a:r>
            <a:r>
              <a:rPr lang="en-US" sz="2800" b="1" dirty="0"/>
              <a:t>6</a:t>
            </a:r>
            <a:r>
              <a:rPr lang="tr-TR" sz="2800" b="1" dirty="0"/>
              <a:t> : </a:t>
            </a:r>
            <a:r>
              <a:rPr lang="en-US" sz="2800" b="1" dirty="0">
                <a:solidFill>
                  <a:srgbClr val="FF0000"/>
                </a:solidFill>
              </a:rPr>
              <a:t>t</a:t>
            </a:r>
            <a:r>
              <a:rPr lang="tr-TR" sz="2800" b="1" dirty="0">
                <a:solidFill>
                  <a:srgbClr val="FF0000"/>
                </a:solidFill>
              </a:rPr>
              <a:t>oplam</a:t>
            </a:r>
            <a:r>
              <a:rPr lang="tr-TR" sz="2800" b="1" dirty="0"/>
              <a:t> ı </a:t>
            </a:r>
            <a:r>
              <a:rPr lang="en-US" sz="2800" b="1" dirty="0" err="1"/>
              <a:t>ekrana</a:t>
            </a:r>
            <a:r>
              <a:rPr lang="en-US" sz="2800" b="1" dirty="0"/>
              <a:t> </a:t>
            </a:r>
            <a:r>
              <a:rPr lang="tr-TR" sz="2800" b="1" dirty="0"/>
              <a:t>yaz </a:t>
            </a:r>
            <a:endParaRPr lang="en-US" sz="2800" b="1" dirty="0"/>
          </a:p>
          <a:p>
            <a:pPr eaLnBrk="1" hangingPunct="1">
              <a:defRPr/>
            </a:pPr>
            <a:r>
              <a:rPr lang="tr-TR" sz="2800" b="1" dirty="0"/>
              <a:t>A7 : Bitir </a:t>
            </a:r>
            <a:r>
              <a:rPr lang="tr-TR" sz="2000" b="1" dirty="0">
                <a:solidFill>
                  <a:srgbClr val="FF0000"/>
                </a:solidFill>
              </a:rPr>
              <a:t>                              </a:t>
            </a:r>
            <a:endParaRPr lang="tr-TR" sz="2000" b="1" dirty="0"/>
          </a:p>
        </p:txBody>
      </p:sp>
      <p:sp>
        <p:nvSpPr>
          <p:cNvPr id="3" name="Rectangle 5"/>
          <p:cNvSpPr>
            <a:spLocks noChangeArrowheads="1"/>
          </p:cNvSpPr>
          <p:nvPr/>
        </p:nvSpPr>
        <p:spPr bwMode="auto">
          <a:xfrm>
            <a:off x="2155825" y="6021388"/>
            <a:ext cx="4968875" cy="369887"/>
          </a:xfrm>
          <a:prstGeom prst="rect">
            <a:avLst/>
          </a:prstGeom>
          <a:solidFill>
            <a:schemeClr val="accent5">
              <a:lumMod val="90000"/>
              <a:alpha val="71000"/>
            </a:schemeClr>
          </a:solidFill>
          <a:ln w="9525">
            <a:noFill/>
            <a:miter lim="800000"/>
            <a:headEnd/>
            <a:tailEnd/>
          </a:ln>
        </p:spPr>
        <p:txBody>
          <a:bodyPr>
            <a:spAutoFit/>
          </a:bodyPr>
          <a:lstStyle/>
          <a:p>
            <a:pPr>
              <a:defRPr/>
            </a:pPr>
            <a:r>
              <a:rPr lang="tr-TR" b="1" dirty="0">
                <a:solidFill>
                  <a:srgbClr val="FF0000"/>
                </a:solidFill>
              </a:rPr>
              <a:t>Hangi amaçlarla kaç değişkene ihtiyaç var</a:t>
            </a:r>
            <a:r>
              <a:rPr lang="en-US" b="1" dirty="0">
                <a:solidFill>
                  <a:srgbClr val="FF0000"/>
                </a:solidFill>
              </a:rPr>
              <a:t>?</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
          <p:cNvSpPr>
            <a:spLocks noChangeArrowheads="1"/>
          </p:cNvSpPr>
          <p:nvPr/>
        </p:nvSpPr>
        <p:spPr bwMode="auto">
          <a:xfrm>
            <a:off x="611188" y="484188"/>
            <a:ext cx="7831137" cy="6156325"/>
          </a:xfrm>
          <a:prstGeom prst="rect">
            <a:avLst/>
          </a:prstGeom>
          <a:noFill/>
          <a:ln w="9525">
            <a:noFill/>
            <a:miter lim="800000"/>
            <a:headEnd/>
            <a:tailEnd/>
          </a:ln>
        </p:spPr>
        <p:txBody>
          <a:bodyPr anchor="ctr">
            <a:spAutoFit/>
          </a:bodyPr>
          <a:lstStyle/>
          <a:p>
            <a:pPr algn="just" eaLnBrk="1" hangingPunct="1">
              <a:defRPr/>
            </a:pPr>
            <a:r>
              <a:rPr lang="tr-TR" b="1" dirty="0">
                <a:solidFill>
                  <a:schemeClr val="accent5">
                    <a:lumMod val="50000"/>
                  </a:schemeClr>
                </a:solidFill>
              </a:rPr>
              <a:t>Örnek:</a:t>
            </a:r>
            <a:r>
              <a:rPr lang="tr-TR" sz="1600" b="1" dirty="0"/>
              <a:t> </a:t>
            </a:r>
            <a:r>
              <a:rPr lang="tr-TR" b="1" dirty="0"/>
              <a:t>Verilen bir sayının faktöriyelini hesaplayan programın algoritmasını yazınız.  </a:t>
            </a:r>
            <a:r>
              <a:rPr lang="tr-TR" b="1" dirty="0">
                <a:solidFill>
                  <a:srgbClr val="0070C0"/>
                </a:solidFill>
              </a:rPr>
              <a:t>(Faktöriyeli hesaplanacak sayı negatif girilmişse yeniden giriş istenmelidir.)</a:t>
            </a:r>
            <a:r>
              <a:rPr lang="tr-TR" b="1" dirty="0"/>
              <a:t> </a:t>
            </a:r>
          </a:p>
          <a:p>
            <a:pPr eaLnBrk="1" hangingPunct="1">
              <a:defRPr/>
            </a:pPr>
            <a:endParaRPr lang="tr-TR" b="1" dirty="0">
              <a:solidFill>
                <a:schemeClr val="hlink"/>
              </a:solidFill>
            </a:endParaRPr>
          </a:p>
          <a:p>
            <a:pPr eaLnBrk="1" hangingPunct="1">
              <a:defRPr/>
            </a:pPr>
            <a:r>
              <a:rPr lang="tr-TR" b="1" dirty="0">
                <a:solidFill>
                  <a:schemeClr val="hlink"/>
                </a:solidFill>
              </a:rPr>
              <a:t>Değişkenler:</a:t>
            </a:r>
          </a:p>
          <a:p>
            <a:pPr eaLnBrk="1" hangingPunct="1">
              <a:defRPr/>
            </a:pPr>
            <a:r>
              <a:rPr lang="tr-TR" b="1" dirty="0"/>
              <a:t>Sayının Faktöriyeli : </a:t>
            </a:r>
            <a:r>
              <a:rPr lang="en-US" b="1" dirty="0">
                <a:solidFill>
                  <a:srgbClr val="FF0000"/>
                </a:solidFill>
              </a:rPr>
              <a:t>f</a:t>
            </a:r>
            <a:r>
              <a:rPr lang="tr-TR" b="1" dirty="0">
                <a:solidFill>
                  <a:srgbClr val="FF0000"/>
                </a:solidFill>
              </a:rPr>
              <a:t>ak</a:t>
            </a:r>
            <a:r>
              <a:rPr lang="en-US" b="1" dirty="0">
                <a:solidFill>
                  <a:srgbClr val="FF0000"/>
                </a:solidFill>
              </a:rPr>
              <a:t>tor</a:t>
            </a:r>
            <a:r>
              <a:rPr lang="tr-TR" b="1" dirty="0">
                <a:solidFill>
                  <a:srgbClr val="FF0000"/>
                </a:solidFill>
              </a:rPr>
              <a:t> </a:t>
            </a:r>
            <a:r>
              <a:rPr lang="tr-TR" b="1" dirty="0"/>
              <a:t>, Faktöriyel </a:t>
            </a:r>
            <a:r>
              <a:rPr lang="en-US" b="1" dirty="0"/>
              <a:t>D</a:t>
            </a:r>
            <a:r>
              <a:rPr lang="tr-TR" b="1" dirty="0"/>
              <a:t>eğişkeni :</a:t>
            </a:r>
            <a:r>
              <a:rPr lang="en-US" b="1" dirty="0" err="1">
                <a:solidFill>
                  <a:srgbClr val="FF0000"/>
                </a:solidFill>
              </a:rPr>
              <a:t>sayac</a:t>
            </a:r>
            <a:r>
              <a:rPr lang="tr-TR" b="1" dirty="0"/>
              <a:t>  </a:t>
            </a:r>
          </a:p>
          <a:p>
            <a:pPr eaLnBrk="1" hangingPunct="1">
              <a:defRPr/>
            </a:pPr>
            <a:r>
              <a:rPr lang="tr-TR" b="1" dirty="0"/>
              <a:t>Faktöriyeli Hesaplanacak Sayı :</a:t>
            </a:r>
            <a:r>
              <a:rPr lang="tr-TR" b="1" dirty="0">
                <a:solidFill>
                  <a:srgbClr val="FF0000"/>
                </a:solidFill>
              </a:rPr>
              <a:t>Y</a:t>
            </a:r>
          </a:p>
          <a:p>
            <a:pPr eaLnBrk="1" hangingPunct="1">
              <a:defRPr/>
            </a:pPr>
            <a:endParaRPr lang="tr-TR" b="1" dirty="0"/>
          </a:p>
          <a:p>
            <a:pPr eaLnBrk="1" hangingPunct="1">
              <a:defRPr/>
            </a:pPr>
            <a:r>
              <a:rPr lang="tr-TR" sz="1600" b="1" dirty="0">
                <a:solidFill>
                  <a:schemeClr val="hlink"/>
                </a:solidFill>
              </a:rPr>
              <a:t>Algoritma:					</a:t>
            </a:r>
            <a:endParaRPr lang="tr-TR" sz="1600" b="1" dirty="0"/>
          </a:p>
          <a:p>
            <a:pPr eaLnBrk="1" hangingPunct="1">
              <a:lnSpc>
                <a:spcPct val="150000"/>
              </a:lnSpc>
              <a:defRPr/>
            </a:pPr>
            <a:r>
              <a:rPr lang="tr-TR" sz="1600" b="1" dirty="0"/>
              <a:t>A1: Başla</a:t>
            </a:r>
          </a:p>
          <a:p>
            <a:pPr eaLnBrk="1" hangingPunct="1">
              <a:lnSpc>
                <a:spcPct val="150000"/>
              </a:lnSpc>
              <a:defRPr/>
            </a:pPr>
            <a:r>
              <a:rPr lang="tr-TR" sz="1600" b="1" dirty="0"/>
              <a:t>A2: </a:t>
            </a:r>
            <a:r>
              <a:rPr lang="en-US" sz="1600" b="1" dirty="0">
                <a:solidFill>
                  <a:srgbClr val="FF0000"/>
                </a:solidFill>
              </a:rPr>
              <a:t>f</a:t>
            </a:r>
            <a:r>
              <a:rPr lang="tr-TR" sz="1600" b="1" dirty="0">
                <a:solidFill>
                  <a:srgbClr val="FF0000"/>
                </a:solidFill>
              </a:rPr>
              <a:t>ak</a:t>
            </a:r>
            <a:r>
              <a:rPr lang="en-US" sz="1600" b="1" dirty="0">
                <a:solidFill>
                  <a:srgbClr val="FF0000"/>
                </a:solidFill>
              </a:rPr>
              <a:t>tor</a:t>
            </a:r>
            <a:r>
              <a:rPr lang="tr-TR" sz="1600" b="1" dirty="0"/>
              <a:t> =1; </a:t>
            </a:r>
            <a:r>
              <a:rPr lang="en-US" sz="1600" b="1" dirty="0" err="1">
                <a:solidFill>
                  <a:srgbClr val="FF0000"/>
                </a:solidFill>
              </a:rPr>
              <a:t>sayac</a:t>
            </a:r>
            <a:r>
              <a:rPr lang="en-US" sz="1600" b="1" dirty="0"/>
              <a:t> </a:t>
            </a:r>
            <a:r>
              <a:rPr lang="tr-TR" sz="1600" b="1" dirty="0"/>
              <a:t>=</a:t>
            </a:r>
            <a:r>
              <a:rPr lang="en-US" sz="1600" b="1" dirty="0"/>
              <a:t>1</a:t>
            </a:r>
            <a:endParaRPr lang="tr-TR" sz="1600" b="1" dirty="0"/>
          </a:p>
          <a:p>
            <a:pPr eaLnBrk="1" hangingPunct="1">
              <a:lnSpc>
                <a:spcPct val="150000"/>
              </a:lnSpc>
              <a:defRPr/>
            </a:pPr>
            <a:r>
              <a:rPr lang="tr-TR" sz="1600" b="1" dirty="0"/>
              <a:t>A3: </a:t>
            </a:r>
            <a:r>
              <a:rPr lang="tr-TR" sz="1600" b="1" dirty="0">
                <a:solidFill>
                  <a:srgbClr val="FF0000"/>
                </a:solidFill>
              </a:rPr>
              <a:t>Y</a:t>
            </a:r>
            <a:r>
              <a:rPr lang="en-US" sz="1600" b="1" dirty="0"/>
              <a:t>’y</a:t>
            </a:r>
            <a:r>
              <a:rPr lang="tr-TR" sz="1600" b="1" dirty="0"/>
              <a:t>i gir</a:t>
            </a:r>
          </a:p>
          <a:p>
            <a:pPr eaLnBrk="1" hangingPunct="1">
              <a:lnSpc>
                <a:spcPct val="150000"/>
              </a:lnSpc>
              <a:defRPr/>
            </a:pPr>
            <a:r>
              <a:rPr lang="tr-TR" sz="1600" b="1" dirty="0"/>
              <a:t>A4: </a:t>
            </a:r>
            <a:r>
              <a:rPr lang="tr-TR" sz="1600" b="1" dirty="0">
                <a:solidFill>
                  <a:schemeClr val="hlink"/>
                </a:solidFill>
              </a:rPr>
              <a:t>Eğer</a:t>
            </a:r>
            <a:r>
              <a:rPr lang="tr-TR" sz="1600" b="1" dirty="0"/>
              <a:t> </a:t>
            </a:r>
            <a:r>
              <a:rPr lang="tr-TR" sz="1600" b="1" dirty="0">
                <a:solidFill>
                  <a:srgbClr val="FF0000"/>
                </a:solidFill>
              </a:rPr>
              <a:t>Y</a:t>
            </a:r>
            <a:r>
              <a:rPr lang="tr-TR" sz="1600" b="1" dirty="0"/>
              <a:t>&lt;0 ise 3. adima git</a:t>
            </a:r>
          </a:p>
          <a:p>
            <a:pPr eaLnBrk="1" hangingPunct="1">
              <a:lnSpc>
                <a:spcPct val="150000"/>
              </a:lnSpc>
              <a:defRPr/>
            </a:pPr>
            <a:r>
              <a:rPr lang="tr-TR" sz="1600" b="1" dirty="0"/>
              <a:t>A5: </a:t>
            </a:r>
            <a:r>
              <a:rPr lang="tr-TR" sz="1600" b="1" dirty="0">
                <a:solidFill>
                  <a:schemeClr val="hlink"/>
                </a:solidFill>
              </a:rPr>
              <a:t>Eğer</a:t>
            </a:r>
            <a:r>
              <a:rPr lang="tr-TR" sz="1600" b="1" dirty="0"/>
              <a:t> </a:t>
            </a:r>
            <a:r>
              <a:rPr lang="en-US" sz="1600" b="1" dirty="0" err="1">
                <a:solidFill>
                  <a:srgbClr val="FF0000"/>
                </a:solidFill>
              </a:rPr>
              <a:t>sayac</a:t>
            </a:r>
            <a:r>
              <a:rPr lang="tr-TR" sz="1600" b="1" dirty="0"/>
              <a:t>&gt;</a:t>
            </a:r>
            <a:r>
              <a:rPr lang="tr-TR" sz="1600" b="1" dirty="0">
                <a:solidFill>
                  <a:srgbClr val="FF0000"/>
                </a:solidFill>
              </a:rPr>
              <a:t>Y</a:t>
            </a:r>
            <a:r>
              <a:rPr lang="tr-TR" sz="1600" b="1" dirty="0"/>
              <a:t> ise adim 8 e git</a:t>
            </a:r>
          </a:p>
          <a:p>
            <a:pPr eaLnBrk="1" hangingPunct="1">
              <a:lnSpc>
                <a:spcPct val="150000"/>
              </a:lnSpc>
              <a:defRPr/>
            </a:pPr>
            <a:r>
              <a:rPr lang="tr-TR" sz="1600" b="1" dirty="0"/>
              <a:t>A6: </a:t>
            </a:r>
            <a:r>
              <a:rPr lang="en-US" sz="1600" b="1" dirty="0">
                <a:solidFill>
                  <a:srgbClr val="FF0000"/>
                </a:solidFill>
              </a:rPr>
              <a:t>f</a:t>
            </a:r>
            <a:r>
              <a:rPr lang="tr-TR" sz="1600" b="1" dirty="0">
                <a:solidFill>
                  <a:srgbClr val="FF0000"/>
                </a:solidFill>
              </a:rPr>
              <a:t>ak</a:t>
            </a:r>
            <a:r>
              <a:rPr lang="en-US" sz="1600" b="1" dirty="0">
                <a:solidFill>
                  <a:srgbClr val="FF0000"/>
                </a:solidFill>
              </a:rPr>
              <a:t>t</a:t>
            </a:r>
            <a:r>
              <a:rPr lang="tr-TR" sz="1600" b="1" dirty="0">
                <a:solidFill>
                  <a:srgbClr val="FF0000"/>
                </a:solidFill>
              </a:rPr>
              <a:t>o</a:t>
            </a:r>
            <a:r>
              <a:rPr lang="en-US" sz="1600" b="1" dirty="0">
                <a:solidFill>
                  <a:srgbClr val="FF0000"/>
                </a:solidFill>
              </a:rPr>
              <a:t>r</a:t>
            </a:r>
            <a:r>
              <a:rPr lang="tr-TR" sz="1600" b="1" dirty="0"/>
              <a:t>=</a:t>
            </a:r>
            <a:r>
              <a:rPr lang="en-US" sz="1600" b="1" dirty="0">
                <a:solidFill>
                  <a:srgbClr val="FF0000"/>
                </a:solidFill>
              </a:rPr>
              <a:t>f</a:t>
            </a:r>
            <a:r>
              <a:rPr lang="tr-TR" sz="1600" b="1" dirty="0">
                <a:solidFill>
                  <a:srgbClr val="FF0000"/>
                </a:solidFill>
              </a:rPr>
              <a:t>aktor</a:t>
            </a:r>
            <a:r>
              <a:rPr lang="tr-TR" sz="1600" b="1" dirty="0"/>
              <a:t>*</a:t>
            </a:r>
            <a:r>
              <a:rPr lang="en-US" sz="1600" b="1" dirty="0" err="1">
                <a:solidFill>
                  <a:srgbClr val="FF0000"/>
                </a:solidFill>
              </a:rPr>
              <a:t>sayac</a:t>
            </a:r>
            <a:endParaRPr lang="tr-TR" sz="1600" b="1" dirty="0">
              <a:solidFill>
                <a:srgbClr val="FF0000"/>
              </a:solidFill>
            </a:endParaRPr>
          </a:p>
          <a:p>
            <a:pPr eaLnBrk="1" hangingPunct="1">
              <a:lnSpc>
                <a:spcPct val="150000"/>
              </a:lnSpc>
              <a:defRPr/>
            </a:pPr>
            <a:r>
              <a:rPr lang="tr-TR" sz="1600" b="1" dirty="0"/>
              <a:t>A7: </a:t>
            </a:r>
            <a:r>
              <a:rPr lang="en-US" sz="1600" b="1" dirty="0" err="1">
                <a:solidFill>
                  <a:srgbClr val="FF0000"/>
                </a:solidFill>
              </a:rPr>
              <a:t>sayac</a:t>
            </a:r>
            <a:r>
              <a:rPr lang="tr-TR" sz="1600" b="1" dirty="0"/>
              <a:t> =</a:t>
            </a:r>
            <a:r>
              <a:rPr lang="en-US" sz="1600" b="1" dirty="0" err="1">
                <a:solidFill>
                  <a:srgbClr val="FF0000"/>
                </a:solidFill>
              </a:rPr>
              <a:t>sayac</a:t>
            </a:r>
            <a:r>
              <a:rPr lang="tr-TR" sz="1600" b="1" dirty="0"/>
              <a:t>+1 yap </a:t>
            </a:r>
            <a:r>
              <a:rPr lang="en-US" sz="1600" b="1" dirty="0" err="1"/>
              <a:t>ve</a:t>
            </a:r>
            <a:r>
              <a:rPr lang="tr-TR" sz="1600" b="1" dirty="0"/>
              <a:t> adım 5 </a:t>
            </a:r>
            <a:r>
              <a:rPr lang="en-US" sz="1600" b="1" dirty="0"/>
              <a:t>e </a:t>
            </a:r>
            <a:r>
              <a:rPr lang="tr-TR" sz="1600" b="1" dirty="0"/>
              <a:t>git</a:t>
            </a:r>
          </a:p>
          <a:p>
            <a:pPr eaLnBrk="1" hangingPunct="1">
              <a:lnSpc>
                <a:spcPct val="150000"/>
              </a:lnSpc>
              <a:defRPr/>
            </a:pPr>
            <a:r>
              <a:rPr lang="tr-TR" sz="1600" b="1" dirty="0"/>
              <a:t>A8: </a:t>
            </a:r>
            <a:r>
              <a:rPr lang="en-US" sz="1600" b="1" dirty="0">
                <a:solidFill>
                  <a:srgbClr val="FF0000"/>
                </a:solidFill>
              </a:rPr>
              <a:t>f</a:t>
            </a:r>
            <a:r>
              <a:rPr lang="tr-TR" sz="1600" b="1" dirty="0">
                <a:solidFill>
                  <a:srgbClr val="FF0000"/>
                </a:solidFill>
              </a:rPr>
              <a:t>ak</a:t>
            </a:r>
            <a:r>
              <a:rPr lang="en-US" sz="1600" b="1" dirty="0">
                <a:solidFill>
                  <a:srgbClr val="FF0000"/>
                </a:solidFill>
              </a:rPr>
              <a:t>tor</a:t>
            </a:r>
            <a:r>
              <a:rPr lang="tr-TR" sz="1600" b="1" dirty="0"/>
              <a:t> degerini ekrana yaz</a:t>
            </a:r>
          </a:p>
          <a:p>
            <a:pPr eaLnBrk="1" hangingPunct="1">
              <a:lnSpc>
                <a:spcPct val="150000"/>
              </a:lnSpc>
              <a:defRPr/>
            </a:pPr>
            <a:r>
              <a:rPr lang="tr-TR" sz="1600" b="1" dirty="0"/>
              <a:t>A9: Bitir</a:t>
            </a:r>
          </a:p>
          <a:p>
            <a:pPr>
              <a:defRPr/>
            </a:pPr>
            <a:endParaRPr lang="tr-TR" b="1" dirty="0"/>
          </a:p>
        </p:txBody>
      </p:sp>
      <p:sp>
        <p:nvSpPr>
          <p:cNvPr id="24579" name="TextBox 3"/>
          <p:cNvSpPr txBox="1">
            <a:spLocks noChangeArrowheads="1"/>
          </p:cNvSpPr>
          <p:nvPr/>
        </p:nvSpPr>
        <p:spPr bwMode="auto">
          <a:xfrm>
            <a:off x="4997450" y="3683000"/>
            <a:ext cx="3463925" cy="646113"/>
          </a:xfrm>
          <a:prstGeom prst="rect">
            <a:avLst/>
          </a:prstGeom>
          <a:solidFill>
            <a:schemeClr val="accent5">
              <a:lumMod val="90000"/>
            </a:schemeClr>
          </a:solidFill>
          <a:ln>
            <a:noFill/>
          </a:ln>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tr-TR" b="1" dirty="0">
                <a:solidFill>
                  <a:srgbClr val="FF0000"/>
                </a:solidFill>
              </a:rPr>
              <a:t>Anlamlı Değişken İsimleri Seçmek Çok Önemli </a:t>
            </a:r>
            <a:r>
              <a:rPr lang="en-US" b="1" dirty="0">
                <a:solidFill>
                  <a:srgbClr val="FF0000"/>
                </a:solidFill>
              </a:rPr>
              <a:t>!!!!!!!!!!!!</a:t>
            </a:r>
          </a:p>
        </p:txBody>
      </p:sp>
      <p:sp>
        <p:nvSpPr>
          <p:cNvPr id="5" name="Rectangle 5"/>
          <p:cNvSpPr>
            <a:spLocks noChangeArrowheads="1"/>
          </p:cNvSpPr>
          <p:nvPr/>
        </p:nvSpPr>
        <p:spPr bwMode="auto">
          <a:xfrm>
            <a:off x="2168525" y="6184900"/>
            <a:ext cx="4968875" cy="369888"/>
          </a:xfrm>
          <a:prstGeom prst="rect">
            <a:avLst/>
          </a:prstGeom>
          <a:solidFill>
            <a:schemeClr val="accent5">
              <a:lumMod val="90000"/>
              <a:alpha val="71000"/>
            </a:schemeClr>
          </a:solidFill>
          <a:ln w="9525">
            <a:noFill/>
            <a:miter lim="800000"/>
            <a:headEnd/>
            <a:tailEnd/>
          </a:ln>
        </p:spPr>
        <p:txBody>
          <a:bodyPr>
            <a:spAutoFit/>
          </a:bodyPr>
          <a:lstStyle/>
          <a:p>
            <a:pPr>
              <a:defRPr/>
            </a:pPr>
            <a:r>
              <a:rPr lang="tr-TR" b="1" dirty="0">
                <a:solidFill>
                  <a:srgbClr val="FF0000"/>
                </a:solidFill>
              </a:rPr>
              <a:t>Hangi amaçlarla kaç değişkene ihtiyaç var</a:t>
            </a:r>
            <a:r>
              <a:rPr lang="en-US" b="1" dirty="0">
                <a:solidFill>
                  <a:srgbClr val="FF0000"/>
                </a:solidFill>
              </a:rPr>
              <a: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0" y="0"/>
            <a:ext cx="9144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tr-TR" sz="2000" b="1">
                <a:solidFill>
                  <a:srgbClr val="FF0000"/>
                </a:solidFill>
              </a:rPr>
              <a:t>Akış Diyagramları (Flow Charts):</a:t>
            </a:r>
          </a:p>
          <a:p>
            <a:pPr algn="just" eaLnBrk="1" hangingPunct="1">
              <a:spcBef>
                <a:spcPct val="50000"/>
              </a:spcBef>
            </a:pPr>
            <a:r>
              <a:rPr lang="tr-TR" sz="1600" b="1"/>
              <a:t>Akış diyagramları, algoritmaların sembolik olarak gösterimidir. Bilgisayarda gerçekleştirilecek her tür aksiyon ayrı bir sembolle gösterilir.</a:t>
            </a:r>
          </a:p>
        </p:txBody>
      </p:sp>
      <p:pic>
        <p:nvPicPr>
          <p:cNvPr id="26627" name="Picture 3" descr="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25" y="1441450"/>
            <a:ext cx="8228013" cy="52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Watermark">
  <a:themeElements>
    <a:clrScheme name="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fontScheme name="Waterma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03D4A8"/>
            </a:gs>
            <a:gs pos="25000">
              <a:srgbClr val="21D6E0"/>
            </a:gs>
            <a:gs pos="75000">
              <a:srgbClr val="0087E6"/>
            </a:gs>
            <a:gs pos="100000">
              <a:srgbClr val="005CBF"/>
            </a:gs>
          </a:gsLst>
          <a:lin ang="5400000" scaled="1"/>
        </a:gradFill>
        <a:ln w="76200" cap="flat" cmpd="tri"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rgbClr val="03D4A8"/>
            </a:gs>
            <a:gs pos="25000">
              <a:srgbClr val="21D6E0"/>
            </a:gs>
            <a:gs pos="75000">
              <a:srgbClr val="0087E6"/>
            </a:gs>
            <a:gs pos="100000">
              <a:srgbClr val="005CBF"/>
            </a:gs>
          </a:gsLst>
          <a:lin ang="5400000" scaled="1"/>
        </a:gradFill>
        <a:ln w="76200" cap="flat" cmpd="tri"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charset="0"/>
          </a:defRPr>
        </a:defPPr>
      </a:lstStyle>
    </a:lnDef>
  </a:objectDefaults>
  <a:extraClrSchemeLst>
    <a:extraClrScheme>
      <a:clrScheme name="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clrMap bg1="lt1" tx1="dk1" bg2="lt2" tx2="dk2" accent1="accent1" accent2="accent2" accent3="accent3" accent4="accent4" accent5="accent5" accent6="accent6" hlink="hlink" folHlink="folHlink"/>
    </a:extraClrScheme>
    <a:extraClrScheme>
      <a:clrScheme name="Watermark 2">
        <a:dk1>
          <a:srgbClr val="000000"/>
        </a:dk1>
        <a:lt1>
          <a:srgbClr val="FFFFFF"/>
        </a:lt1>
        <a:dk2>
          <a:srgbClr val="666633"/>
        </a:dk2>
        <a:lt2>
          <a:srgbClr val="5F5F5F"/>
        </a:lt2>
        <a:accent1>
          <a:srgbClr val="FFCC00"/>
        </a:accent1>
        <a:accent2>
          <a:srgbClr val="EFF0B2"/>
        </a:accent2>
        <a:accent3>
          <a:srgbClr val="FFFFFF"/>
        </a:accent3>
        <a:accent4>
          <a:srgbClr val="000000"/>
        </a:accent4>
        <a:accent5>
          <a:srgbClr val="FFE2AA"/>
        </a:accent5>
        <a:accent6>
          <a:srgbClr val="D9D9A1"/>
        </a:accent6>
        <a:hlink>
          <a:srgbClr val="808000"/>
        </a:hlink>
        <a:folHlink>
          <a:srgbClr val="CCCC00"/>
        </a:folHlink>
      </a:clrScheme>
      <a:clrMap bg1="lt1" tx1="dk1" bg2="lt2" tx2="dk2" accent1="accent1" accent2="accent2" accent3="accent3" accent4="accent4" accent5="accent5" accent6="accent6" hlink="hlink" folHlink="folHlink"/>
    </a:extraClrScheme>
    <a:extraClrScheme>
      <a:clrScheme name="Watermark 3">
        <a:dk1>
          <a:srgbClr val="000000"/>
        </a:dk1>
        <a:lt1>
          <a:srgbClr val="FFFFFF"/>
        </a:lt1>
        <a:dk2>
          <a:srgbClr val="000000"/>
        </a:dk2>
        <a:lt2>
          <a:srgbClr val="666699"/>
        </a:lt2>
        <a:accent1>
          <a:srgbClr val="9BB0CB"/>
        </a:accent1>
        <a:accent2>
          <a:srgbClr val="D1E0CE"/>
        </a:accent2>
        <a:accent3>
          <a:srgbClr val="FFFFFF"/>
        </a:accent3>
        <a:accent4>
          <a:srgbClr val="000000"/>
        </a:accent4>
        <a:accent5>
          <a:srgbClr val="CBD4E2"/>
        </a:accent5>
        <a:accent6>
          <a:srgbClr val="BDCBBA"/>
        </a:accent6>
        <a:hlink>
          <a:srgbClr val="8EA642"/>
        </a:hlink>
        <a:folHlink>
          <a:srgbClr val="CCCC00"/>
        </a:folHlink>
      </a:clrScheme>
      <a:clrMap bg1="lt1" tx1="dk1" bg2="lt2" tx2="dk2" accent1="accent1" accent2="accent2" accent3="accent3" accent4="accent4" accent5="accent5" accent6="accent6" hlink="hlink" folHlink="folHlink"/>
    </a:extraClrScheme>
    <a:extraClrScheme>
      <a:clrScheme name="Watermark 4">
        <a:dk1>
          <a:srgbClr val="333300"/>
        </a:dk1>
        <a:lt1>
          <a:srgbClr val="FFFFCC"/>
        </a:lt1>
        <a:dk2>
          <a:srgbClr val="336600"/>
        </a:dk2>
        <a:lt2>
          <a:srgbClr val="FFFFCC"/>
        </a:lt2>
        <a:accent1>
          <a:srgbClr val="99CC00"/>
        </a:accent1>
        <a:accent2>
          <a:srgbClr val="669900"/>
        </a:accent2>
        <a:accent3>
          <a:srgbClr val="ADB8AA"/>
        </a:accent3>
        <a:accent4>
          <a:srgbClr val="DADAAE"/>
        </a:accent4>
        <a:accent5>
          <a:srgbClr val="CAE2AA"/>
        </a:accent5>
        <a:accent6>
          <a:srgbClr val="5C8A00"/>
        </a:accent6>
        <a:hlink>
          <a:srgbClr val="CC9900"/>
        </a:hlink>
        <a:folHlink>
          <a:srgbClr val="FFCC00"/>
        </a:folHlink>
      </a:clrScheme>
      <a:clrMap bg1="dk2" tx1="lt1" bg2="dk1" tx2="lt2" accent1="accent1" accent2="accent2" accent3="accent3" accent4="accent4" accent5="accent5" accent6="accent6" hlink="hlink" folHlink="folHlink"/>
    </a:extraClrScheme>
    <a:extraClrScheme>
      <a:clrScheme name="Watermark 5">
        <a:dk1>
          <a:srgbClr val="424458"/>
        </a:dk1>
        <a:lt1>
          <a:srgbClr val="FFFFFF"/>
        </a:lt1>
        <a:dk2>
          <a:srgbClr val="004A48"/>
        </a:dk2>
        <a:lt2>
          <a:srgbClr val="FFFFFF"/>
        </a:lt2>
        <a:accent1>
          <a:srgbClr val="83B200"/>
        </a:accent1>
        <a:accent2>
          <a:srgbClr val="006260"/>
        </a:accent2>
        <a:accent3>
          <a:srgbClr val="AAB1B1"/>
        </a:accent3>
        <a:accent4>
          <a:srgbClr val="DADADA"/>
        </a:accent4>
        <a:accent5>
          <a:srgbClr val="C1D5AA"/>
        </a:accent5>
        <a:accent6>
          <a:srgbClr val="005856"/>
        </a:accent6>
        <a:hlink>
          <a:srgbClr val="6666FF"/>
        </a:hlink>
        <a:folHlink>
          <a:srgbClr val="B2B2B2"/>
        </a:folHlink>
      </a:clrScheme>
      <a:clrMap bg1="dk2" tx1="lt1" bg2="dk1" tx2="lt2" accent1="accent1" accent2="accent2" accent3="accent3" accent4="accent4" accent5="accent5" accent6="accent6" hlink="hlink" folHlink="folHlink"/>
    </a:extraClrScheme>
    <a:extraClrScheme>
      <a:clrScheme name="Watermark 6">
        <a:dk1>
          <a:srgbClr val="000000"/>
        </a:dk1>
        <a:lt1>
          <a:srgbClr val="FFFFFF"/>
        </a:lt1>
        <a:dk2>
          <a:srgbClr val="1C2046"/>
        </a:dk2>
        <a:lt2>
          <a:srgbClr val="FFFFFF"/>
        </a:lt2>
        <a:accent1>
          <a:srgbClr val="00CCFF"/>
        </a:accent1>
        <a:accent2>
          <a:srgbClr val="2D226E"/>
        </a:accent2>
        <a:accent3>
          <a:srgbClr val="ABABB0"/>
        </a:accent3>
        <a:accent4>
          <a:srgbClr val="DADADA"/>
        </a:accent4>
        <a:accent5>
          <a:srgbClr val="AAE2FF"/>
        </a:accent5>
        <a:accent6>
          <a:srgbClr val="281E63"/>
        </a:accent6>
        <a:hlink>
          <a:srgbClr val="666699"/>
        </a:hlink>
        <a:folHlink>
          <a:srgbClr val="9999FF"/>
        </a:folHlink>
      </a:clrScheme>
      <a:clrMap bg1="dk2" tx1="lt1" bg2="dk1" tx2="lt2" accent1="accent1" accent2="accent2" accent3="accent3" accent4="accent4" accent5="accent5" accent6="accent6" hlink="hlink" folHlink="folHlink"/>
    </a:extraClrScheme>
    <a:extraClrScheme>
      <a:clrScheme name="Watermark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clrMap bg1="dk2" tx1="lt1" bg2="dk1" tx2="lt2" accent1="accent1" accent2="accent2" accent3="accent3" accent4="accent4" accent5="accent5" accent6="accent6" hlink="hlink" folHlink="folHlink"/>
    </a:extraClrScheme>
    <a:extraClrScheme>
      <a:clrScheme name="Watermark 8">
        <a:dk1>
          <a:srgbClr val="1C1C1C"/>
        </a:dk1>
        <a:lt1>
          <a:srgbClr val="FFFFCC"/>
        </a:lt1>
        <a:dk2>
          <a:srgbClr val="390B20"/>
        </a:dk2>
        <a:lt2>
          <a:srgbClr val="FFFFCC"/>
        </a:lt2>
        <a:accent1>
          <a:srgbClr val="FF916F"/>
        </a:accent1>
        <a:accent2>
          <a:srgbClr val="561450"/>
        </a:accent2>
        <a:accent3>
          <a:srgbClr val="AEAAAB"/>
        </a:accent3>
        <a:accent4>
          <a:srgbClr val="DADAAE"/>
        </a:accent4>
        <a:accent5>
          <a:srgbClr val="FFC7BB"/>
        </a:accent5>
        <a:accent6>
          <a:srgbClr val="4D1148"/>
        </a:accent6>
        <a:hlink>
          <a:srgbClr val="637D95"/>
        </a:hlink>
        <a:folHlink>
          <a:srgbClr val="FFCC00"/>
        </a:folHlink>
      </a:clrScheme>
      <a:clrMap bg1="dk2" tx1="lt1" bg2="dk1" tx2="lt2" accent1="accent1" accent2="accent2" accent3="accent3" accent4="accent4" accent5="accent5" accent6="accent6" hlink="hlink" folHlink="folHlink"/>
    </a:extraClrScheme>
    <a:extraClrScheme>
      <a:clrScheme name="Watermark 9">
        <a:dk1>
          <a:srgbClr val="4C0000"/>
        </a:dk1>
        <a:lt1>
          <a:srgbClr val="FFFFFF"/>
        </a:lt1>
        <a:dk2>
          <a:srgbClr val="722104"/>
        </a:dk2>
        <a:lt2>
          <a:srgbClr val="FFFFFF"/>
        </a:lt2>
        <a:accent1>
          <a:srgbClr val="CC6600"/>
        </a:accent1>
        <a:accent2>
          <a:srgbClr val="8A2E00"/>
        </a:accent2>
        <a:accent3>
          <a:srgbClr val="BCABAA"/>
        </a:accent3>
        <a:accent4>
          <a:srgbClr val="DADADA"/>
        </a:accent4>
        <a:accent5>
          <a:srgbClr val="E2B8AA"/>
        </a:accent5>
        <a:accent6>
          <a:srgbClr val="7D29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Watermark</Template>
  <TotalTime>3774</TotalTime>
  <Words>1469</Words>
  <Application>Microsoft Office PowerPoint</Application>
  <PresentationFormat>Ekran Gösterisi (4:3)</PresentationFormat>
  <Paragraphs>191</Paragraphs>
  <Slides>24</Slides>
  <Notes>16</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24</vt:i4>
      </vt:variant>
    </vt:vector>
  </HeadingPairs>
  <TitlesOfParts>
    <vt:vector size="29" baseType="lpstr">
      <vt:lpstr>Arial</vt:lpstr>
      <vt:lpstr>Times New Roman</vt:lpstr>
      <vt:lpstr>Verdana</vt:lpstr>
      <vt:lpstr>Wingdings</vt:lpstr>
      <vt:lpstr>Watermark</vt:lpstr>
      <vt:lpstr>PowerPoint Sunusu</vt:lpstr>
      <vt:lpstr>BİLGİSAYARLA PROBLEM ÇÖZÜMÜNÜN AŞAMALARI</vt:lpstr>
      <vt:lpstr>BİLGİSAYARLA PROBLEM ÇÖZÜMÜNÜN AŞAMALARI (devam)</vt:lpstr>
      <vt:lpstr>PowerPoint Sunusu</vt:lpstr>
      <vt:lpstr>PowerPoint Sunusu</vt:lpstr>
      <vt:lpstr>PowerPoint Sunusu</vt:lpstr>
      <vt:lpstr>ALGORİTMA</vt:lpstr>
      <vt:lpstr>PowerPoint Sunusu</vt:lpstr>
      <vt:lpstr>PowerPoint Sunusu</vt:lpstr>
      <vt:lpstr>DEĞİŞKEN</vt:lpstr>
      <vt:lpstr>ATAMA</vt:lpstr>
      <vt:lpstr>PowerPoint Sunusu</vt:lpstr>
      <vt:lpstr>FONKSİYON</vt:lpstr>
      <vt:lpstr>SAYAÇ</vt:lpstr>
      <vt:lpstr>SAYAÇ (devam)</vt:lpstr>
      <vt:lpstr>PowerPoint Sunusu</vt:lpstr>
      <vt:lpstr>DÖNGÜ</vt:lpstr>
      <vt:lpstr>PowerPoint Sunusu</vt:lpstr>
      <vt:lpstr>PowerPoint Sunusu</vt:lpstr>
      <vt:lpstr>PowerPoint Sunusu</vt:lpstr>
      <vt:lpstr>PowerPoint Sunusu</vt:lpstr>
      <vt:lpstr>PowerPoint Sunusu</vt:lpstr>
      <vt:lpstr>PowerPoint Sunusu</vt:lpstr>
      <vt:lpstr>PowerPoint Sunusu</vt:lpstr>
    </vt:vector>
  </TitlesOfParts>
  <Company>M.F.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Bilgisayarın Şematik Yapısı</dc:title>
  <dc:creator>A.Ü</dc:creator>
  <cp:lastModifiedBy>Gürşah GÜRÜF</cp:lastModifiedBy>
  <cp:revision>688</cp:revision>
  <dcterms:created xsi:type="dcterms:W3CDTF">2005-09-27T08:46:28Z</dcterms:created>
  <dcterms:modified xsi:type="dcterms:W3CDTF">2024-09-21T16:04:40Z</dcterms:modified>
</cp:coreProperties>
</file>